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17"/>
  </p:notesMasterIdLst>
  <p:handoutMasterIdLst>
    <p:handoutMasterId r:id="rId118"/>
  </p:handoutMasterIdLst>
  <p:sldIdLst>
    <p:sldId id="615" r:id="rId3"/>
    <p:sldId id="541" r:id="rId4"/>
    <p:sldId id="542" r:id="rId5"/>
    <p:sldId id="543" r:id="rId6"/>
    <p:sldId id="544" r:id="rId7"/>
    <p:sldId id="545" r:id="rId8"/>
    <p:sldId id="546" r:id="rId9"/>
    <p:sldId id="547" r:id="rId10"/>
    <p:sldId id="548" r:id="rId11"/>
    <p:sldId id="549" r:id="rId12"/>
    <p:sldId id="550" r:id="rId13"/>
    <p:sldId id="551" r:id="rId14"/>
    <p:sldId id="552" r:id="rId15"/>
    <p:sldId id="553" r:id="rId16"/>
    <p:sldId id="554" r:id="rId17"/>
    <p:sldId id="555" r:id="rId18"/>
    <p:sldId id="556" r:id="rId19"/>
    <p:sldId id="557" r:id="rId20"/>
    <p:sldId id="558" r:id="rId21"/>
    <p:sldId id="559" r:id="rId22"/>
    <p:sldId id="560" r:id="rId23"/>
    <p:sldId id="561" r:id="rId24"/>
    <p:sldId id="562" r:id="rId25"/>
    <p:sldId id="563" r:id="rId26"/>
    <p:sldId id="564" r:id="rId27"/>
    <p:sldId id="565" r:id="rId28"/>
    <p:sldId id="566" r:id="rId29"/>
    <p:sldId id="567" r:id="rId30"/>
    <p:sldId id="568" r:id="rId31"/>
    <p:sldId id="569" r:id="rId32"/>
    <p:sldId id="570" r:id="rId33"/>
    <p:sldId id="571" r:id="rId34"/>
    <p:sldId id="572" r:id="rId35"/>
    <p:sldId id="573" r:id="rId36"/>
    <p:sldId id="574" r:id="rId37"/>
    <p:sldId id="575" r:id="rId38"/>
    <p:sldId id="576" r:id="rId39"/>
    <p:sldId id="577" r:id="rId40"/>
    <p:sldId id="578" r:id="rId41"/>
    <p:sldId id="579" r:id="rId42"/>
    <p:sldId id="580" r:id="rId43"/>
    <p:sldId id="581" r:id="rId44"/>
    <p:sldId id="582" r:id="rId45"/>
    <p:sldId id="583" r:id="rId46"/>
    <p:sldId id="584" r:id="rId47"/>
    <p:sldId id="585" r:id="rId48"/>
    <p:sldId id="586" r:id="rId49"/>
    <p:sldId id="587" r:id="rId50"/>
    <p:sldId id="588" r:id="rId51"/>
    <p:sldId id="589" r:id="rId52"/>
    <p:sldId id="590" r:id="rId53"/>
    <p:sldId id="591" r:id="rId54"/>
    <p:sldId id="592" r:id="rId55"/>
    <p:sldId id="593" r:id="rId56"/>
    <p:sldId id="594" r:id="rId57"/>
    <p:sldId id="595" r:id="rId58"/>
    <p:sldId id="596" r:id="rId59"/>
    <p:sldId id="597" r:id="rId60"/>
    <p:sldId id="598" r:id="rId61"/>
    <p:sldId id="599" r:id="rId62"/>
    <p:sldId id="600" r:id="rId63"/>
    <p:sldId id="601" r:id="rId64"/>
    <p:sldId id="602" r:id="rId65"/>
    <p:sldId id="603" r:id="rId66"/>
    <p:sldId id="604" r:id="rId67"/>
    <p:sldId id="605" r:id="rId68"/>
    <p:sldId id="606" r:id="rId69"/>
    <p:sldId id="607" r:id="rId70"/>
    <p:sldId id="608" r:id="rId71"/>
    <p:sldId id="609" r:id="rId72"/>
    <p:sldId id="610" r:id="rId73"/>
    <p:sldId id="611" r:id="rId74"/>
    <p:sldId id="612" r:id="rId75"/>
    <p:sldId id="613" r:id="rId76"/>
    <p:sldId id="496" r:id="rId77"/>
    <p:sldId id="497" r:id="rId78"/>
    <p:sldId id="498" r:id="rId79"/>
    <p:sldId id="499" r:id="rId80"/>
    <p:sldId id="500" r:id="rId81"/>
    <p:sldId id="501" r:id="rId82"/>
    <p:sldId id="503" r:id="rId83"/>
    <p:sldId id="504" r:id="rId84"/>
    <p:sldId id="539" r:id="rId85"/>
    <p:sldId id="507" r:id="rId86"/>
    <p:sldId id="508" r:id="rId87"/>
    <p:sldId id="509" r:id="rId88"/>
    <p:sldId id="510" r:id="rId89"/>
    <p:sldId id="511" r:id="rId90"/>
    <p:sldId id="512" r:id="rId91"/>
    <p:sldId id="513" r:id="rId92"/>
    <p:sldId id="514" r:id="rId93"/>
    <p:sldId id="515" r:id="rId94"/>
    <p:sldId id="516" r:id="rId95"/>
    <p:sldId id="517" r:id="rId96"/>
    <p:sldId id="518" r:id="rId97"/>
    <p:sldId id="519" r:id="rId98"/>
    <p:sldId id="520" r:id="rId99"/>
    <p:sldId id="521" r:id="rId100"/>
    <p:sldId id="522" r:id="rId101"/>
    <p:sldId id="523" r:id="rId102"/>
    <p:sldId id="524" r:id="rId103"/>
    <p:sldId id="525" r:id="rId104"/>
    <p:sldId id="526" r:id="rId105"/>
    <p:sldId id="527" r:id="rId106"/>
    <p:sldId id="528" r:id="rId107"/>
    <p:sldId id="529" r:id="rId108"/>
    <p:sldId id="530" r:id="rId109"/>
    <p:sldId id="531" r:id="rId110"/>
    <p:sldId id="532" r:id="rId111"/>
    <p:sldId id="533" r:id="rId112"/>
    <p:sldId id="534" r:id="rId113"/>
    <p:sldId id="535" r:id="rId114"/>
    <p:sldId id="536" r:id="rId115"/>
    <p:sldId id="614" r:id="rId116"/>
  </p:sldIdLst>
  <p:sldSz cx="12192000" cy="6858000"/>
  <p:notesSz cx="6858000" cy="9144000"/>
  <p:custDataLst>
    <p:tags r:id="rId1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3" userDrawn="1">
          <p15:clr>
            <a:srgbClr val="A4A3A4"/>
          </p15:clr>
        </p15:guide>
        <p15:guide id="2" pos="3840">
          <p15:clr>
            <a:srgbClr val="A4A3A4"/>
          </p15:clr>
        </p15:guide>
        <p15:guide id="3" pos="189" userDrawn="1">
          <p15:clr>
            <a:srgbClr val="A4A3A4"/>
          </p15:clr>
        </p15:guide>
        <p15:guide id="4" orient="horz" pos="89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inten Hout" initials="QH" lastIdx="6" clrIdx="0">
    <p:extLst>
      <p:ext uri="{19B8F6BF-5375-455C-9EA6-DF929625EA0E}">
        <p15:presenceInfo xmlns:p15="http://schemas.microsoft.com/office/powerpoint/2012/main" xmlns="" userId="Quinten Hou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AFE23E"/>
    <a:srgbClr val="8D59B2"/>
    <a:srgbClr val="007DDA"/>
    <a:srgbClr val="33A1CF"/>
    <a:srgbClr val="EAB200"/>
    <a:srgbClr val="CD5D11"/>
    <a:srgbClr val="92D050"/>
    <a:srgbClr val="5EC1DB"/>
    <a:srgbClr val="FFC000"/>
    <a:srgbClr val="1199FF"/>
  </p:clrMru>
  <p:extLst>
    <p:ext uri="{E76CE94A-603C-4142-B9EB-6D1370010A27}">
      <p14:discardImageEditData xmlns:p14="http://schemas.microsoft.com/office/powerpoint/2010/main" xmlns="" val="1"/>
    </p:ext>
    <p:ext uri="{D31A062A-798A-4329-ABDD-BBA856620510}">
      <p14:defaultImageDpi xmlns:p14="http://schemas.microsoft.com/office/powerpoint/2010/main" xmlns="" val="96"/>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018" autoAdjust="0"/>
    <p:restoredTop sz="86577" autoAdjust="0"/>
  </p:normalViewPr>
  <p:slideViewPr>
    <p:cSldViewPr snapToGrid="0">
      <p:cViewPr varScale="1">
        <p:scale>
          <a:sx n="58" d="100"/>
          <a:sy n="58" d="100"/>
        </p:scale>
        <p:origin x="-1302" y="-78"/>
      </p:cViewPr>
      <p:guideLst>
        <p:guide orient="horz" pos="2183"/>
        <p:guide orient="horz" pos="890"/>
        <p:guide pos="3840"/>
        <p:guide pos="189"/>
      </p:guideLst>
    </p:cSldViewPr>
  </p:slideViewPr>
  <p:notesTextViewPr>
    <p:cViewPr>
      <p:scale>
        <a:sx n="100" d="100"/>
        <a:sy n="100" d="100"/>
      </p:scale>
      <p:origin x="0" y="0"/>
    </p:cViewPr>
  </p:notesTextViewPr>
  <p:sorterViewPr>
    <p:cViewPr>
      <p:scale>
        <a:sx n="100" d="100"/>
        <a:sy n="100" d="100"/>
      </p:scale>
      <p:origin x="0" y="12240"/>
    </p:cViewPr>
  </p:sorterViewPr>
  <p:notesViewPr>
    <p:cSldViewPr snapToGrid="0">
      <p:cViewPr varScale="1">
        <p:scale>
          <a:sx n="88" d="100"/>
          <a:sy n="88" d="100"/>
        </p:scale>
        <p:origin x="2964" y="108"/>
      </p:cViewPr>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tags" Target="tags/tag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D7C5-CA58-4A51-AA7C-DAEC289A084F}" type="datetimeFigureOut">
              <a:rPr lang="en-US" smtClean="0"/>
              <a:pPr/>
              <a:t>2/20/2017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01C721-2D6C-4B68-86DB-8C01EC6B6124}" type="slidenum">
              <a:rPr lang="en-US" smtClean="0"/>
              <a:pPr/>
              <a:t>‹#›</a:t>
            </a:fld>
            <a:endParaRPr lang="en-US"/>
          </a:p>
        </p:txBody>
      </p:sp>
    </p:spTree>
    <p:extLst>
      <p:ext uri="{BB962C8B-B14F-4D97-AF65-F5344CB8AC3E}">
        <p14:creationId xmlns:p14="http://schemas.microsoft.com/office/powerpoint/2010/main" xmlns="" val="991266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AF5A0-38FE-49ED-B38E-AEE3C3D41F7E}" type="datetimeFigureOut">
              <a:rPr lang="en-US" smtClean="0"/>
              <a:pPr/>
              <a:t>2/20/2017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A8CD2-71B4-4308-A11B-B0CA8C4B8AB9}" type="slidenum">
              <a:rPr lang="en-US" smtClean="0"/>
              <a:pPr/>
              <a:t>‹#›</a:t>
            </a:fld>
            <a:endParaRPr lang="en-US"/>
          </a:p>
        </p:txBody>
      </p:sp>
    </p:spTree>
    <p:extLst>
      <p:ext uri="{BB962C8B-B14F-4D97-AF65-F5344CB8AC3E}">
        <p14:creationId xmlns:p14="http://schemas.microsoft.com/office/powerpoint/2010/main" xmlns="" val="349888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xmlns="" val="34050354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xmlns="" val="42066558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xmlns="" val="977429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103</a:t>
            </a:fld>
            <a:endParaRPr lang="en-US">
              <a:solidFill>
                <a:prstClr val="black"/>
              </a:solidFill>
            </a:endParaRPr>
          </a:p>
        </p:txBody>
      </p:sp>
    </p:spTree>
    <p:extLst>
      <p:ext uri="{BB962C8B-B14F-4D97-AF65-F5344CB8AC3E}">
        <p14:creationId xmlns:p14="http://schemas.microsoft.com/office/powerpoint/2010/main" xmlns="" val="8937841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xmlns="" val="2728702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105</a:t>
            </a:fld>
            <a:endParaRPr lang="en-US">
              <a:solidFill>
                <a:prstClr val="black"/>
              </a:solidFill>
            </a:endParaRPr>
          </a:p>
        </p:txBody>
      </p:sp>
    </p:spTree>
    <p:extLst>
      <p:ext uri="{BB962C8B-B14F-4D97-AF65-F5344CB8AC3E}">
        <p14:creationId xmlns:p14="http://schemas.microsoft.com/office/powerpoint/2010/main" xmlns="" val="29475247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106</a:t>
            </a:fld>
            <a:endParaRPr lang="en-US">
              <a:solidFill>
                <a:prstClr val="black"/>
              </a:solidFill>
            </a:endParaRPr>
          </a:p>
        </p:txBody>
      </p:sp>
    </p:spTree>
    <p:extLst>
      <p:ext uri="{BB962C8B-B14F-4D97-AF65-F5344CB8AC3E}">
        <p14:creationId xmlns:p14="http://schemas.microsoft.com/office/powerpoint/2010/main" xmlns="" val="7718358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107</a:t>
            </a:fld>
            <a:endParaRPr lang="en-US">
              <a:solidFill>
                <a:prstClr val="black"/>
              </a:solidFill>
            </a:endParaRPr>
          </a:p>
        </p:txBody>
      </p:sp>
    </p:spTree>
    <p:extLst>
      <p:ext uri="{BB962C8B-B14F-4D97-AF65-F5344CB8AC3E}">
        <p14:creationId xmlns:p14="http://schemas.microsoft.com/office/powerpoint/2010/main" xmlns="" val="1264810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108</a:t>
            </a:fld>
            <a:endParaRPr lang="en-US">
              <a:solidFill>
                <a:prstClr val="black"/>
              </a:solidFill>
            </a:endParaRPr>
          </a:p>
        </p:txBody>
      </p:sp>
    </p:spTree>
    <p:extLst>
      <p:ext uri="{BB962C8B-B14F-4D97-AF65-F5344CB8AC3E}">
        <p14:creationId xmlns:p14="http://schemas.microsoft.com/office/powerpoint/2010/main" xmlns="" val="25379422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109</a:t>
            </a:fld>
            <a:endParaRPr lang="en-US">
              <a:solidFill>
                <a:prstClr val="black"/>
              </a:solidFill>
            </a:endParaRPr>
          </a:p>
        </p:txBody>
      </p:sp>
    </p:spTree>
    <p:extLst>
      <p:ext uri="{BB962C8B-B14F-4D97-AF65-F5344CB8AC3E}">
        <p14:creationId xmlns:p14="http://schemas.microsoft.com/office/powerpoint/2010/main" xmlns="" val="24723313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110</a:t>
            </a:fld>
            <a:endParaRPr lang="en-US">
              <a:solidFill>
                <a:prstClr val="black"/>
              </a:solidFill>
            </a:endParaRPr>
          </a:p>
        </p:txBody>
      </p:sp>
    </p:spTree>
    <p:extLst>
      <p:ext uri="{BB962C8B-B14F-4D97-AF65-F5344CB8AC3E}">
        <p14:creationId xmlns:p14="http://schemas.microsoft.com/office/powerpoint/2010/main" xmlns="" val="238115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xmlns="" val="5980010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111</a:t>
            </a:fld>
            <a:endParaRPr lang="en-US">
              <a:solidFill>
                <a:prstClr val="black"/>
              </a:solidFill>
            </a:endParaRPr>
          </a:p>
        </p:txBody>
      </p:sp>
    </p:spTree>
    <p:extLst>
      <p:ext uri="{BB962C8B-B14F-4D97-AF65-F5344CB8AC3E}">
        <p14:creationId xmlns:p14="http://schemas.microsoft.com/office/powerpoint/2010/main" xmlns="" val="42632309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112</a:t>
            </a:fld>
            <a:endParaRPr lang="en-US">
              <a:solidFill>
                <a:prstClr val="black"/>
              </a:solidFill>
            </a:endParaRPr>
          </a:p>
        </p:txBody>
      </p:sp>
    </p:spTree>
    <p:extLst>
      <p:ext uri="{BB962C8B-B14F-4D97-AF65-F5344CB8AC3E}">
        <p14:creationId xmlns:p14="http://schemas.microsoft.com/office/powerpoint/2010/main" xmlns="" val="26854494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113</a:t>
            </a:fld>
            <a:endParaRPr lang="en-US">
              <a:solidFill>
                <a:prstClr val="black"/>
              </a:solidFill>
            </a:endParaRPr>
          </a:p>
        </p:txBody>
      </p:sp>
    </p:spTree>
    <p:extLst>
      <p:ext uri="{BB962C8B-B14F-4D97-AF65-F5344CB8AC3E}">
        <p14:creationId xmlns:p14="http://schemas.microsoft.com/office/powerpoint/2010/main" xmlns="" val="3074580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xmlns="" val="4063826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xmlns="" val="1627114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xmlns="" val="211131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xmlns="" val="2287859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xmlns="" val="2772287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xmlns="" val="1958110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solidFill>
                <a:schemeClr val="tx1"/>
              </a:solidFill>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xmlns="" val="880111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xmlns="" val="414448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pPr/>
              <a:t>2</a:t>
            </a:fld>
            <a:endParaRPr lang="en-US"/>
          </a:p>
        </p:txBody>
      </p:sp>
    </p:spTree>
    <p:extLst>
      <p:ext uri="{BB962C8B-B14F-4D97-AF65-F5344CB8AC3E}">
        <p14:creationId xmlns:p14="http://schemas.microsoft.com/office/powerpoint/2010/main" xmlns="" val="3280722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xmlns="" val="2313709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xmlns="" val="29471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xmlns="" val="3465449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xmlns="" val="237700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Note to the GD: Need to put relevant image.</a:t>
            </a:r>
          </a:p>
        </p:txBody>
      </p:sp>
      <p:sp>
        <p:nvSpPr>
          <p:cNvPr id="4" name="Slide Number Placeholder 3"/>
          <p:cNvSpPr>
            <a:spLocks noGrp="1"/>
          </p:cNvSpPr>
          <p:nvPr>
            <p:ph type="sldNum" sz="quarter" idx="10"/>
          </p:nvPr>
        </p:nvSpPr>
        <p:spPr/>
        <p:txBody>
          <a:bodyPr/>
          <a:lstStyle/>
          <a:p>
            <a:fld id="{A1CA8CD2-71B4-4308-A11B-B0CA8C4B8AB9}" type="slidenum">
              <a:rPr lang="en-US" smtClean="0"/>
              <a:pPr/>
              <a:t>24</a:t>
            </a:fld>
            <a:endParaRPr lang="en-US"/>
          </a:p>
        </p:txBody>
      </p:sp>
    </p:spTree>
    <p:extLst>
      <p:ext uri="{BB962C8B-B14F-4D97-AF65-F5344CB8AC3E}">
        <p14:creationId xmlns:p14="http://schemas.microsoft.com/office/powerpoint/2010/main" xmlns="" val="3351186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xmlns="" val="3326260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xmlns="" val="3013276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xmlns="" val="3426217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xmlns="" val="1075306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xmlns="" val="2746055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xmlns="" val="324097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xmlns="" val="3348482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xmlns="" val="1619721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xmlns="" val="2692283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xmlns="" val="3355390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xmlns="" val="18846429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xmlns="" val="4078035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xmlns="" val="4111870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xmlns="" val="242560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xmlns="" val="1678632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xmlns="" val="1618685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xmlns="" val="3290466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xmlns="" val="1467805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xmlns="" val="95924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xmlns="" val="14761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xmlns="" val="2583775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xmlns="" val="369708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xmlns="" val="2429455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xmlns="" val="351779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xmlns="" val="861690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pPr/>
              <a:t>48</a:t>
            </a:fld>
            <a:endParaRPr lang="en-US"/>
          </a:p>
        </p:txBody>
      </p:sp>
    </p:spTree>
    <p:extLst>
      <p:ext uri="{BB962C8B-B14F-4D97-AF65-F5344CB8AC3E}">
        <p14:creationId xmlns:p14="http://schemas.microsoft.com/office/powerpoint/2010/main" xmlns="" val="2816847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xmlns="" val="4115420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xmlns="" val="2463945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xmlns="" val="6563961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xmlns="" val="131907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xmlns="" val="2511463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xmlns="" val="1124916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xmlns="" val="29966330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xmlns="" val="361109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xmlns="" val="490472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xmlns="" val="1760778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xmlns="" val="2026653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xmlns="" val="112451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xmlns="" val="1851162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xmlns="" val="4217406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xmlns="" val="32113756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xmlns="" val="35629486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xmlns="" val="28511052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xmlns="" val="299191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xmlns="" val="30319994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xmlns="" val="41910785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xmlns="" val="26355941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xmlns="" val="1757353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xmlns="" val="3825132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xmlns="" val="2520999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xmlns="" val="16113855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xmlns="" val="13125496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xmlns="" val="38681106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xmlns="" val="42576508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xmlns="" val="36886819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Note to GD: Need a similar image</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xmlns="" val="7971005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xmlns="" val="3071585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xmlns="" val="923139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xmlns="" val="31715213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xmlns="" val="3742217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xmlns="" val="9982629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xmlns="" val="4957110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pPr/>
              <a:t>81</a:t>
            </a:fld>
            <a:endParaRPr lang="en-US"/>
          </a:p>
        </p:txBody>
      </p:sp>
    </p:spTree>
    <p:extLst>
      <p:ext uri="{BB962C8B-B14F-4D97-AF65-F5344CB8AC3E}">
        <p14:creationId xmlns:p14="http://schemas.microsoft.com/office/powerpoint/2010/main" xmlns="" val="5795008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xmlns="" val="33970513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xmlns="" val="17029390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xmlns="" val="21706291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xmlns="" val="1895938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xmlns="" val="17306260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xmlns="" val="27341496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xmlns="" val="42236450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xmlns="" val="10196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xmlns="" val="4828600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xmlns="" val="4058278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xmlns="" val="23896294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xmlns="" val="18235977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xmlns="" val="33820162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xmlns="" val="7330521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xmlns="" val="31569782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xmlns="" val="39414332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xmlns="" val="9100632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xmlns="" val="15765580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1CA8CD2-71B4-4308-A11B-B0CA8C4B8AB9}"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xmlns="" val="4119419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l="-3000" r="-3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6184900"/>
            <a:ext cx="12192000" cy="67310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p:cNvSpPr>
            <a:spLocks noGrp="1"/>
          </p:cNvSpPr>
          <p:nvPr>
            <p:ph type="ctrTitle"/>
          </p:nvPr>
        </p:nvSpPr>
        <p:spPr>
          <a:xfrm>
            <a:off x="799074" y="477581"/>
            <a:ext cx="9144000" cy="958680"/>
          </a:xfrm>
        </p:spPr>
        <p:txBody>
          <a:bodyPr anchor="b"/>
          <a:lstStyle>
            <a:lvl1pPr algn="ctr">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1558529"/>
            <a:ext cx="9144000" cy="607896"/>
          </a:xfrm>
        </p:spPr>
        <p:txBody>
          <a:bodyPr/>
          <a:lstStyle>
            <a:lvl1pPr marL="0" indent="0" algn="ctr">
              <a:buNone/>
              <a:defRPr sz="2400">
                <a:solidFill>
                  <a:srgbClr val="FFC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10" name="TextBox 9"/>
          <p:cNvSpPr txBox="1"/>
          <p:nvPr userDrawn="1"/>
        </p:nvSpPr>
        <p:spPr>
          <a:xfrm>
            <a:off x="4368800" y="6367560"/>
            <a:ext cx="3454400" cy="307777"/>
          </a:xfrm>
          <a:prstGeom prst="rect">
            <a:avLst/>
          </a:prstGeom>
          <a:noFill/>
        </p:spPr>
        <p:txBody>
          <a:bodyPr wrap="square" rtlCol="0">
            <a:spAutoFit/>
          </a:bodyPr>
          <a:lstStyle/>
          <a:p>
            <a:pPr algn="ctr"/>
            <a:r>
              <a:rPr lang="en-US" sz="1400" dirty="0" smtClean="0">
                <a:solidFill>
                  <a:schemeClr val="bg1"/>
                </a:solidFill>
              </a:rPr>
              <a:t>Copyright</a:t>
            </a:r>
            <a:r>
              <a:rPr lang="en-US" sz="1400" baseline="0" dirty="0" smtClean="0">
                <a:solidFill>
                  <a:schemeClr val="bg1"/>
                </a:solidFill>
              </a:rPr>
              <a:t> 2015 InfoPro Learning</a:t>
            </a:r>
            <a:endParaRPr lang="en-US" sz="1400" dirty="0">
              <a:solidFill>
                <a:schemeClr val="bg1"/>
              </a:solidFill>
            </a:endParaRPr>
          </a:p>
        </p:txBody>
      </p:sp>
      <p:pic>
        <p:nvPicPr>
          <p:cNvPr id="11" name="Picture 1"/>
          <p:cNvPicPr>
            <a:picLocks noChangeAspect="1"/>
          </p:cNvPicPr>
          <p:nvPr userDrawn="1"/>
        </p:nvPicPr>
        <p:blipFill>
          <a:blip r:embed="rId3" cstate="email">
            <a:extLst>
              <a:ext uri="{28A0092B-C50C-407E-A947-70E740481C1C}">
                <a14:useLocalDpi xmlns:a14="http://schemas.microsoft.com/office/drawing/2010/main" xmlns="" val="0"/>
              </a:ext>
            </a:extLst>
          </a:blip>
          <a:srcRect/>
          <a:stretch>
            <a:fillRect/>
          </a:stretch>
        </p:blipFill>
        <p:spPr bwMode="auto">
          <a:xfrm>
            <a:off x="10399713" y="6201568"/>
            <a:ext cx="1614487" cy="63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xmlns="" val="0"/>
              </a:ext>
            </a:extLst>
          </a:blip>
          <a:srcRect/>
          <a:stretch/>
        </p:blipFill>
        <p:spPr>
          <a:xfrm>
            <a:off x="-70285" y="-10886"/>
            <a:ext cx="12275005" cy="6868886"/>
          </a:xfrm>
          <a:prstGeom prst="rect">
            <a:avLst/>
          </a:prstGeom>
        </p:spPr>
      </p:pic>
      <p:sp>
        <p:nvSpPr>
          <p:cNvPr id="9" name="Rectangle 8"/>
          <p:cNvSpPr/>
          <p:nvPr userDrawn="1"/>
        </p:nvSpPr>
        <p:spPr>
          <a:xfrm>
            <a:off x="0" y="6096000"/>
            <a:ext cx="12192000" cy="762000"/>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xmlns="" val="189696764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D65DB0-A170-41CB-A9ED-9E0CBF77F020}" type="datetimeFigureOut">
              <a:rPr lang="en-US" smtClean="0"/>
              <a:pPr/>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FEDAF-FF7F-414A-8E65-6081495909EF}" type="slidenum">
              <a:rPr lang="en-US" smtClean="0"/>
              <a:pPr/>
              <a:t>‹#›</a:t>
            </a:fld>
            <a:endParaRPr lang="en-US"/>
          </a:p>
        </p:txBody>
      </p:sp>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3081760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D65DB0-A170-41CB-A9ED-9E0CBF77F020}" type="datetimeFigureOut">
              <a:rPr lang="en-US" smtClean="0"/>
              <a:pPr/>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FEDAF-FF7F-414A-8E65-6081495909EF}" type="slidenum">
              <a:rPr lang="en-US" smtClean="0"/>
              <a:pPr/>
              <a:t>‹#›</a:t>
            </a:fld>
            <a:endParaRPr lang="en-US"/>
          </a:p>
        </p:txBody>
      </p:sp>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73268058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4942837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xmlns="" val="184073163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a:off x="0" y="0"/>
            <a:ext cx="12192000" cy="609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xmlns="" val="0"/>
              </a:ext>
            </a:extLst>
          </a:blip>
          <a:srcRect/>
          <a:stretch/>
        </p:blipFill>
        <p:spPr>
          <a:xfrm>
            <a:off x="0" y="0"/>
            <a:ext cx="12192000" cy="6096000"/>
          </a:xfrm>
          <a:prstGeom prst="rect">
            <a:avLst/>
          </a:prstGeom>
        </p:spPr>
      </p:pic>
      <p:sp>
        <p:nvSpPr>
          <p:cNvPr id="7" name="Rectangle 6"/>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xmlns="" val="14262648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xmlns="" val="0"/>
              </a:ext>
            </a:extLst>
          </a:blip>
          <a:srcRect/>
          <a:stretch/>
        </p:blipFill>
        <p:spPr>
          <a:xfrm>
            <a:off x="0" y="0"/>
            <a:ext cx="12192000" cy="6858000"/>
          </a:xfrm>
          <a:prstGeom prst="rect">
            <a:avLst/>
          </a:prstGeom>
        </p:spPr>
      </p:pic>
      <p:sp>
        <p:nvSpPr>
          <p:cNvPr id="7" name="Rectangle 6"/>
          <p:cNvSpPr/>
          <p:nvPr userDrawn="1"/>
        </p:nvSpPr>
        <p:spPr>
          <a:xfrm>
            <a:off x="0" y="6096000"/>
            <a:ext cx="12192000" cy="762000"/>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xmlns="" val="175883287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82F5F15-B50A-4CD5-9BB0-07EF11B6916A}" type="datetimeFigureOut">
              <a:rPr lang="en-IN" smtClean="0">
                <a:solidFill>
                  <a:prstClr val="black">
                    <a:tint val="75000"/>
                  </a:prstClr>
                </a:solidFill>
              </a:rPr>
              <a:pPr/>
              <a:t>20-02-2017</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248761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82F5F15-B50A-4CD5-9BB0-07EF11B6916A}" type="datetimeFigureOut">
              <a:rPr lang="en-IN" smtClean="0">
                <a:solidFill>
                  <a:prstClr val="black">
                    <a:tint val="75000"/>
                  </a:prstClr>
                </a:solidFill>
              </a:rPr>
              <a:pPr/>
              <a:t>20-02-2017</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681534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82F5F15-B50A-4CD5-9BB0-07EF11B6916A}" type="datetimeFigureOut">
              <a:rPr lang="en-IN" smtClean="0">
                <a:solidFill>
                  <a:prstClr val="black">
                    <a:tint val="75000"/>
                  </a:prstClr>
                </a:solidFill>
              </a:rPr>
              <a:pPr/>
              <a:t>20-02-2017</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398321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F5F15-B50A-4CD5-9BB0-07EF11B6916A}" type="datetimeFigureOut">
              <a:rPr lang="en-IN" smtClean="0">
                <a:solidFill>
                  <a:prstClr val="black">
                    <a:tint val="75000"/>
                  </a:prstClr>
                </a:solidFill>
              </a:rPr>
              <a:pPr/>
              <a:t>20-02-2017</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51901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2084498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2F5F15-B50A-4CD5-9BB0-07EF11B6916A}" type="datetimeFigureOut">
              <a:rPr lang="en-IN" smtClean="0">
                <a:solidFill>
                  <a:prstClr val="black">
                    <a:tint val="75000"/>
                  </a:prstClr>
                </a:solidFill>
              </a:rPr>
              <a:pPr/>
              <a:t>20-02-2017</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949504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2F5F15-B50A-4CD5-9BB0-07EF11B6916A}" type="datetimeFigureOut">
              <a:rPr lang="en-IN" smtClean="0">
                <a:solidFill>
                  <a:prstClr val="black">
                    <a:tint val="75000"/>
                  </a:prstClr>
                </a:solidFill>
              </a:rPr>
              <a:pPr/>
              <a:t>20-02-2017</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904632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2F5F15-B50A-4CD5-9BB0-07EF11B6916A}" type="datetimeFigureOut">
              <a:rPr lang="en-IN" smtClean="0">
                <a:solidFill>
                  <a:prstClr val="black">
                    <a:tint val="75000"/>
                  </a:prstClr>
                </a:solidFill>
              </a:rPr>
              <a:pPr/>
              <a:t>20-02-2017</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970079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82F5F15-B50A-4CD5-9BB0-07EF11B6916A}" type="datetimeFigureOut">
              <a:rPr lang="en-IN" smtClean="0">
                <a:solidFill>
                  <a:prstClr val="black">
                    <a:tint val="75000"/>
                  </a:prstClr>
                </a:solidFill>
              </a:rPr>
              <a:pPr/>
              <a:t>20-02-2017</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55317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0" y="0"/>
            <a:ext cx="12192000" cy="6096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xmlns="" val="0"/>
              </a:ext>
            </a:extLst>
          </a:blip>
          <a:srcRect/>
          <a:stretch/>
        </p:blipFill>
        <p:spPr>
          <a:xfrm>
            <a:off x="0" y="0"/>
            <a:ext cx="12192000" cy="6096000"/>
          </a:xfrm>
          <a:prstGeom prst="rect">
            <a:avLst/>
          </a:prstGeom>
        </p:spPr>
      </p:pic>
      <p:sp>
        <p:nvSpPr>
          <p:cNvPr id="12" name="Rectangle 11"/>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5987955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D65DB0-A170-41CB-A9ED-9E0CBF77F020}" type="datetimeFigureOut">
              <a:rPr lang="en-US" smtClean="0"/>
              <a:pPr/>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FEDAF-FF7F-414A-8E65-6081495909EF}" type="slidenum">
              <a:rPr lang="en-US" smtClean="0"/>
              <a:pPr/>
              <a:t>‹#›</a:t>
            </a:fld>
            <a:endParaRPr lang="en-US"/>
          </a:p>
        </p:txBody>
      </p:sp>
      <p:sp>
        <p:nvSpPr>
          <p:cNvPr id="8" name="Rectangle 7"/>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9454505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D65DB0-A170-41CB-A9ED-9E0CBF77F020}" type="datetimeFigureOut">
              <a:rPr lang="en-US" smtClean="0"/>
              <a:pPr/>
              <a:t>2/20/2017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DFEDAF-FF7F-414A-8E65-6081495909EF}" type="slidenum">
              <a:rPr lang="en-US" smtClean="0"/>
              <a:pPr/>
              <a:t>‹#›</a:t>
            </a:fld>
            <a:endParaRPr lang="en-US"/>
          </a:p>
        </p:txBody>
      </p:sp>
      <p:sp>
        <p:nvSpPr>
          <p:cNvPr id="10" name="Rectangle 9"/>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125284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l="-3000" r="-3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xmlns="" val="0"/>
              </a:ext>
            </a:extLst>
          </a:blip>
          <a:srcRect t="-498"/>
          <a:stretch/>
        </p:blipFill>
        <p:spPr>
          <a:xfrm>
            <a:off x="-103982" y="-217713"/>
            <a:ext cx="12295981" cy="7086600"/>
          </a:xfrm>
          <a:prstGeom prst="rect">
            <a:avLst/>
          </a:prstGeom>
        </p:spPr>
      </p:pic>
      <p:sp>
        <p:nvSpPr>
          <p:cNvPr id="9" name="Rectangle 8"/>
          <p:cNvSpPr/>
          <p:nvPr userDrawn="1"/>
        </p:nvSpPr>
        <p:spPr>
          <a:xfrm>
            <a:off x="-103982" y="6184900"/>
            <a:ext cx="12295982" cy="67310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1D65DB0-A170-41CB-A9ED-9E0CBF77F020}" type="datetimeFigureOut">
              <a:rPr lang="en-US" smtClean="0"/>
              <a:pPr/>
              <a:t>2/20/2017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DFEDAF-FF7F-414A-8E65-6081495909EF}" type="slidenum">
              <a:rPr lang="en-US" smtClean="0"/>
              <a:pPr/>
              <a:t>‹#›</a:t>
            </a:fld>
            <a:endParaRPr lang="en-US"/>
          </a:p>
        </p:txBody>
      </p:sp>
    </p:spTree>
    <p:extLst>
      <p:ext uri="{BB962C8B-B14F-4D97-AF65-F5344CB8AC3E}">
        <p14:creationId xmlns:p14="http://schemas.microsoft.com/office/powerpoint/2010/main" xmlns="" val="7315553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D65DB0-A170-41CB-A9ED-9E0CBF77F020}" type="datetimeFigureOut">
              <a:rPr lang="en-US" smtClean="0"/>
              <a:pPr/>
              <a:t>2/20/2017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DFEDAF-FF7F-414A-8E65-6081495909EF}" type="slidenum">
              <a:rPr lang="en-US" smtClean="0"/>
              <a:pPr/>
              <a:t>‹#›</a:t>
            </a:fld>
            <a:endParaRPr lang="en-US"/>
          </a:p>
        </p:txBody>
      </p:sp>
      <p:sp>
        <p:nvSpPr>
          <p:cNvPr id="5" name="Rectangle 4"/>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93576514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p:cNvSpPr/>
          <p:nvPr userDrawn="1"/>
        </p:nvSpPr>
        <p:spPr>
          <a:xfrm>
            <a:off x="0" y="6096000"/>
            <a:ext cx="12192000" cy="762000"/>
          </a:xfrm>
          <a:prstGeom prst="rect">
            <a:avLst/>
          </a:prstGeom>
          <a:solidFill>
            <a:schemeClr val="tx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xmlns="" val="28623078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1D65DB0-A170-41CB-A9ED-9E0CBF77F020}" type="datetimeFigureOut">
              <a:rPr lang="en-US" smtClean="0"/>
              <a:pPr/>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FEDAF-FF7F-414A-8E65-6081495909EF}" type="slidenum">
              <a:rPr lang="en-US" smtClean="0"/>
              <a:pPr/>
              <a:t>‹#›</a:t>
            </a:fld>
            <a:endParaRPr lang="en-US"/>
          </a:p>
        </p:txBody>
      </p:sp>
      <p:sp>
        <p:nvSpPr>
          <p:cNvPr id="8" name="Rectangle 7"/>
          <p:cNvSpPr/>
          <p:nvPr userDrawn="1"/>
        </p:nvSpPr>
        <p:spPr>
          <a:xfrm>
            <a:off x="0" y="6096000"/>
            <a:ext cx="1219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8995886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65DB0-A170-41CB-A9ED-9E0CBF77F020}" type="datetimeFigureOut">
              <a:rPr lang="en-US" smtClean="0"/>
              <a:pPr/>
              <a:t>2/20/2017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FEDAF-FF7F-414A-8E65-6081495909EF}" type="slidenum">
              <a:rPr lang="en-US" smtClean="0"/>
              <a:pPr/>
              <a:t>‹#›</a:t>
            </a:fld>
            <a:endParaRPr lang="en-US"/>
          </a:p>
        </p:txBody>
      </p:sp>
    </p:spTree>
    <p:extLst>
      <p:ext uri="{BB962C8B-B14F-4D97-AF65-F5344CB8AC3E}">
        <p14:creationId xmlns:p14="http://schemas.microsoft.com/office/powerpoint/2010/main" xmlns="" val="111460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2F5F15-B50A-4CD5-9BB0-07EF11B6916A}" type="datetimeFigureOut">
              <a:rPr lang="en-IN" smtClean="0">
                <a:solidFill>
                  <a:prstClr val="black">
                    <a:tint val="75000"/>
                  </a:prstClr>
                </a:solidFill>
              </a:rPr>
              <a:pPr/>
              <a:t>20-02-2017</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C50A4-A3BD-482E-BD15-853C64A293F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0182917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2.png"/></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3.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2.png"/></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4.xml"/><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9.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19.png"/><Relationship Id="rId4" Type="http://schemas.openxmlformats.org/officeDocument/2006/relationships/image" Target="../media/image112.png"/></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4.emf"/></Relationships>
</file>

<file path=ppt/slides/_rels/slide3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7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74.jpe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4.jpe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57.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81.jpe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82.jpeg"/><Relationship Id="rId4" Type="http://schemas.openxmlformats.org/officeDocument/2006/relationships/image" Target="../media/image74.jpe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84.jpeg"/><Relationship Id="rId4" Type="http://schemas.openxmlformats.org/officeDocument/2006/relationships/image" Target="../media/image83.jpe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85.jpeg"/><Relationship Id="rId4" Type="http://schemas.openxmlformats.org/officeDocument/2006/relationships/image" Target="../media/image74.jpe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74.jpe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74.jpe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92.jpe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93.jpeg"/><Relationship Id="rId4" Type="http://schemas.openxmlformats.org/officeDocument/2006/relationships/image" Target="../media/image74.jpe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94.jpeg"/><Relationship Id="rId4" Type="http://schemas.openxmlformats.org/officeDocument/2006/relationships/image" Target="../media/image74.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74.jpe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96.emf"/><Relationship Id="rId4" Type="http://schemas.openxmlformats.org/officeDocument/2006/relationships/image" Target="../media/image74.jpe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98.jpeg"/><Relationship Id="rId5" Type="http://schemas.openxmlformats.org/officeDocument/2006/relationships/image" Target="../media/image58.png"/><Relationship Id="rId4" Type="http://schemas.openxmlformats.org/officeDocument/2006/relationships/image" Target="../media/image74.jpeg"/></Relationships>
</file>

<file path=ppt/slides/_rels/slide7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97.png"/><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cid:image001.jpg@01D0B480.6CD84230" TargetMode="External"/><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7.xml"/><Relationship Id="rId5" Type="http://schemas.openxmlformats.org/officeDocument/2006/relationships/hyperlink" Target="mailto:krahman@yahoo.com" TargetMode="External"/><Relationship Id="rId4" Type="http://schemas.openxmlformats.org/officeDocument/2006/relationships/image" Target="../media/image74.jpeg"/></Relationships>
</file>

<file path=ppt/slides/_rels/slide91.xml.rels><?xml version="1.0" encoding="UTF-8" standalone="yes"?>
<Relationships xmlns="http://schemas.openxmlformats.org/package/2006/relationships"><Relationship Id="rId8" Type="http://schemas.openxmlformats.org/officeDocument/2006/relationships/hyperlink" Target="http://www.hobbies.com/gardening/" TargetMode="External"/><Relationship Id="rId3" Type="http://schemas.openxmlformats.org/officeDocument/2006/relationships/image" Target="../media/image73.png"/><Relationship Id="rId7" Type="http://schemas.openxmlformats.org/officeDocument/2006/relationships/hyperlink" Target="http://www.hobbies.com/books/" TargetMode="External"/><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hyperlink" Target="http://www.hobbies.com/Music/" TargetMode="External"/><Relationship Id="rId5" Type="http://schemas.openxmlformats.org/officeDocument/2006/relationships/hyperlink" Target="http://www.hobbies.com/html/" TargetMode="External"/><Relationship Id="rId4" Type="http://schemas.openxmlformats.org/officeDocument/2006/relationships/image" Target="../media/image74.jpe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9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2.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108.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09.emf"/><Relationship Id="rId4" Type="http://schemas.openxmlformats.org/officeDocument/2006/relationships/image" Target="../media/image74.jpeg"/></Relationships>
</file>

<file path=ppt/slides/_rels/slide9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5.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110.emf"/></Relationships>
</file>

<file path=ppt/slides/_rels/slide9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111.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rot="549978">
            <a:off x="6315961" y="1271220"/>
            <a:ext cx="3360574" cy="4480766"/>
          </a:xfrm>
          <a:prstGeom prst="rect">
            <a:avLst/>
          </a:prstGeom>
          <a:ln w="127000" cmpd="thickThin">
            <a:solidFill>
              <a:srgbClr val="0070C0"/>
            </a:solidFill>
          </a:ln>
        </p:spPr>
      </p:pic>
      <p:sp>
        <p:nvSpPr>
          <p:cNvPr id="2" name="Rectangle 1"/>
          <p:cNvSpPr/>
          <p:nvPr/>
        </p:nvSpPr>
        <p:spPr>
          <a:xfrm>
            <a:off x="-6667" y="692726"/>
            <a:ext cx="6113553" cy="1315687"/>
          </a:xfrm>
          <a:prstGeom prst="rect">
            <a:avLst/>
          </a:prstGeom>
          <a:solidFill>
            <a:srgbClr val="0070C0"/>
          </a:solidFill>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FFC000">
                    <a:lumMod val="60000"/>
                    <a:lumOff val="40000"/>
                  </a:srgbClr>
                </a:solidFill>
              </a:rPr>
              <a:t>WEB </a:t>
            </a:r>
            <a:r>
              <a:rPr lang="en-US" sz="5400" b="1" dirty="0" smtClean="0">
                <a:solidFill>
                  <a:srgbClr val="FFC000">
                    <a:lumMod val="60000"/>
                    <a:lumOff val="40000"/>
                  </a:srgbClr>
                </a:solidFill>
              </a:rPr>
              <a:t>DEVELOPMENT </a:t>
            </a:r>
            <a:r>
              <a:rPr lang="en-US" sz="4000" b="1" dirty="0" smtClean="0">
                <a:solidFill>
                  <a:prstClr val="white"/>
                </a:solidFill>
              </a:rPr>
              <a:t>TRAINING</a:t>
            </a:r>
            <a:endParaRPr lang="en-US" sz="4000" b="1" dirty="0">
              <a:solidFill>
                <a:prstClr val="white"/>
              </a:solidFill>
            </a:endParaRPr>
          </a:p>
        </p:txBody>
      </p:sp>
    </p:spTree>
    <p:extLst>
      <p:ext uri="{BB962C8B-B14F-4D97-AF65-F5344CB8AC3E}">
        <p14:creationId xmlns:p14="http://schemas.microsoft.com/office/powerpoint/2010/main" xmlns="" val="2310272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258128" y="2080163"/>
            <a:ext cx="3488205" cy="3488727"/>
          </a:xfrm>
          <a:prstGeom prst="ellipse">
            <a:avLst/>
          </a:prstGeom>
          <a:blipFill>
            <a:blip r:embed="rId3" cstate="email">
              <a:extLst>
                <a:ext uri="{28A0092B-C50C-407E-A947-70E740481C1C}">
                  <a14:useLocalDpi xmlns:a14="http://schemas.microsoft.com/office/drawing/2010/main" xmlns="" val="0"/>
                </a:ext>
              </a:extLst>
            </a:blip>
            <a:srcRect/>
            <a:stretch>
              <a:fillRect/>
            </a:stretch>
          </a:blipFill>
          <a:ln w="38100">
            <a:solidFill>
              <a:srgbClr val="5EC1DB"/>
            </a:solidFill>
          </a:ln>
          <a:effectLst>
            <a:outerShdw blurRad="76200" dir="13500000" sy="23000" kx="1200000" algn="br" rotWithShape="0">
              <a:prstClr val="black">
                <a:alpha val="2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FREQUENTLY ASKED QUESTIONS</a:t>
            </a:r>
            <a:endParaRPr lang="en-US" b="1" dirty="0" smtClean="0">
              <a:solidFill>
                <a:schemeClr val="bg1"/>
              </a:solidFill>
              <a:cs typeface="Segoe UI Light" panose="020B0502040204020203" pitchFamily="34" charset="0"/>
            </a:endParaRPr>
          </a:p>
        </p:txBody>
      </p:sp>
      <p:sp>
        <p:nvSpPr>
          <p:cNvPr id="11" name="Rectangle 1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b="1" dirty="0">
                <a:solidFill>
                  <a:srgbClr val="191919"/>
                </a:solidFill>
              </a:rPr>
              <a:t>Name some of your favorite Websites</a:t>
            </a:r>
            <a:endParaRPr lang="en-US" sz="1600" b="1" dirty="0" smtClean="0">
              <a:solidFill>
                <a:srgbClr val="191919"/>
              </a:solidFill>
            </a:endParaRP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228600" y="1060476"/>
            <a:ext cx="8486754" cy="3970318"/>
          </a:xfrm>
          <a:prstGeom prst="rect">
            <a:avLst/>
          </a:prstGeom>
          <a:noFill/>
        </p:spPr>
        <p:txBody>
          <a:bodyPr wrap="square" rtlCol="0">
            <a:spAutoFit/>
          </a:bodyPr>
          <a:lstStyle/>
          <a:p>
            <a:pPr>
              <a:lnSpc>
                <a:spcPct val="200000"/>
              </a:lnSpc>
              <a:buClr>
                <a:schemeClr val="accent2"/>
              </a:buClr>
            </a:pPr>
            <a:r>
              <a:rPr lang="en-US" sz="1400" b="1" dirty="0" smtClean="0"/>
              <a:t>FAQs</a:t>
            </a:r>
            <a:endParaRPr lang="en-US" sz="1400" dirty="0">
              <a:solidFill>
                <a:schemeClr val="tx1">
                  <a:lumMod val="75000"/>
                  <a:lumOff val="25000"/>
                </a:schemeClr>
              </a:solidFill>
            </a:endParaRP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My computer does not use the Windows operating system – can I use HTML on it?</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Yes. HTML does not use any specific platform. It works with simple text.</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Must I be logged onto the Internet to do this? Will learning this increase my Internet usage cost?</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Neither. You will write/work offline.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Do I need some sort of expensive program to help me write this?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No. You will write using Notepad or WordPad. </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Will I have to learn a completely new programming language like BASIC or FORTRAN?</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No. HTML is not a programming language. </a:t>
            </a:r>
            <a:endParaRPr lang="en-IN" sz="1400" dirty="0" smtClean="0">
              <a:solidFill>
                <a:schemeClr val="tx1">
                  <a:lumMod val="75000"/>
                  <a:lumOff val="25000"/>
                </a:schemeClr>
              </a:solidFill>
            </a:endParaRPr>
          </a:p>
        </p:txBody>
      </p:sp>
    </p:spTree>
    <p:extLst>
      <p:ext uri="{BB962C8B-B14F-4D97-AF65-F5344CB8AC3E}">
        <p14:creationId xmlns:p14="http://schemas.microsoft.com/office/powerpoint/2010/main" xmlns="" val="316833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50663" y="1729026"/>
            <a:ext cx="5303180" cy="3400521"/>
            <a:chOff x="450663" y="1729026"/>
            <a:chExt cx="5303180" cy="3400521"/>
          </a:xfrm>
        </p:grpSpPr>
        <p:pic>
          <p:nvPicPr>
            <p:cNvPr id="14"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742950" y="2280130"/>
              <a:ext cx="4222750" cy="1815882"/>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&lt;canvas id="</a:t>
              </a:r>
              <a:r>
                <a:rPr lang="en-US" sz="1400" dirty="0" err="1"/>
                <a:t>MyHobbies</a:t>
              </a:r>
              <a:r>
                <a:rPr lang="en-US" sz="1400" dirty="0"/>
                <a:t>" width="250" height="95" style="border:1px solid #000000;"&gt;</a:t>
              </a:r>
            </a:p>
            <a:p>
              <a:r>
                <a:rPr lang="en-US" sz="1400" dirty="0"/>
                <a:t>&lt;/canvas&gt;</a:t>
              </a:r>
            </a:p>
            <a:p>
              <a:r>
                <a:rPr lang="en-US" sz="1400" dirty="0"/>
                <a:t>&lt;/body&gt;</a:t>
              </a:r>
            </a:p>
            <a:p>
              <a:r>
                <a:rPr lang="en-US" sz="1400" dirty="0"/>
                <a:t>&lt;/html&gt;</a:t>
              </a:r>
            </a:p>
          </p:txBody>
        </p:sp>
      </p:grpSp>
      <p:grpSp>
        <p:nvGrpSpPr>
          <p:cNvPr id="17" name="Group 16"/>
          <p:cNvGrpSpPr/>
          <p:nvPr/>
        </p:nvGrpSpPr>
        <p:grpSpPr>
          <a:xfrm>
            <a:off x="5917406" y="1517650"/>
            <a:ext cx="5892007" cy="3625850"/>
            <a:chOff x="5917406" y="1517650"/>
            <a:chExt cx="5892007" cy="3625850"/>
          </a:xfrm>
        </p:grpSpPr>
        <p:pic>
          <p:nvPicPr>
            <p:cNvPr id="3074"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22" name="Rectangle 21"/>
            <p:cNvSpPr/>
            <p:nvPr/>
          </p:nvSpPr>
          <p:spPr>
            <a:xfrm>
              <a:off x="7930574" y="2856344"/>
              <a:ext cx="1846564" cy="805329"/>
            </a:xfrm>
            <a:prstGeom prst="rect">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CANVAS ELEMENT</a:t>
            </a:r>
          </a:p>
        </p:txBody>
      </p:sp>
      <p:sp>
        <p:nvSpPr>
          <p:cNvPr id="11" name="Rectangle 1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Canvas Element Example</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60603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5613" y="2132188"/>
            <a:ext cx="1963160" cy="2431811"/>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Circle</a:t>
            </a:r>
          </a:p>
        </p:txBody>
      </p:sp>
      <p:sp>
        <p:nvSpPr>
          <p:cNvPr id="6" name="Rectangle 5"/>
          <p:cNvSpPr/>
          <p:nvPr/>
        </p:nvSpPr>
        <p:spPr>
          <a:xfrm>
            <a:off x="2863513" y="2132188"/>
            <a:ext cx="1963160" cy="2431811"/>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Rectangle</a:t>
            </a:r>
          </a:p>
        </p:txBody>
      </p:sp>
      <p:sp>
        <p:nvSpPr>
          <p:cNvPr id="8" name="Rectangle 7"/>
          <p:cNvSpPr/>
          <p:nvPr/>
        </p:nvSpPr>
        <p:spPr>
          <a:xfrm>
            <a:off x="5111413" y="2132188"/>
            <a:ext cx="1963160" cy="2431811"/>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Rounded Rectangle</a:t>
            </a:r>
          </a:p>
        </p:txBody>
      </p:sp>
      <p:sp>
        <p:nvSpPr>
          <p:cNvPr id="9" name="Rectangle 8"/>
          <p:cNvSpPr/>
          <p:nvPr/>
        </p:nvSpPr>
        <p:spPr>
          <a:xfrm>
            <a:off x="7359313" y="2132188"/>
            <a:ext cx="1963160" cy="2431811"/>
          </a:xfrm>
          <a:prstGeom prst="rect">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Star</a:t>
            </a:r>
          </a:p>
        </p:txBody>
      </p:sp>
      <p:sp>
        <p:nvSpPr>
          <p:cNvPr id="10" name="Rectangle 9"/>
          <p:cNvSpPr/>
          <p:nvPr/>
        </p:nvSpPr>
        <p:spPr>
          <a:xfrm>
            <a:off x="9607213" y="2132188"/>
            <a:ext cx="1963160" cy="2431811"/>
          </a:xfrm>
          <a:prstGeom prst="rect">
            <a:avLst/>
          </a:prstGeom>
          <a:solidFill>
            <a:srgbClr val="70AD48"/>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SVG Logo</a:t>
            </a:r>
          </a:p>
        </p:txBody>
      </p:sp>
      <p:sp>
        <p:nvSpPr>
          <p:cNvPr id="11" name="Rectangle 10"/>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ELEMENT</a:t>
            </a:r>
          </a:p>
        </p:txBody>
      </p:sp>
      <p:sp>
        <p:nvSpPr>
          <p:cNvPr id="13" name="Rectangle 12"/>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Element</a:t>
            </a:r>
          </a:p>
        </p:txBody>
      </p:sp>
      <p:sp>
        <p:nvSpPr>
          <p:cNvPr id="14" name="Isosceles Triangle 13"/>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25806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6" name="Rectangle 5"/>
          <p:cNvSpPr/>
          <p:nvPr/>
        </p:nvSpPr>
        <p:spPr>
          <a:xfrm>
            <a:off x="863599" y="2349162"/>
            <a:ext cx="3987801" cy="2031325"/>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a:t>
            </a:r>
            <a:r>
              <a:rPr lang="en-US" sz="1400" dirty="0" err="1"/>
              <a:t>svg</a:t>
            </a:r>
            <a:r>
              <a:rPr lang="en-US" sz="1400" dirty="0"/>
              <a:t> width="90" height="90"&gt;</a:t>
            </a:r>
          </a:p>
          <a:p>
            <a:r>
              <a:rPr lang="en-US" sz="1400" dirty="0"/>
              <a:t>  &lt;circle cx="60" cy="60" r="50"</a:t>
            </a:r>
          </a:p>
          <a:p>
            <a:r>
              <a:rPr lang="en-US" sz="1400" dirty="0"/>
              <a:t>  stroke="green" stroke-width="5" fill="yellow" /&gt;</a:t>
            </a:r>
          </a:p>
          <a:p>
            <a:r>
              <a:rPr lang="en-US" sz="1400" dirty="0"/>
              <a:t>&lt;/</a:t>
            </a:r>
            <a:r>
              <a:rPr lang="en-US" sz="1400" dirty="0" err="1"/>
              <a:t>svg</a:t>
            </a:r>
            <a:r>
              <a:rPr lang="en-US" sz="1400" dirty="0"/>
              <a:t>&gt;</a:t>
            </a:r>
          </a:p>
          <a:p>
            <a:r>
              <a:rPr lang="en-US" sz="1400" dirty="0"/>
              <a:t>&lt;/body&gt;</a:t>
            </a:r>
          </a:p>
          <a:p>
            <a:r>
              <a:rPr lang="en-US" sz="1400" dirty="0"/>
              <a:t>&lt;/html&gt;</a:t>
            </a:r>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tretch>
            <a:fillRect/>
          </a:stretch>
        </p:blipFill>
        <p:spPr bwMode="auto">
          <a:xfrm>
            <a:off x="7391400" y="1967715"/>
            <a:ext cx="2952748" cy="274349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CIRCLE</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Circle</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59805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6" name="Rectangle 5"/>
          <p:cNvSpPr/>
          <p:nvPr/>
        </p:nvSpPr>
        <p:spPr>
          <a:xfrm>
            <a:off x="774701" y="2324149"/>
            <a:ext cx="3632200" cy="2246769"/>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a:t>
            </a:r>
            <a:r>
              <a:rPr lang="en-US" sz="1400" dirty="0" err="1"/>
              <a:t>svg</a:t>
            </a:r>
            <a:r>
              <a:rPr lang="en-US" sz="1400" dirty="0"/>
              <a:t> width="350" height="90"&gt;</a:t>
            </a:r>
          </a:p>
          <a:p>
            <a:r>
              <a:rPr lang="en-US" sz="1400" dirty="0"/>
              <a:t>  &lt;</a:t>
            </a:r>
            <a:r>
              <a:rPr lang="en-US" sz="1400" dirty="0" err="1"/>
              <a:t>rect</a:t>
            </a:r>
            <a:r>
              <a:rPr lang="en-US" sz="1400" dirty="0"/>
              <a:t> width="350" height="90" </a:t>
            </a:r>
          </a:p>
          <a:p>
            <a:r>
              <a:rPr lang="en-US" sz="1400" dirty="0"/>
              <a:t>  style="</a:t>
            </a:r>
            <a:r>
              <a:rPr lang="en-US" sz="1400" dirty="0" err="1"/>
              <a:t>fill:rgb</a:t>
            </a:r>
            <a:r>
              <a:rPr lang="en-US" sz="1400" dirty="0"/>
              <a:t>(0,0,255);stroke-width:15;stroke:rgb(0,0,0)" /&gt;</a:t>
            </a:r>
          </a:p>
          <a:p>
            <a:r>
              <a:rPr lang="en-US" sz="1400" dirty="0"/>
              <a:t>&lt;/</a:t>
            </a:r>
            <a:r>
              <a:rPr lang="en-US" sz="1400" dirty="0" err="1"/>
              <a:t>svg</a:t>
            </a:r>
            <a:r>
              <a:rPr lang="en-US" sz="1400" dirty="0"/>
              <a:t>&gt;</a:t>
            </a:r>
          </a:p>
          <a:p>
            <a:r>
              <a:rPr lang="en-US" sz="1400" dirty="0"/>
              <a:t>&lt;/body&gt;</a:t>
            </a:r>
          </a:p>
          <a:p>
            <a:r>
              <a:rPr lang="en-US" sz="1400" dirty="0"/>
              <a:t>&lt;/html&gt;</a:t>
            </a:r>
          </a:p>
        </p:txBody>
      </p:sp>
      <p:pic>
        <p:nvPicPr>
          <p:cNvPr id="2050"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tretch>
            <a:fillRect/>
          </a:stretch>
        </p:blipFill>
        <p:spPr bwMode="auto">
          <a:xfrm>
            <a:off x="6934200" y="2050473"/>
            <a:ext cx="4095750" cy="25310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RECTANGLE</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Rectangle</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34939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3" name="Rectangle 2"/>
          <p:cNvSpPr/>
          <p:nvPr/>
        </p:nvSpPr>
        <p:spPr>
          <a:xfrm>
            <a:off x="969433" y="2272961"/>
            <a:ext cx="3640667" cy="2462213"/>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a:t>
            </a:r>
            <a:r>
              <a:rPr lang="en-US" sz="1400" dirty="0" err="1"/>
              <a:t>svg</a:t>
            </a:r>
            <a:r>
              <a:rPr lang="en-US" sz="1400" dirty="0"/>
              <a:t> width="350" height="200"&gt;</a:t>
            </a:r>
          </a:p>
          <a:p>
            <a:r>
              <a:rPr lang="en-US" sz="1400" dirty="0"/>
              <a:t>  &lt;</a:t>
            </a:r>
            <a:r>
              <a:rPr lang="en-US" sz="1400" dirty="0" err="1"/>
              <a:t>rect</a:t>
            </a:r>
            <a:r>
              <a:rPr lang="en-US" sz="1400" dirty="0"/>
              <a:t> x="60" y="30" </a:t>
            </a:r>
            <a:r>
              <a:rPr lang="en-US" sz="1400" dirty="0" err="1"/>
              <a:t>rx</a:t>
            </a:r>
            <a:r>
              <a:rPr lang="en-US" sz="1400" dirty="0"/>
              <a:t>="10" </a:t>
            </a:r>
            <a:r>
              <a:rPr lang="en-US" sz="1400" dirty="0" err="1"/>
              <a:t>ry</a:t>
            </a:r>
            <a:r>
              <a:rPr lang="en-US" sz="1400" dirty="0"/>
              <a:t>="10" width="200" height="100"</a:t>
            </a:r>
          </a:p>
          <a:p>
            <a:r>
              <a:rPr lang="en-US" sz="1400" dirty="0"/>
              <a:t>  style="fill:red;stroke:black;stroke-width:5;opacity:0.5" /&gt;</a:t>
            </a:r>
          </a:p>
          <a:p>
            <a:r>
              <a:rPr lang="en-US" sz="1400" dirty="0"/>
              <a:t>&lt;/</a:t>
            </a:r>
            <a:r>
              <a:rPr lang="en-US" sz="1400" dirty="0" err="1"/>
              <a:t>svg</a:t>
            </a:r>
            <a:r>
              <a:rPr lang="en-US" sz="1400" dirty="0"/>
              <a:t>&gt;</a:t>
            </a:r>
          </a:p>
          <a:p>
            <a:r>
              <a:rPr lang="en-US" sz="1400" dirty="0"/>
              <a:t>&lt;/body&gt;</a:t>
            </a:r>
          </a:p>
          <a:p>
            <a:r>
              <a:rPr lang="en-US" sz="1400" dirty="0"/>
              <a:t>&lt;/html&gt;</a:t>
            </a:r>
          </a:p>
        </p:txBody>
      </p:sp>
      <p:pic>
        <p:nvPicPr>
          <p:cNvPr id="3074"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tretch>
            <a:fillRect/>
          </a:stretch>
        </p:blipFill>
        <p:spPr bwMode="auto">
          <a:xfrm>
            <a:off x="7645400" y="1962717"/>
            <a:ext cx="2641600" cy="263879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xmlns="">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ROUNDED RECTANGLE</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Rounded Rectangle</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1665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a:effectLst/>
        </p:spPr>
      </p:pic>
      <p:sp>
        <p:nvSpPr>
          <p:cNvPr id="6" name="Rectangle 5"/>
          <p:cNvSpPr/>
          <p:nvPr/>
        </p:nvSpPr>
        <p:spPr>
          <a:xfrm>
            <a:off x="787400" y="2277821"/>
            <a:ext cx="4000500" cy="2462213"/>
          </a:xfrm>
          <a:prstGeom prst="rect">
            <a:avLst/>
          </a:prstGeom>
        </p:spPr>
        <p:txBody>
          <a:bodyPr wrap="square">
            <a:spAutoFit/>
          </a:bodyPr>
          <a:lstStyle/>
          <a:p>
            <a:r>
              <a:rPr lang="en-US" sz="1400" dirty="0"/>
              <a:t>&lt;!DOCTYPE html&gt;</a:t>
            </a:r>
          </a:p>
          <a:p>
            <a:r>
              <a:rPr lang="en-US" sz="1400" dirty="0"/>
              <a:t>&lt;html&gt;</a:t>
            </a:r>
          </a:p>
          <a:p>
            <a:r>
              <a:rPr lang="en-US" sz="1400" dirty="0"/>
              <a:t>&lt;body&gt;</a:t>
            </a:r>
          </a:p>
          <a:p>
            <a:r>
              <a:rPr lang="en-US" sz="1400" dirty="0"/>
              <a:t>&lt;</a:t>
            </a:r>
            <a:r>
              <a:rPr lang="en-US" sz="1400" dirty="0" err="1"/>
              <a:t>svg</a:t>
            </a:r>
            <a:r>
              <a:rPr lang="en-US" sz="1400" dirty="0"/>
              <a:t> width="250" height="150"&gt;</a:t>
            </a:r>
          </a:p>
          <a:p>
            <a:r>
              <a:rPr lang="en-US" sz="1400" dirty="0"/>
              <a:t>  &lt;polygon points="100,10 40,198 190,78 10,78 160,198"</a:t>
            </a:r>
          </a:p>
          <a:p>
            <a:r>
              <a:rPr lang="en-US" sz="1400" dirty="0"/>
              <a:t>  style="fill:lime;stroke:purple;stroke-width:5;fill-rule:evenodd;" /&gt;</a:t>
            </a:r>
          </a:p>
          <a:p>
            <a:r>
              <a:rPr lang="en-US" sz="1400" dirty="0"/>
              <a:t>&lt;/</a:t>
            </a:r>
            <a:r>
              <a:rPr lang="en-US" sz="1400" dirty="0" err="1"/>
              <a:t>svg</a:t>
            </a:r>
            <a:r>
              <a:rPr lang="en-US" sz="1400" dirty="0"/>
              <a:t>&gt;</a:t>
            </a:r>
          </a:p>
          <a:p>
            <a:r>
              <a:rPr lang="en-US" sz="1400" dirty="0"/>
              <a:t>&lt;/body&gt;</a:t>
            </a:r>
          </a:p>
          <a:p>
            <a:r>
              <a:rPr lang="en-US" sz="1400" dirty="0"/>
              <a:t>&lt;/html&gt;</a:t>
            </a: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STAR</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STAR</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5"/>
          <a:stretch>
            <a:fillRect/>
          </a:stretch>
        </p:blipFill>
        <p:spPr>
          <a:xfrm>
            <a:off x="7447802" y="1903433"/>
            <a:ext cx="3048265" cy="2854284"/>
          </a:xfrm>
          <a:prstGeom prst="rect">
            <a:avLst/>
          </a:prstGeom>
        </p:spPr>
      </p:pic>
    </p:spTree>
    <p:extLst>
      <p:ext uri="{BB962C8B-B14F-4D97-AF65-F5344CB8AC3E}">
        <p14:creationId xmlns:p14="http://schemas.microsoft.com/office/powerpoint/2010/main" xmlns="" val="209046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srcRect/>
          <a:stretch>
            <a:fillRect/>
          </a:stretch>
        </p:blipFill>
        <p:spPr bwMode="auto">
          <a:xfrm>
            <a:off x="5917406" y="1517650"/>
            <a:ext cx="5892007" cy="3625850"/>
          </a:xfrm>
          <a:prstGeom prst="rect">
            <a:avLst/>
          </a:prstGeom>
          <a:noFill/>
          <a:ln w="9525">
            <a:noFill/>
            <a:miter lim="800000"/>
            <a:headEnd/>
            <a:tailEnd/>
          </a:ln>
        </p:spPr>
      </p:pic>
      <p:sp>
        <p:nvSpPr>
          <p:cNvPr id="2" name="TextBox 1"/>
          <p:cNvSpPr txBox="1"/>
          <p:nvPr/>
        </p:nvSpPr>
        <p:spPr>
          <a:xfrm>
            <a:off x="711201" y="2146301"/>
            <a:ext cx="3987800" cy="3554819"/>
          </a:xfrm>
          <a:prstGeom prst="rect">
            <a:avLst/>
          </a:prstGeom>
          <a:noFill/>
        </p:spPr>
        <p:txBody>
          <a:bodyPr wrap="square" rtlCol="0">
            <a:spAutoFit/>
          </a:bodyPr>
          <a:lstStyle/>
          <a:p>
            <a:r>
              <a:rPr lang="en-US" sz="1000" dirty="0" smtClean="0"/>
              <a:t>&lt;!</a:t>
            </a:r>
            <a:r>
              <a:rPr lang="en-US" sz="1000" dirty="0"/>
              <a:t>DOCTYPE html&gt;</a:t>
            </a:r>
          </a:p>
          <a:p>
            <a:r>
              <a:rPr lang="en-US" sz="1000" dirty="0"/>
              <a:t>&lt;html&gt;</a:t>
            </a:r>
          </a:p>
          <a:p>
            <a:r>
              <a:rPr lang="en-US" sz="1000" dirty="0"/>
              <a:t>&lt;body&gt;</a:t>
            </a:r>
          </a:p>
          <a:p>
            <a:r>
              <a:rPr lang="en-US" sz="1000" dirty="0"/>
              <a:t>&lt;</a:t>
            </a:r>
            <a:r>
              <a:rPr lang="en-US" sz="1000" dirty="0" err="1"/>
              <a:t>svg</a:t>
            </a:r>
            <a:r>
              <a:rPr lang="en-US" sz="1000" dirty="0"/>
              <a:t> height="150" width="450"&gt;</a:t>
            </a:r>
          </a:p>
          <a:p>
            <a:r>
              <a:rPr lang="en-US" sz="1000" dirty="0"/>
              <a:t>  &lt;</a:t>
            </a:r>
            <a:r>
              <a:rPr lang="en-US" sz="1000" dirty="0" err="1"/>
              <a:t>defs</a:t>
            </a:r>
            <a:r>
              <a:rPr lang="en-US" sz="1000" dirty="0"/>
              <a:t>&gt;</a:t>
            </a:r>
          </a:p>
          <a:p>
            <a:r>
              <a:rPr lang="en-US" sz="1000" dirty="0"/>
              <a:t>    &lt;</a:t>
            </a:r>
            <a:r>
              <a:rPr lang="en-US" sz="1000" dirty="0" err="1"/>
              <a:t>linearGradient</a:t>
            </a:r>
            <a:r>
              <a:rPr lang="en-US" sz="1000" dirty="0"/>
              <a:t> id="grad1" x1="0%" y1="0%" x2="100%" y2="0%"&gt;</a:t>
            </a:r>
          </a:p>
          <a:p>
            <a:r>
              <a:rPr lang="en-US" sz="1000" dirty="0"/>
              <a:t>      &lt;stop offset="0%"</a:t>
            </a:r>
          </a:p>
          <a:p>
            <a:r>
              <a:rPr lang="en-US" sz="1000" dirty="0"/>
              <a:t>      style="</a:t>
            </a:r>
            <a:r>
              <a:rPr lang="en-US" sz="1000" dirty="0" err="1"/>
              <a:t>stop-color:rgb</a:t>
            </a:r>
            <a:r>
              <a:rPr lang="en-US" sz="1000" dirty="0"/>
              <a:t>(255,255,0);stop-opacity:1" /&gt;</a:t>
            </a:r>
          </a:p>
          <a:p>
            <a:r>
              <a:rPr lang="en-US" sz="1000" dirty="0"/>
              <a:t>      &lt;stop offset="100%"</a:t>
            </a:r>
          </a:p>
          <a:p>
            <a:r>
              <a:rPr lang="en-US" sz="1000" dirty="0"/>
              <a:t>      style="</a:t>
            </a:r>
            <a:r>
              <a:rPr lang="en-US" sz="1000" dirty="0" err="1"/>
              <a:t>stop-color:rgb</a:t>
            </a:r>
            <a:r>
              <a:rPr lang="en-US" sz="1000" dirty="0"/>
              <a:t>(255,0,0);stop-opacity:1" /&gt;</a:t>
            </a:r>
          </a:p>
          <a:p>
            <a:r>
              <a:rPr lang="en-US" sz="1000" dirty="0"/>
              <a:t>    &lt;/</a:t>
            </a:r>
            <a:r>
              <a:rPr lang="en-US" sz="1000" dirty="0" err="1"/>
              <a:t>linearGradient</a:t>
            </a:r>
            <a:r>
              <a:rPr lang="en-US" sz="1000" dirty="0"/>
              <a:t>&gt;</a:t>
            </a:r>
          </a:p>
          <a:p>
            <a:r>
              <a:rPr lang="en-US" sz="1000" dirty="0"/>
              <a:t>  &lt;/</a:t>
            </a:r>
            <a:r>
              <a:rPr lang="en-US" sz="1000" dirty="0" err="1"/>
              <a:t>defs</a:t>
            </a:r>
            <a:r>
              <a:rPr lang="en-US" sz="1000" dirty="0"/>
              <a:t>&gt;</a:t>
            </a:r>
          </a:p>
          <a:p>
            <a:r>
              <a:rPr lang="en-US" sz="1000" dirty="0"/>
              <a:t>  &lt;ellipse cx="150" cy="60" </a:t>
            </a:r>
            <a:r>
              <a:rPr lang="en-US" sz="1000" dirty="0" err="1"/>
              <a:t>rx</a:t>
            </a:r>
            <a:r>
              <a:rPr lang="en-US" sz="1000" dirty="0"/>
              <a:t>="75" </a:t>
            </a:r>
            <a:r>
              <a:rPr lang="en-US" sz="1000" dirty="0" err="1"/>
              <a:t>ry</a:t>
            </a:r>
            <a:r>
              <a:rPr lang="en-US" sz="1000" dirty="0"/>
              <a:t>="65" fill="</a:t>
            </a:r>
            <a:r>
              <a:rPr lang="en-US" sz="1000" dirty="0" err="1"/>
              <a:t>url</a:t>
            </a:r>
            <a:r>
              <a:rPr lang="en-US" sz="1000" dirty="0"/>
              <a:t>(#grad1)" /&gt;</a:t>
            </a:r>
          </a:p>
          <a:p>
            <a:r>
              <a:rPr lang="en-US" sz="1000" dirty="0"/>
              <a:t>  &lt;text fill="#</a:t>
            </a:r>
            <a:r>
              <a:rPr lang="en-US" sz="1000" dirty="0" err="1"/>
              <a:t>ffffff</a:t>
            </a:r>
            <a:r>
              <a:rPr lang="en-US" sz="1000" dirty="0"/>
              <a:t>" font-size="40" font-family="Arial"</a:t>
            </a:r>
          </a:p>
          <a:p>
            <a:r>
              <a:rPr lang="en-US" sz="1000" dirty="0"/>
              <a:t>  x="45" y="90"&gt;SVG&lt;/text&gt;</a:t>
            </a:r>
          </a:p>
          <a:p>
            <a:r>
              <a:rPr lang="en-US" sz="1000" dirty="0"/>
              <a:t>&lt;/</a:t>
            </a:r>
            <a:r>
              <a:rPr lang="en-US" sz="1000" dirty="0" err="1"/>
              <a:t>svg</a:t>
            </a:r>
            <a:r>
              <a:rPr lang="en-US" sz="1000" dirty="0"/>
              <a:t>&gt;</a:t>
            </a:r>
          </a:p>
          <a:p>
            <a:r>
              <a:rPr lang="en-US" sz="1000" dirty="0"/>
              <a:t>&lt;/body&gt;</a:t>
            </a:r>
          </a:p>
          <a:p>
            <a:r>
              <a:rPr lang="en-US" sz="1000" dirty="0"/>
              <a:t>&lt;/html&gt;</a:t>
            </a:r>
          </a:p>
          <a:p>
            <a:pPr marL="285750" indent="-285750">
              <a:lnSpc>
                <a:spcPct val="150000"/>
              </a:lnSpc>
              <a:buFont typeface="Wingdings" pitchFamily="2" charset="2"/>
              <a:buChar char="Ø"/>
            </a:pPr>
            <a:endParaRPr lang="en-US" sz="1000" dirty="0" smtClean="0"/>
          </a:p>
          <a:p>
            <a:pPr marL="285750" indent="-285750">
              <a:lnSpc>
                <a:spcPct val="150000"/>
              </a:lnSpc>
              <a:buFont typeface="Wingdings" pitchFamily="2" charset="2"/>
              <a:buChar char="Ø"/>
            </a:pPr>
            <a:endParaRPr lang="en-US" sz="1000" dirty="0" smtClean="0"/>
          </a:p>
          <a:p>
            <a:pPr marL="285750" indent="-285750">
              <a:lnSpc>
                <a:spcPct val="150000"/>
              </a:lnSpc>
              <a:buFont typeface="Wingdings" pitchFamily="2" charset="2"/>
              <a:buChar char="Ø"/>
            </a:pPr>
            <a:endParaRPr lang="en-US" sz="1000" dirty="0"/>
          </a:p>
        </p:txBody>
      </p:sp>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SVG LOGO</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SVG Logo</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7518400" y="2425700"/>
            <a:ext cx="2705100" cy="1689100"/>
          </a:xfrm>
          <a:prstGeom prst="ellipse">
            <a:avLst/>
          </a:prstGeom>
          <a:gradFill flip="none" rotWithShape="1">
            <a:gsLst>
              <a:gs pos="0">
                <a:schemeClr val="accent2">
                  <a:satMod val="103000"/>
                  <a:lumMod val="102000"/>
                  <a:tint val="94000"/>
                </a:schemeClr>
              </a:gs>
              <a:gs pos="50000">
                <a:schemeClr val="accent2">
                  <a:satMod val="110000"/>
                  <a:lumMod val="100000"/>
                  <a:shade val="100000"/>
                </a:schemeClr>
              </a:gs>
              <a:gs pos="100000">
                <a:srgbClr val="C00000"/>
              </a:gs>
            </a:gsLst>
            <a:path path="circle">
              <a:fillToRect t="100000" r="100000"/>
            </a:path>
            <a:tileRect l="-100000" b="-100000"/>
          </a:gradFill>
          <a:ln w="57150">
            <a:solidFill>
              <a:schemeClr val="accent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4400" dirty="0" smtClean="0"/>
              <a:t>SVG</a:t>
            </a:r>
            <a:endParaRPr lang="en-US" sz="4400" dirty="0"/>
          </a:p>
        </p:txBody>
      </p:sp>
    </p:spTree>
    <p:extLst>
      <p:ext uri="{BB962C8B-B14F-4D97-AF65-F5344CB8AC3E}">
        <p14:creationId xmlns:p14="http://schemas.microsoft.com/office/powerpoint/2010/main" xmlns="" val="37361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940518856"/>
              </p:ext>
            </p:extLst>
          </p:nvPr>
        </p:nvGraphicFramePr>
        <p:xfrm>
          <a:off x="1985701" y="1643605"/>
          <a:ext cx="8128000" cy="3586497"/>
        </p:xfrm>
        <a:graphic>
          <a:graphicData uri="http://schemas.openxmlformats.org/drawingml/2006/table">
            <a:tbl>
              <a:tblPr firstRow="1" bandRow="1">
                <a:tableStyleId>{21E4AEA4-8DFA-4A89-87EB-49C32662AFE0}</a:tableStyleId>
              </a:tblPr>
              <a:tblGrid>
                <a:gridCol w="4064000"/>
                <a:gridCol w="4064000"/>
              </a:tblGrid>
              <a:tr h="427103">
                <a:tc>
                  <a:txBody>
                    <a:bodyPr/>
                    <a:lstStyle/>
                    <a:p>
                      <a:pPr algn="ctr"/>
                      <a:r>
                        <a:rPr lang="en-US" dirty="0" smtClean="0"/>
                        <a:t>CANVAS</a:t>
                      </a:r>
                      <a:endParaRPr lang="en-US" dirty="0">
                        <a:solidFill>
                          <a:schemeClr val="tx1"/>
                        </a:solidFill>
                      </a:endParaRPr>
                    </a:p>
                  </a:txBody>
                  <a:tcPr/>
                </a:tc>
                <a:tc>
                  <a:txBody>
                    <a:bodyPr/>
                    <a:lstStyle/>
                    <a:p>
                      <a:pPr algn="ctr"/>
                      <a:r>
                        <a:rPr lang="en-US" dirty="0" smtClean="0"/>
                        <a:t>SVG</a:t>
                      </a:r>
                      <a:endParaRPr lang="en-US" dirty="0">
                        <a:solidFill>
                          <a:schemeClr val="tx1"/>
                        </a:solidFill>
                      </a:endParaRPr>
                    </a:p>
                  </a:txBody>
                  <a:tcPr/>
                </a:tc>
              </a:tr>
              <a:tr h="737192">
                <a:tc>
                  <a:txBody>
                    <a:bodyPr/>
                    <a:lstStyle/>
                    <a:p>
                      <a:r>
                        <a:rPr lang="en-US" sz="1800" kern="1200" dirty="0" smtClean="0">
                          <a:effectLst/>
                        </a:rPr>
                        <a:t>Canvas draws 2D graphics with JavaScript.</a:t>
                      </a:r>
                      <a:endParaRPr lang="en-US" dirty="0">
                        <a:solidFill>
                          <a:schemeClr val="tx1"/>
                        </a:solidFill>
                      </a:endParaRPr>
                    </a:p>
                  </a:txBody>
                  <a:tcPr/>
                </a:tc>
                <a:tc>
                  <a:txBody>
                    <a:bodyPr/>
                    <a:lstStyle/>
                    <a:p>
                      <a:r>
                        <a:rPr lang="en-US" sz="1800" kern="1200" dirty="0" smtClean="0">
                          <a:effectLst/>
                        </a:rPr>
                        <a:t>SVG describes 2D graphics in XML language.</a:t>
                      </a:r>
                      <a:endParaRPr lang="en-US" dirty="0">
                        <a:solidFill>
                          <a:schemeClr val="tx1"/>
                        </a:solidFill>
                      </a:endParaRPr>
                    </a:p>
                  </a:txBody>
                  <a:tcPr/>
                </a:tc>
              </a:tr>
              <a:tr h="1053131">
                <a:tc>
                  <a:txBody>
                    <a:bodyPr/>
                    <a:lstStyle/>
                    <a:p>
                      <a:r>
                        <a:rPr lang="en-US" sz="1800" kern="1200" dirty="0" smtClean="0">
                          <a:effectLst/>
                        </a:rPr>
                        <a:t>Canvas is made pixel by pixel and once the graphic is drawn, it is forgotten by the browser.</a:t>
                      </a:r>
                      <a:endParaRPr lang="en-US" dirty="0">
                        <a:solidFill>
                          <a:schemeClr val="tx1"/>
                        </a:solidFill>
                      </a:endParaRPr>
                    </a:p>
                  </a:txBody>
                  <a:tcPr/>
                </a:tc>
                <a:tc>
                  <a:txBody>
                    <a:bodyPr/>
                    <a:lstStyle/>
                    <a:p>
                      <a:r>
                        <a:rPr lang="en-US" sz="1800" kern="1200" dirty="0" smtClean="0">
                          <a:effectLst/>
                        </a:rPr>
                        <a:t>In SVG, each drawn shape is remembered as a complete object.</a:t>
                      </a:r>
                      <a:endParaRPr lang="en-US" dirty="0">
                        <a:solidFill>
                          <a:schemeClr val="tx1"/>
                        </a:solidFill>
                      </a:endParaRPr>
                    </a:p>
                  </a:txBody>
                  <a:tcPr/>
                </a:tc>
              </a:tr>
              <a:tr h="1369071">
                <a:tc>
                  <a:txBody>
                    <a:bodyPr/>
                    <a:lstStyle/>
                    <a:p>
                      <a:r>
                        <a:rPr lang="en-US" sz="1800" kern="1200" dirty="0" smtClean="0">
                          <a:effectLst/>
                        </a:rPr>
                        <a:t>If its position is changed, the entire scene needs to be redrawn, including any objects that may have been covered by the graphic.</a:t>
                      </a:r>
                      <a:endParaRPr lang="en-US" dirty="0">
                        <a:solidFill>
                          <a:schemeClr val="tx1"/>
                        </a:solidFill>
                      </a:endParaRPr>
                    </a:p>
                  </a:txBody>
                  <a:tcPr/>
                </a:tc>
                <a:tc>
                  <a:txBody>
                    <a:bodyPr/>
                    <a:lstStyle/>
                    <a:p>
                      <a:r>
                        <a:rPr lang="en-US" sz="1800" kern="1200" dirty="0" smtClean="0">
                          <a:effectLst/>
                        </a:rPr>
                        <a:t>If SVG object attributes</a:t>
                      </a:r>
                      <a:r>
                        <a:rPr lang="en-US" sz="1800" kern="1200" baseline="0" dirty="0" smtClean="0">
                          <a:effectLst/>
                        </a:rPr>
                        <a:t> </a:t>
                      </a:r>
                      <a:r>
                        <a:rPr lang="en-US" sz="1800" kern="1200" dirty="0" smtClean="0">
                          <a:effectLst/>
                        </a:rPr>
                        <a:t>are changed, the shape is automatically made again by the browser.</a:t>
                      </a:r>
                      <a:endParaRPr lang="en-US" dirty="0">
                        <a:solidFill>
                          <a:schemeClr val="tx1"/>
                        </a:solidFill>
                      </a:endParaRPr>
                    </a:p>
                  </a:txBody>
                  <a:tcPr/>
                </a:tc>
              </a:tr>
            </a:tbl>
          </a:graphicData>
        </a:graphic>
      </p:graphicFrame>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CANVAS AND SVG DIFFERENCES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Differences between HTML5 Canvas and SVG Elements</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9238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MEDIA ELEMENTS</a:t>
            </a:r>
          </a:p>
        </p:txBody>
      </p:sp>
      <p:sp>
        <p:nvSpPr>
          <p:cNvPr id="13" name="Rectangle 12"/>
          <p:cNvSpPr/>
          <p:nvPr/>
        </p:nvSpPr>
        <p:spPr>
          <a:xfrm>
            <a:off x="615613" y="2132188"/>
            <a:ext cx="1963160" cy="2431811"/>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&lt;audio&gt;</a:t>
            </a:r>
          </a:p>
        </p:txBody>
      </p:sp>
      <p:sp>
        <p:nvSpPr>
          <p:cNvPr id="14" name="Rectangle 13"/>
          <p:cNvSpPr/>
          <p:nvPr/>
        </p:nvSpPr>
        <p:spPr>
          <a:xfrm>
            <a:off x="2863513" y="2132188"/>
            <a:ext cx="1963160" cy="2431811"/>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&lt;embed&gt;</a:t>
            </a:r>
          </a:p>
        </p:txBody>
      </p:sp>
      <p:sp>
        <p:nvSpPr>
          <p:cNvPr id="15" name="Rectangle 14"/>
          <p:cNvSpPr/>
          <p:nvPr/>
        </p:nvSpPr>
        <p:spPr>
          <a:xfrm>
            <a:off x="5111413" y="2132188"/>
            <a:ext cx="1963160" cy="2431811"/>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&lt;source&gt;</a:t>
            </a:r>
          </a:p>
        </p:txBody>
      </p:sp>
      <p:sp>
        <p:nvSpPr>
          <p:cNvPr id="16" name="Rectangle 15"/>
          <p:cNvSpPr/>
          <p:nvPr/>
        </p:nvSpPr>
        <p:spPr>
          <a:xfrm>
            <a:off x="7359313" y="2132188"/>
            <a:ext cx="1963160" cy="2431811"/>
          </a:xfrm>
          <a:prstGeom prst="rect">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&lt;track&gt;</a:t>
            </a:r>
          </a:p>
        </p:txBody>
      </p:sp>
      <p:sp>
        <p:nvSpPr>
          <p:cNvPr id="17" name="Rectangle 16"/>
          <p:cNvSpPr/>
          <p:nvPr/>
        </p:nvSpPr>
        <p:spPr>
          <a:xfrm>
            <a:off x="9607213" y="2132188"/>
            <a:ext cx="1963160" cy="2431811"/>
          </a:xfrm>
          <a:prstGeom prst="rect">
            <a:avLst/>
          </a:prstGeom>
          <a:solidFill>
            <a:srgbClr val="70AD48"/>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&lt;video&gt;</a:t>
            </a: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New Media Elements in HTML5</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9792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srcRect/>
          <a:stretch>
            <a:fillRect/>
          </a:stretch>
        </p:blipFill>
        <p:spPr bwMode="auto">
          <a:xfrm>
            <a:off x="5980906" y="1409700"/>
            <a:ext cx="5892007" cy="4368800"/>
          </a:xfrm>
          <a:prstGeom prst="rect">
            <a:avLst/>
          </a:prstGeom>
          <a:noFill/>
          <a:ln w="9525">
            <a:noFill/>
            <a:miter lim="800000"/>
            <a:headEnd/>
            <a:tailEnd/>
          </a:ln>
        </p:spPr>
      </p:pic>
      <p:sp>
        <p:nvSpPr>
          <p:cNvPr id="3" name="TextBox 2"/>
          <p:cNvSpPr txBox="1"/>
          <p:nvPr/>
        </p:nvSpPr>
        <p:spPr>
          <a:xfrm>
            <a:off x="850899" y="2112208"/>
            <a:ext cx="3340101" cy="2893100"/>
          </a:xfrm>
          <a:prstGeom prst="rect">
            <a:avLst/>
          </a:prstGeom>
          <a:noFill/>
        </p:spPr>
        <p:txBody>
          <a:bodyPr wrap="square" rtlCol="0">
            <a:spAutoFit/>
          </a:bodyPr>
          <a:lstStyle/>
          <a:p>
            <a:r>
              <a:rPr lang="en-US" sz="1400" dirty="0"/>
              <a:t>&lt;!DOCTYPE html&gt;</a:t>
            </a:r>
          </a:p>
          <a:p>
            <a:r>
              <a:rPr lang="en-US" sz="1400" dirty="0"/>
              <a:t>&lt;html&gt;</a:t>
            </a:r>
          </a:p>
          <a:p>
            <a:r>
              <a:rPr lang="en-US" sz="1400" dirty="0"/>
              <a:t>&lt;body&gt;</a:t>
            </a:r>
          </a:p>
          <a:p>
            <a:r>
              <a:rPr lang="en-US" sz="1400" dirty="0"/>
              <a:t>&lt;audio controls&gt;</a:t>
            </a:r>
          </a:p>
          <a:p>
            <a:r>
              <a:rPr lang="en-US" sz="1400" dirty="0"/>
              <a:t>  &lt;source </a:t>
            </a:r>
            <a:r>
              <a:rPr lang="en-US" sz="1400" dirty="0" err="1"/>
              <a:t>src</a:t>
            </a:r>
            <a:r>
              <a:rPr lang="en-US" sz="1400" dirty="0"/>
              <a:t>="horse.ogg" type="audio/</a:t>
            </a:r>
            <a:r>
              <a:rPr lang="en-US" sz="1400" dirty="0" err="1"/>
              <a:t>ogg</a:t>
            </a:r>
            <a:r>
              <a:rPr lang="en-US" sz="1400" dirty="0"/>
              <a:t>"&gt;</a:t>
            </a:r>
          </a:p>
          <a:p>
            <a:r>
              <a:rPr lang="en-US" sz="1400" dirty="0"/>
              <a:t>  &lt;source </a:t>
            </a:r>
            <a:r>
              <a:rPr lang="en-US" sz="1400" dirty="0" err="1"/>
              <a:t>src</a:t>
            </a:r>
            <a:r>
              <a:rPr lang="en-US" sz="1400" dirty="0"/>
              <a:t>="horse.mp3" type="audio/mpeg"&gt;</a:t>
            </a:r>
          </a:p>
          <a:p>
            <a:r>
              <a:rPr lang="en-US" sz="1400" dirty="0"/>
              <a:t>Your browser does not support the audio element.</a:t>
            </a:r>
          </a:p>
          <a:p>
            <a:r>
              <a:rPr lang="en-US" sz="1400" dirty="0"/>
              <a:t>&lt;/audio&gt;</a:t>
            </a:r>
          </a:p>
          <a:p>
            <a:r>
              <a:rPr lang="en-US" sz="1400" dirty="0"/>
              <a:t>&lt;/body&gt;</a:t>
            </a:r>
          </a:p>
          <a:p>
            <a:r>
              <a:rPr lang="en-US" sz="1400" dirty="0"/>
              <a:t>&lt;/html</a:t>
            </a:r>
            <a:r>
              <a:rPr lang="en-US" sz="1400" dirty="0" smtClean="0"/>
              <a:t>&gt;</a:t>
            </a:r>
            <a:endParaRPr lang="en-US" sz="1400" dirty="0"/>
          </a:p>
        </p:txBody>
      </p:sp>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tretch>
            <a:fillRect/>
          </a:stretch>
        </p:blipFill>
        <p:spPr bwMode="auto">
          <a:xfrm>
            <a:off x="6553200" y="1847903"/>
            <a:ext cx="4783077" cy="3599635"/>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AUDIO</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&lt;audio&gt; Element</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09306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fade">
                                      <p:cBhvr>
                                        <p:cTn id="12" dur="1000"/>
                                        <p:tgtEl>
                                          <p:spTgt spid="6147"/>
                                        </p:tgtEl>
                                      </p:cBhvr>
                                    </p:animEffect>
                                    <p:anim calcmode="lin" valueType="num">
                                      <p:cBhvr>
                                        <p:cTn id="13" dur="1000" fill="hold"/>
                                        <p:tgtEl>
                                          <p:spTgt spid="6147"/>
                                        </p:tgtEl>
                                        <p:attrNameLst>
                                          <p:attrName>ppt_x</p:attrName>
                                        </p:attrNameLst>
                                      </p:cBhvr>
                                      <p:tavLst>
                                        <p:tav tm="0">
                                          <p:val>
                                            <p:strVal val="#ppt_x"/>
                                          </p:val>
                                        </p:tav>
                                        <p:tav tm="100000">
                                          <p:val>
                                            <p:strVal val="#ppt_x"/>
                                          </p:val>
                                        </p:tav>
                                      </p:tavLst>
                                    </p:anim>
                                    <p:anim calcmode="lin" valueType="num">
                                      <p:cBhvr>
                                        <p:cTn id="14" dur="1000" fill="hold"/>
                                        <p:tgtEl>
                                          <p:spTgt spid="6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582994" y="4722405"/>
            <a:ext cx="8121446" cy="526897"/>
          </a:xfrm>
          <a:prstGeom prst="roundRect">
            <a:avLst/>
          </a:prstGeom>
          <a:solidFill>
            <a:srgbClr val="FFC000"/>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54013"/>
            <a:r>
              <a:rPr lang="en-US" sz="1400" dirty="0">
                <a:solidFill>
                  <a:schemeClr val="tx1"/>
                </a:solidFill>
              </a:rPr>
              <a:t>HTML is the basic format or coding language that is used to construct Website pages on the World Wide Web (internet).</a:t>
            </a:r>
          </a:p>
        </p:txBody>
      </p:sp>
      <p:sp>
        <p:nvSpPr>
          <p:cNvPr id="35" name="Hexagon 34"/>
          <p:cNvSpPr/>
          <p:nvPr/>
        </p:nvSpPr>
        <p:spPr>
          <a:xfrm>
            <a:off x="7728155" y="1307224"/>
            <a:ext cx="3746389" cy="2601099"/>
          </a:xfrm>
          <a:prstGeom prst="hexagon">
            <a:avLst>
              <a:gd name="adj" fmla="val 25082"/>
              <a:gd name="vf" fmla="val 115470"/>
            </a:avLst>
          </a:prstGeom>
          <a:blipFill>
            <a:blip r:embed="rId3" cstate="email">
              <a:extLst>
                <a:ext uri="{28A0092B-C50C-407E-A947-70E740481C1C}">
                  <a14:useLocalDpi xmlns:a14="http://schemas.microsoft.com/office/drawing/2010/main" xmlns="" val="0"/>
                </a:ext>
              </a:extLst>
            </a:blip>
            <a:srcRect/>
            <a:stretch>
              <a:fillRect/>
            </a:stretch>
          </a:blipFill>
          <a:ln w="38100">
            <a:noFill/>
          </a:ln>
          <a:effectLst>
            <a:outerShdw blurRad="63500" sx="102000" sy="102000" algn="ctr" rotWithShape="0">
              <a:prstClr val="black">
                <a:alpha val="40000"/>
              </a:prstClr>
            </a:outerShdw>
          </a:effectLst>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1" name="Rectangle 10"/>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WHAT IS HTML?</a:t>
            </a:r>
            <a:endParaRPr lang="en-US" b="1" dirty="0" smtClean="0">
              <a:solidFill>
                <a:schemeClr val="bg1"/>
              </a:solidFill>
              <a:cs typeface="Segoe UI Light" panose="020B0502040204020203" pitchFamily="34" charset="0"/>
            </a:endParaRPr>
          </a:p>
        </p:txBody>
      </p:sp>
      <p:sp>
        <p:nvSpPr>
          <p:cNvPr id="13" name="TextBox 12"/>
          <p:cNvSpPr txBox="1"/>
          <p:nvPr/>
        </p:nvSpPr>
        <p:spPr>
          <a:xfrm>
            <a:off x="215846" y="952592"/>
            <a:ext cx="7999006" cy="2246769"/>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a:solidFill>
                  <a:schemeClr val="tx1">
                    <a:lumMod val="85000"/>
                    <a:lumOff val="15000"/>
                  </a:schemeClr>
                </a:solidFill>
              </a:rPr>
              <a:t>H-T-M-L stands for </a:t>
            </a:r>
            <a:r>
              <a:rPr lang="en-US" sz="1400" dirty="0" err="1">
                <a:solidFill>
                  <a:schemeClr val="tx1">
                    <a:lumMod val="85000"/>
                    <a:lumOff val="15000"/>
                  </a:schemeClr>
                </a:solidFill>
              </a:rPr>
              <a:t>HyperText</a:t>
            </a:r>
            <a:r>
              <a:rPr lang="en-US" sz="1400" dirty="0">
                <a:solidFill>
                  <a:schemeClr val="tx1">
                    <a:lumMod val="85000"/>
                    <a:lumOff val="15000"/>
                  </a:schemeClr>
                </a:solidFill>
              </a:rPr>
              <a:t> Markup Language</a:t>
            </a:r>
            <a:r>
              <a:rPr lang="en-US" sz="1400" dirty="0" smtClean="0">
                <a:solidFill>
                  <a:schemeClr val="tx1">
                    <a:lumMod val="85000"/>
                    <a:lumOff val="15000"/>
                  </a:schemeClr>
                </a:solidFill>
              </a:rPr>
              <a:t>.</a:t>
            </a:r>
          </a:p>
          <a:p>
            <a:pPr marL="285750" indent="-285750">
              <a:lnSpc>
                <a:spcPct val="200000"/>
              </a:lnSpc>
              <a:buClr>
                <a:schemeClr val="accent2"/>
              </a:buClr>
              <a:buFont typeface="Wingdings" panose="05000000000000000000" pitchFamily="2" charset="2"/>
              <a:buChar char="ü"/>
            </a:pPr>
            <a:endParaRPr lang="en-US" sz="1400" dirty="0">
              <a:solidFill>
                <a:schemeClr val="tx1">
                  <a:lumMod val="85000"/>
                  <a:lumOff val="15000"/>
                </a:schemeClr>
              </a:solidFill>
            </a:endParaRPr>
          </a:p>
          <a:p>
            <a:pPr marL="285750" indent="-285750">
              <a:lnSpc>
                <a:spcPct val="200000"/>
              </a:lnSpc>
              <a:buClr>
                <a:schemeClr val="accent2"/>
              </a:buClr>
              <a:buFont typeface="Wingdings" panose="05000000000000000000" pitchFamily="2" charset="2"/>
              <a:buChar char="ü"/>
            </a:pPr>
            <a:endParaRPr lang="en-US" sz="1400" dirty="0">
              <a:solidFill>
                <a:schemeClr val="tx1">
                  <a:lumMod val="85000"/>
                  <a:lumOff val="15000"/>
                </a:schemeClr>
              </a:solidFill>
            </a:endParaRPr>
          </a:p>
          <a:p>
            <a:pPr marL="285750" indent="-285750">
              <a:lnSpc>
                <a:spcPct val="200000"/>
              </a:lnSpc>
              <a:buClr>
                <a:schemeClr val="accent2"/>
              </a:buClr>
              <a:buFont typeface="Wingdings" panose="05000000000000000000" pitchFamily="2" charset="2"/>
              <a:buChar char="ü"/>
            </a:pPr>
            <a:r>
              <a:rPr lang="en-US" sz="1400" dirty="0">
                <a:solidFill>
                  <a:schemeClr val="tx1">
                    <a:lumMod val="85000"/>
                    <a:lumOff val="15000"/>
                  </a:schemeClr>
                </a:solidFill>
              </a:rPr>
              <a:t>What is </a:t>
            </a:r>
            <a:r>
              <a:rPr lang="en-US" sz="1400" dirty="0" err="1">
                <a:solidFill>
                  <a:schemeClr val="tx1">
                    <a:lumMod val="85000"/>
                    <a:lumOff val="15000"/>
                  </a:schemeClr>
                </a:solidFill>
              </a:rPr>
              <a:t>HyperText</a:t>
            </a:r>
            <a:r>
              <a:rPr lang="en-US" sz="1400" dirty="0">
                <a:solidFill>
                  <a:schemeClr val="tx1">
                    <a:lumMod val="85000"/>
                    <a:lumOff val="15000"/>
                  </a:schemeClr>
                </a:solidFill>
              </a:rPr>
              <a:t>? </a:t>
            </a:r>
          </a:p>
          <a:p>
            <a:pPr marL="285750" indent="-285750">
              <a:lnSpc>
                <a:spcPct val="200000"/>
              </a:lnSpc>
              <a:buClr>
                <a:schemeClr val="accent2"/>
              </a:buClr>
              <a:buFont typeface="Wingdings" panose="05000000000000000000" pitchFamily="2" charset="2"/>
              <a:buChar char="ü"/>
            </a:pPr>
            <a:r>
              <a:rPr lang="en-US" sz="1400" dirty="0" smtClean="0">
                <a:solidFill>
                  <a:schemeClr val="tx1">
                    <a:lumMod val="85000"/>
                    <a:lumOff val="15000"/>
                  </a:schemeClr>
                </a:solidFill>
              </a:rPr>
              <a:t>Text which contains links to other information including text, graphics, video, and sound. </a:t>
            </a:r>
            <a:endParaRPr lang="en-IN" sz="1400" dirty="0" smtClean="0">
              <a:solidFill>
                <a:schemeClr val="tx1">
                  <a:lumMod val="85000"/>
                  <a:lumOff val="15000"/>
                </a:schemeClr>
              </a:solidFill>
            </a:endParaRPr>
          </a:p>
        </p:txBody>
      </p:sp>
      <p:grpSp>
        <p:nvGrpSpPr>
          <p:cNvPr id="2" name="Group 1"/>
          <p:cNvGrpSpPr/>
          <p:nvPr/>
        </p:nvGrpSpPr>
        <p:grpSpPr>
          <a:xfrm>
            <a:off x="506154" y="1486259"/>
            <a:ext cx="781923" cy="781923"/>
            <a:chOff x="6237693" y="2267732"/>
            <a:chExt cx="1745164" cy="1745164"/>
          </a:xfrm>
        </p:grpSpPr>
        <p:sp>
          <p:nvSpPr>
            <p:cNvPr id="15" name="Oval 14"/>
            <p:cNvSpPr/>
            <p:nvPr/>
          </p:nvSpPr>
          <p:spPr>
            <a:xfrm>
              <a:off x="6237693" y="2267732"/>
              <a:ext cx="1745164" cy="1745164"/>
            </a:xfrm>
            <a:prstGeom prst="ellipse">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en-US"/>
            </a:p>
          </p:txBody>
        </p:sp>
        <p:pic>
          <p:nvPicPr>
            <p:cNvPr id="2052" name="Picture 4" descr="C:\Users\ab\Desktop\Untitled-3.png"/>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6458422" y="2474886"/>
              <a:ext cx="1448845" cy="144884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 name="Group 3"/>
          <p:cNvGrpSpPr/>
          <p:nvPr/>
        </p:nvGrpSpPr>
        <p:grpSpPr>
          <a:xfrm>
            <a:off x="1288077" y="4693738"/>
            <a:ext cx="589832" cy="539723"/>
            <a:chOff x="1244778" y="2326726"/>
            <a:chExt cx="1745164" cy="1745164"/>
          </a:xfrm>
        </p:grpSpPr>
        <p:sp>
          <p:nvSpPr>
            <p:cNvPr id="14" name="Oval 13"/>
            <p:cNvSpPr/>
            <p:nvPr/>
          </p:nvSpPr>
          <p:spPr>
            <a:xfrm>
              <a:off x="1244778" y="2326726"/>
              <a:ext cx="1745164" cy="1745164"/>
            </a:xfrm>
            <a:prstGeom prst="ellipse">
              <a:avLst/>
            </a:prstGeom>
            <a:solidFill>
              <a:srgbClr val="FFC000">
                <a:alpha val="90000"/>
              </a:srgbClr>
            </a:solid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5" descr="C:\Users\ab\Desktop\Untitled-4.png"/>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1680935" y="2714880"/>
              <a:ext cx="904798" cy="968855"/>
            </a:xfrm>
            <a:prstGeom prst="rect">
              <a:avLst/>
            </a:prstGeom>
            <a:noFill/>
            <a:ln>
              <a:noFill/>
            </a:ln>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268675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2000"/>
                                        <p:tgtEl>
                                          <p:spTgt spid="13">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animEffect transition="in" filter="fade">
                                      <p:cBhvr>
                                        <p:cTn id="17" dur="2000"/>
                                        <p:tgtEl>
                                          <p:spTgt spid="13">
                                            <p:txEl>
                                              <p:pRg st="3" end="3"/>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2000"/>
                                        <p:tgtEl>
                                          <p:spTgt spid="13">
                                            <p:txEl>
                                              <p:pRg st="4" end="4"/>
                                            </p:txEl>
                                          </p:spTgt>
                                        </p:tgtEl>
                                      </p:cBhvr>
                                    </p:animEffect>
                                  </p:childTnLst>
                                </p:cTn>
                              </p:par>
                              <p:par>
                                <p:cTn id="28" presetID="42"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4" cstate="print"/>
          <a:srcRect/>
          <a:stretch>
            <a:fillRect/>
          </a:stretch>
        </p:blipFill>
        <p:spPr bwMode="auto">
          <a:xfrm>
            <a:off x="5980906" y="1409700"/>
            <a:ext cx="5892007" cy="4368800"/>
          </a:xfrm>
          <a:prstGeom prst="rect">
            <a:avLst/>
          </a:prstGeom>
          <a:noFill/>
          <a:ln w="9525">
            <a:noFill/>
            <a:miter lim="800000"/>
            <a:headEnd/>
            <a:tailEnd/>
          </a:ln>
        </p:spPr>
      </p:pic>
      <p:sp>
        <p:nvSpPr>
          <p:cNvPr id="3" name="TextBox 2"/>
          <p:cNvSpPr txBox="1"/>
          <p:nvPr/>
        </p:nvSpPr>
        <p:spPr>
          <a:xfrm>
            <a:off x="917611" y="2321262"/>
            <a:ext cx="3908390" cy="2031325"/>
          </a:xfrm>
          <a:prstGeom prst="rect">
            <a:avLst/>
          </a:prstGeom>
          <a:noFill/>
        </p:spPr>
        <p:txBody>
          <a:bodyPr wrap="square" rtlCol="0">
            <a:spAutoFit/>
          </a:bodyPr>
          <a:lstStyle/>
          <a:p>
            <a:r>
              <a:rPr lang="en-US" sz="1400" dirty="0"/>
              <a:t>&lt;!DOCTYPE html&gt;</a:t>
            </a:r>
          </a:p>
          <a:p>
            <a:r>
              <a:rPr lang="en-US" sz="1400" dirty="0"/>
              <a:t>&lt;html&gt;</a:t>
            </a:r>
          </a:p>
          <a:p>
            <a:r>
              <a:rPr lang="en-US" sz="1400" dirty="0"/>
              <a:t>&lt;body&gt;</a:t>
            </a:r>
          </a:p>
          <a:p>
            <a:r>
              <a:rPr lang="en-US" sz="1400" dirty="0"/>
              <a:t>&lt;video width="300" height="270" controls&gt;</a:t>
            </a:r>
          </a:p>
          <a:p>
            <a:r>
              <a:rPr lang="en-US" sz="1400" dirty="0"/>
              <a:t>  &lt;source </a:t>
            </a:r>
            <a:r>
              <a:rPr lang="en-US" sz="1400" dirty="0" err="1"/>
              <a:t>src</a:t>
            </a:r>
            <a:r>
              <a:rPr lang="en-US" sz="1400" dirty="0"/>
              <a:t>="movie.mp4" type="video/mp4"&gt;</a:t>
            </a:r>
          </a:p>
          <a:p>
            <a:r>
              <a:rPr lang="en-US" sz="1400" dirty="0"/>
              <a:t>  &lt;source </a:t>
            </a:r>
            <a:r>
              <a:rPr lang="en-US" sz="1400" dirty="0" err="1"/>
              <a:t>src</a:t>
            </a:r>
            <a:r>
              <a:rPr lang="en-US" sz="1400" dirty="0"/>
              <a:t>="movie.ogg" type="video/</a:t>
            </a:r>
            <a:r>
              <a:rPr lang="en-US" sz="1400" dirty="0" err="1"/>
              <a:t>ogg</a:t>
            </a:r>
            <a:r>
              <a:rPr lang="en-US" sz="1400" dirty="0"/>
              <a:t>"&gt;</a:t>
            </a:r>
          </a:p>
          <a:p>
            <a:r>
              <a:rPr lang="en-US" sz="1400" dirty="0"/>
              <a:t>  &lt;/video&gt;</a:t>
            </a:r>
          </a:p>
          <a:p>
            <a:r>
              <a:rPr lang="en-US" sz="1400" dirty="0"/>
              <a:t>&lt;/body&gt;</a:t>
            </a:r>
          </a:p>
          <a:p>
            <a:r>
              <a:rPr lang="en-US" sz="1400" dirty="0"/>
              <a:t>&lt;/html</a:t>
            </a:r>
            <a:r>
              <a:rPr lang="en-US" sz="1400" dirty="0" smtClean="0"/>
              <a:t>&gt;</a:t>
            </a:r>
          </a:p>
        </p:txBody>
      </p:sp>
      <p:pic>
        <p:nvPicPr>
          <p:cNvPr id="6146"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tretch>
            <a:fillRect/>
          </a:stretch>
        </p:blipFill>
        <p:spPr bwMode="auto">
          <a:xfrm>
            <a:off x="7086599" y="2133600"/>
            <a:ext cx="4176049" cy="2639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VIDEO</a:t>
            </a:r>
            <a:endParaRPr lang="en-US" b="1" dirty="0" smtClean="0">
              <a:solidFill>
                <a:schemeClr val="bg1"/>
              </a:solidFill>
              <a:cs typeface="Segoe UI Light" panose="020B0502040204020203" pitchFamily="34" charset="0"/>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&lt;video&gt; Element</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56646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1000"/>
                                        <p:tgtEl>
                                          <p:spTgt spid="6146"/>
                                        </p:tgtEl>
                                      </p:cBhvr>
                                    </p:animEffect>
                                    <p:anim calcmode="lin" valueType="num">
                                      <p:cBhvr>
                                        <p:cTn id="13" dur="1000" fill="hold"/>
                                        <p:tgtEl>
                                          <p:spTgt spid="6146"/>
                                        </p:tgtEl>
                                        <p:attrNameLst>
                                          <p:attrName>ppt_x</p:attrName>
                                        </p:attrNameLst>
                                      </p:cBhvr>
                                      <p:tavLst>
                                        <p:tav tm="0">
                                          <p:val>
                                            <p:strVal val="#ppt_x"/>
                                          </p:val>
                                        </p:tav>
                                        <p:tav tm="100000">
                                          <p:val>
                                            <p:strVal val="#ppt_x"/>
                                          </p:val>
                                        </p:tav>
                                      </p:tavLst>
                                    </p:anim>
                                    <p:anim calcmode="lin" valueType="num">
                                      <p:cBhvr>
                                        <p:cTn id="14"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0663" y="1729026"/>
            <a:ext cx="5303180" cy="34005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4" cstate="print"/>
          <a:srcRect/>
          <a:stretch>
            <a:fillRect/>
          </a:stretch>
        </p:blipFill>
        <p:spPr bwMode="auto">
          <a:xfrm>
            <a:off x="5980906" y="1409700"/>
            <a:ext cx="5892007" cy="4368800"/>
          </a:xfrm>
          <a:prstGeom prst="rect">
            <a:avLst/>
          </a:prstGeom>
          <a:noFill/>
          <a:ln w="9525">
            <a:noFill/>
            <a:miter lim="800000"/>
            <a:headEnd/>
            <a:tailEnd/>
          </a:ln>
        </p:spPr>
      </p:pic>
      <p:sp>
        <p:nvSpPr>
          <p:cNvPr id="3" name="TextBox 2"/>
          <p:cNvSpPr txBox="1"/>
          <p:nvPr/>
        </p:nvSpPr>
        <p:spPr>
          <a:xfrm>
            <a:off x="918337" y="2225380"/>
            <a:ext cx="3463163" cy="2462213"/>
          </a:xfrm>
          <a:prstGeom prst="rect">
            <a:avLst/>
          </a:prstGeom>
          <a:noFill/>
        </p:spPr>
        <p:txBody>
          <a:bodyPr wrap="square" rtlCol="0">
            <a:spAutoFit/>
          </a:bodyPr>
          <a:lstStyle/>
          <a:p>
            <a:r>
              <a:rPr lang="en-US" sz="1400" dirty="0"/>
              <a:t>&lt;!DOCTYPE html&gt;</a:t>
            </a:r>
          </a:p>
          <a:p>
            <a:r>
              <a:rPr lang="en-US" sz="1400" dirty="0"/>
              <a:t>&lt;html&gt;</a:t>
            </a:r>
          </a:p>
          <a:p>
            <a:r>
              <a:rPr lang="en-US" sz="1400" dirty="0"/>
              <a:t>&lt;body&gt;</a:t>
            </a:r>
          </a:p>
          <a:p>
            <a:r>
              <a:rPr lang="en-US" sz="1400" dirty="0"/>
              <a:t>&lt;video width="300" height="270" </a:t>
            </a:r>
            <a:r>
              <a:rPr lang="en-US" sz="1400" dirty="0" err="1"/>
              <a:t>autoplay</a:t>
            </a:r>
            <a:r>
              <a:rPr lang="en-US" sz="1400" dirty="0"/>
              <a:t>&gt;</a:t>
            </a:r>
          </a:p>
          <a:p>
            <a:r>
              <a:rPr lang="en-US" sz="1400" dirty="0"/>
              <a:t>  &lt;source </a:t>
            </a:r>
            <a:r>
              <a:rPr lang="en-US" sz="1400" dirty="0" err="1"/>
              <a:t>src</a:t>
            </a:r>
            <a:r>
              <a:rPr lang="en-US" sz="1400" dirty="0"/>
              <a:t>="movie.mp4" type="video/mp4"&gt;</a:t>
            </a:r>
          </a:p>
          <a:p>
            <a:r>
              <a:rPr lang="en-US" sz="1400" dirty="0"/>
              <a:t>  &lt;source </a:t>
            </a:r>
            <a:r>
              <a:rPr lang="en-US" sz="1400" dirty="0" err="1"/>
              <a:t>src</a:t>
            </a:r>
            <a:r>
              <a:rPr lang="en-US" sz="1400" dirty="0"/>
              <a:t>="movie.ogg" type="video/</a:t>
            </a:r>
            <a:r>
              <a:rPr lang="en-US" sz="1400" dirty="0" err="1"/>
              <a:t>ogg</a:t>
            </a:r>
            <a:r>
              <a:rPr lang="en-US" sz="1400" dirty="0"/>
              <a:t>"&gt;</a:t>
            </a:r>
          </a:p>
          <a:p>
            <a:r>
              <a:rPr lang="en-US" sz="1400" dirty="0"/>
              <a:t>&lt;/video&gt;</a:t>
            </a:r>
          </a:p>
          <a:p>
            <a:r>
              <a:rPr lang="en-US" sz="1400" dirty="0"/>
              <a:t>&lt;/body&gt;</a:t>
            </a:r>
          </a:p>
          <a:p>
            <a:r>
              <a:rPr lang="en-US" sz="1400" dirty="0"/>
              <a:t>&lt;/html&gt;</a:t>
            </a:r>
          </a:p>
        </p:txBody>
      </p:sp>
      <p:pic>
        <p:nvPicPr>
          <p:cNvPr id="7170"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tretch>
            <a:fillRect/>
          </a:stretch>
        </p:blipFill>
        <p:spPr bwMode="auto">
          <a:xfrm>
            <a:off x="6045200" y="1727200"/>
            <a:ext cx="5600700" cy="39624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VIDEO</a:t>
            </a:r>
            <a:endParaRPr lang="en-US" b="1" dirty="0" smtClean="0">
              <a:solidFill>
                <a:schemeClr val="bg1"/>
              </a:solidFill>
              <a:cs typeface="Segoe UI Light" panose="020B0502040204020203" pitchFamily="34" charset="0"/>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&lt;video&gt; </a:t>
            </a:r>
            <a:r>
              <a:rPr lang="en-US" b="1" dirty="0" err="1">
                <a:solidFill>
                  <a:srgbClr val="191919"/>
                </a:solidFill>
              </a:rPr>
              <a:t>Autoplay</a:t>
            </a:r>
            <a:r>
              <a:rPr lang="en-US" b="1" dirty="0">
                <a:solidFill>
                  <a:srgbClr val="191919"/>
                </a:solidFill>
              </a:rPr>
              <a:t> Element </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329932" y="5314672"/>
            <a:ext cx="5423911" cy="621161"/>
            <a:chOff x="728133" y="5211436"/>
            <a:chExt cx="5993467" cy="621161"/>
          </a:xfrm>
        </p:grpSpPr>
        <p:sp>
          <p:nvSpPr>
            <p:cNvPr id="14" name="Rounded Rectangle 13"/>
            <p:cNvSpPr/>
            <p:nvPr/>
          </p:nvSpPr>
          <p:spPr>
            <a:xfrm>
              <a:off x="1201150" y="5265299"/>
              <a:ext cx="5520450" cy="505586"/>
            </a:xfrm>
            <a:prstGeom prst="roundRect">
              <a:avLst>
                <a:gd name="adj" fmla="val 11727"/>
              </a:avLst>
            </a:prstGeom>
            <a:solidFill>
              <a:srgbClr val="007DD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88900" lvl="0"/>
              <a:r>
                <a:rPr lang="en-IN" sz="1400" dirty="0">
                  <a:solidFill>
                    <a:schemeClr val="bg1"/>
                  </a:solidFill>
                </a:rPr>
                <a:t>No </a:t>
              </a:r>
              <a:r>
                <a:rPr lang="en-IN" sz="1400" dirty="0" err="1">
                  <a:solidFill>
                    <a:schemeClr val="bg1"/>
                  </a:solidFill>
                </a:rPr>
                <a:t>autoplay</a:t>
              </a:r>
              <a:r>
                <a:rPr lang="en-IN" sz="1400" dirty="0">
                  <a:solidFill>
                    <a:schemeClr val="bg1"/>
                  </a:solidFill>
                </a:rPr>
                <a:t> in: Safari, Opera, iPad, and iPhone</a:t>
              </a:r>
              <a:endParaRPr lang="en-US" sz="1400" dirty="0">
                <a:solidFill>
                  <a:schemeClr val="bg1"/>
                </a:solidFill>
              </a:endParaRPr>
            </a:p>
          </p:txBody>
        </p:sp>
        <p:sp>
          <p:nvSpPr>
            <p:cNvPr id="15" name="Oval 14"/>
            <p:cNvSpPr/>
            <p:nvPr/>
          </p:nvSpPr>
          <p:spPr>
            <a:xfrm>
              <a:off x="728133" y="521143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a:blip r:embed="rId6" cstate="email">
              <a:extLst>
                <a:ext uri="{28A0092B-C50C-407E-A947-70E740481C1C}">
                  <a14:useLocalDpi xmlns:a14="http://schemas.microsoft.com/office/drawing/2010/main" xmlns="" val="0"/>
                </a:ext>
              </a:extLst>
            </a:blip>
            <a:stretch>
              <a:fillRect/>
            </a:stretch>
          </p:blipFill>
          <p:spPr>
            <a:xfrm>
              <a:off x="881724" y="5348208"/>
              <a:ext cx="313977" cy="347616"/>
            </a:xfrm>
            <a:prstGeom prst="rect">
              <a:avLst/>
            </a:prstGeom>
          </p:spPr>
        </p:pic>
      </p:grpSp>
    </p:spTree>
    <p:extLst>
      <p:ext uri="{BB962C8B-B14F-4D97-AF65-F5344CB8AC3E}">
        <p14:creationId xmlns:p14="http://schemas.microsoft.com/office/powerpoint/2010/main" xmlns="" val="29768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BEST CODING PRACTICES</a:t>
            </a:r>
            <a:endParaRPr lang="en-US" b="1" dirty="0" smtClean="0">
              <a:solidFill>
                <a:schemeClr val="bg1"/>
              </a:solidFill>
              <a:cs typeface="Segoe UI Light" panose="020B0502040204020203" pitchFamily="34" charset="0"/>
            </a:endParaRPr>
          </a:p>
        </p:txBody>
      </p:sp>
      <p:grpSp>
        <p:nvGrpSpPr>
          <p:cNvPr id="19" name="Group 18"/>
          <p:cNvGrpSpPr/>
          <p:nvPr/>
        </p:nvGrpSpPr>
        <p:grpSpPr>
          <a:xfrm>
            <a:off x="1247195" y="663026"/>
            <a:ext cx="5616441" cy="5266980"/>
            <a:chOff x="2309292" y="306544"/>
            <a:chExt cx="6071778" cy="5693990"/>
          </a:xfrm>
        </p:grpSpPr>
        <p:sp>
          <p:nvSpPr>
            <p:cNvPr id="20" name="Circular Arrow 19"/>
            <p:cNvSpPr/>
            <p:nvPr/>
          </p:nvSpPr>
          <p:spPr>
            <a:xfrm>
              <a:off x="2512627" y="426950"/>
              <a:ext cx="5569243" cy="5569243"/>
            </a:xfrm>
            <a:prstGeom prst="circularArrow">
              <a:avLst>
                <a:gd name="adj1" fmla="val 5544"/>
                <a:gd name="adj2" fmla="val 330680"/>
                <a:gd name="adj3" fmla="val 14841465"/>
                <a:gd name="adj4" fmla="val 16765876"/>
                <a:gd name="adj5" fmla="val 5757"/>
              </a:avLst>
            </a:prstGeom>
            <a:solidFill>
              <a:schemeClr val="bg1">
                <a:lumMod val="6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1" name="Freeform 20"/>
            <p:cNvSpPr/>
            <p:nvPr/>
          </p:nvSpPr>
          <p:spPr>
            <a:xfrm>
              <a:off x="4567023" y="306544"/>
              <a:ext cx="1460453" cy="1051937"/>
            </a:xfrm>
            <a:custGeom>
              <a:avLst/>
              <a:gdLst>
                <a:gd name="connsiteX0" fmla="*/ 0 w 1327684"/>
                <a:gd name="connsiteY0" fmla="*/ 175326 h 1051937"/>
                <a:gd name="connsiteX1" fmla="*/ 175326 w 1327684"/>
                <a:gd name="connsiteY1" fmla="*/ 0 h 1051937"/>
                <a:gd name="connsiteX2" fmla="*/ 1152358 w 1327684"/>
                <a:gd name="connsiteY2" fmla="*/ 0 h 1051937"/>
                <a:gd name="connsiteX3" fmla="*/ 1327684 w 1327684"/>
                <a:gd name="connsiteY3" fmla="*/ 175326 h 1051937"/>
                <a:gd name="connsiteX4" fmla="*/ 1327684 w 1327684"/>
                <a:gd name="connsiteY4" fmla="*/ 876611 h 1051937"/>
                <a:gd name="connsiteX5" fmla="*/ 1152358 w 1327684"/>
                <a:gd name="connsiteY5" fmla="*/ 1051937 h 1051937"/>
                <a:gd name="connsiteX6" fmla="*/ 175326 w 1327684"/>
                <a:gd name="connsiteY6" fmla="*/ 1051937 h 1051937"/>
                <a:gd name="connsiteX7" fmla="*/ 0 w 1327684"/>
                <a:gd name="connsiteY7" fmla="*/ 876611 h 1051937"/>
                <a:gd name="connsiteX8" fmla="*/ 0 w 1327684"/>
                <a:gd name="connsiteY8" fmla="*/ 175326 h 105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1051937">
                  <a:moveTo>
                    <a:pt x="0" y="175326"/>
                  </a:moveTo>
                  <a:cubicBezTo>
                    <a:pt x="0" y="78496"/>
                    <a:pt x="78496" y="0"/>
                    <a:pt x="175326" y="0"/>
                  </a:cubicBezTo>
                  <a:lnTo>
                    <a:pt x="1152358" y="0"/>
                  </a:lnTo>
                  <a:cubicBezTo>
                    <a:pt x="1249188" y="0"/>
                    <a:pt x="1327684" y="78496"/>
                    <a:pt x="1327684" y="175326"/>
                  </a:cubicBezTo>
                  <a:lnTo>
                    <a:pt x="1327684" y="876611"/>
                  </a:lnTo>
                  <a:cubicBezTo>
                    <a:pt x="1327684" y="973441"/>
                    <a:pt x="1249188" y="1051937"/>
                    <a:pt x="1152358" y="1051937"/>
                  </a:cubicBezTo>
                  <a:lnTo>
                    <a:pt x="175326" y="1051937"/>
                  </a:lnTo>
                  <a:cubicBezTo>
                    <a:pt x="78496" y="1051937"/>
                    <a:pt x="0" y="973441"/>
                    <a:pt x="0" y="876611"/>
                  </a:cubicBezTo>
                  <a:lnTo>
                    <a:pt x="0" y="175326"/>
                  </a:lnTo>
                  <a:close/>
                </a:path>
              </a:pathLst>
            </a:custGeom>
            <a:solidFill>
              <a:srgbClr val="ED7D3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311" tIns="112311" rIns="112311" bIns="112311"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Declare the document type as the first line in the document.</a:t>
              </a:r>
              <a:endParaRPr lang="en-US" sz="1400" kern="1200" dirty="0" smtClean="0">
                <a:solidFill>
                  <a:schemeClr val="tx1"/>
                </a:solidFill>
              </a:endParaRPr>
            </a:p>
          </p:txBody>
        </p:sp>
        <p:sp>
          <p:nvSpPr>
            <p:cNvPr id="22" name="Freeform 21"/>
            <p:cNvSpPr/>
            <p:nvPr/>
          </p:nvSpPr>
          <p:spPr>
            <a:xfrm>
              <a:off x="6257830" y="738943"/>
              <a:ext cx="1327684" cy="1094284"/>
            </a:xfrm>
            <a:custGeom>
              <a:avLst/>
              <a:gdLst>
                <a:gd name="connsiteX0" fmla="*/ 0 w 1327684"/>
                <a:gd name="connsiteY0" fmla="*/ 182384 h 1094284"/>
                <a:gd name="connsiteX1" fmla="*/ 182384 w 1327684"/>
                <a:gd name="connsiteY1" fmla="*/ 0 h 1094284"/>
                <a:gd name="connsiteX2" fmla="*/ 1145300 w 1327684"/>
                <a:gd name="connsiteY2" fmla="*/ 0 h 1094284"/>
                <a:gd name="connsiteX3" fmla="*/ 1327684 w 1327684"/>
                <a:gd name="connsiteY3" fmla="*/ 182384 h 1094284"/>
                <a:gd name="connsiteX4" fmla="*/ 1327684 w 1327684"/>
                <a:gd name="connsiteY4" fmla="*/ 911900 h 1094284"/>
                <a:gd name="connsiteX5" fmla="*/ 1145300 w 1327684"/>
                <a:gd name="connsiteY5" fmla="*/ 1094284 h 1094284"/>
                <a:gd name="connsiteX6" fmla="*/ 182384 w 1327684"/>
                <a:gd name="connsiteY6" fmla="*/ 1094284 h 1094284"/>
                <a:gd name="connsiteX7" fmla="*/ 0 w 1327684"/>
                <a:gd name="connsiteY7" fmla="*/ 911900 h 1094284"/>
                <a:gd name="connsiteX8" fmla="*/ 0 w 1327684"/>
                <a:gd name="connsiteY8" fmla="*/ 182384 h 10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1094284">
                  <a:moveTo>
                    <a:pt x="0" y="182384"/>
                  </a:moveTo>
                  <a:cubicBezTo>
                    <a:pt x="0" y="81656"/>
                    <a:pt x="81656" y="0"/>
                    <a:pt x="182384" y="0"/>
                  </a:cubicBezTo>
                  <a:lnTo>
                    <a:pt x="1145300" y="0"/>
                  </a:lnTo>
                  <a:cubicBezTo>
                    <a:pt x="1246028" y="0"/>
                    <a:pt x="1327684" y="81656"/>
                    <a:pt x="1327684" y="182384"/>
                  </a:cubicBezTo>
                  <a:lnTo>
                    <a:pt x="1327684" y="911900"/>
                  </a:lnTo>
                  <a:cubicBezTo>
                    <a:pt x="1327684" y="1012628"/>
                    <a:pt x="1246028" y="1094284"/>
                    <a:pt x="1145300" y="1094284"/>
                  </a:cubicBezTo>
                  <a:lnTo>
                    <a:pt x="182384" y="1094284"/>
                  </a:lnTo>
                  <a:cubicBezTo>
                    <a:pt x="81656" y="1094284"/>
                    <a:pt x="0" y="1012628"/>
                    <a:pt x="0" y="911900"/>
                  </a:cubicBezTo>
                  <a:lnTo>
                    <a:pt x="0" y="182384"/>
                  </a:lnTo>
                  <a:close/>
                </a:path>
              </a:pathLst>
            </a:custGeom>
            <a:solidFill>
              <a:srgbClr val="60606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79" tIns="114379" rIns="114379" bIns="114379" numCol="1" spcCol="1270" anchor="ctr" anchorCtr="0">
              <a:noAutofit/>
            </a:bodyPr>
            <a:lstStyle/>
            <a:p>
              <a:pPr lvl="0" algn="ctr" defTabSz="711200">
                <a:lnSpc>
                  <a:spcPct val="90000"/>
                </a:lnSpc>
                <a:spcBef>
                  <a:spcPct val="0"/>
                </a:spcBef>
                <a:spcAft>
                  <a:spcPct val="35000"/>
                </a:spcAft>
              </a:pPr>
              <a:r>
                <a:rPr lang="en-US" sz="1400" dirty="0">
                  <a:solidFill>
                    <a:schemeClr val="bg1"/>
                  </a:solidFill>
                </a:rPr>
                <a:t>Use lowercase element names.</a:t>
              </a:r>
              <a:endParaRPr lang="en-US" sz="1400" kern="1200" dirty="0" smtClean="0">
                <a:solidFill>
                  <a:schemeClr val="bg1"/>
                </a:solidFill>
              </a:endParaRPr>
            </a:p>
          </p:txBody>
        </p:sp>
        <p:sp>
          <p:nvSpPr>
            <p:cNvPr id="23" name="Freeform 22"/>
            <p:cNvSpPr/>
            <p:nvPr/>
          </p:nvSpPr>
          <p:spPr>
            <a:xfrm>
              <a:off x="7053384" y="2114773"/>
              <a:ext cx="1327686" cy="878840"/>
            </a:xfrm>
            <a:custGeom>
              <a:avLst/>
              <a:gdLst>
                <a:gd name="connsiteX0" fmla="*/ 0 w 1327684"/>
                <a:gd name="connsiteY0" fmla="*/ 146476 h 878840"/>
                <a:gd name="connsiteX1" fmla="*/ 146476 w 1327684"/>
                <a:gd name="connsiteY1" fmla="*/ 0 h 878840"/>
                <a:gd name="connsiteX2" fmla="*/ 1181208 w 1327684"/>
                <a:gd name="connsiteY2" fmla="*/ 0 h 878840"/>
                <a:gd name="connsiteX3" fmla="*/ 1327684 w 1327684"/>
                <a:gd name="connsiteY3" fmla="*/ 146476 h 878840"/>
                <a:gd name="connsiteX4" fmla="*/ 1327684 w 1327684"/>
                <a:gd name="connsiteY4" fmla="*/ 732364 h 878840"/>
                <a:gd name="connsiteX5" fmla="*/ 1181208 w 1327684"/>
                <a:gd name="connsiteY5" fmla="*/ 878840 h 878840"/>
                <a:gd name="connsiteX6" fmla="*/ 146476 w 1327684"/>
                <a:gd name="connsiteY6" fmla="*/ 878840 h 878840"/>
                <a:gd name="connsiteX7" fmla="*/ 0 w 1327684"/>
                <a:gd name="connsiteY7" fmla="*/ 732364 h 878840"/>
                <a:gd name="connsiteX8" fmla="*/ 0 w 1327684"/>
                <a:gd name="connsiteY8" fmla="*/ 146476 h 87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878840">
                  <a:moveTo>
                    <a:pt x="0" y="146476"/>
                  </a:moveTo>
                  <a:cubicBezTo>
                    <a:pt x="0" y="65580"/>
                    <a:pt x="65580" y="0"/>
                    <a:pt x="146476" y="0"/>
                  </a:cubicBezTo>
                  <a:lnTo>
                    <a:pt x="1181208" y="0"/>
                  </a:lnTo>
                  <a:cubicBezTo>
                    <a:pt x="1262104" y="0"/>
                    <a:pt x="1327684" y="65580"/>
                    <a:pt x="1327684" y="146476"/>
                  </a:cubicBezTo>
                  <a:lnTo>
                    <a:pt x="1327684" y="732364"/>
                  </a:lnTo>
                  <a:cubicBezTo>
                    <a:pt x="1327684" y="813260"/>
                    <a:pt x="1262104" y="878840"/>
                    <a:pt x="1181208" y="878840"/>
                  </a:cubicBezTo>
                  <a:lnTo>
                    <a:pt x="146476" y="878840"/>
                  </a:lnTo>
                  <a:cubicBezTo>
                    <a:pt x="65580" y="878840"/>
                    <a:pt x="0" y="813260"/>
                    <a:pt x="0" y="732364"/>
                  </a:cubicBezTo>
                  <a:lnTo>
                    <a:pt x="0" y="146476"/>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861" tIns="103861" rIns="103861" bIns="103861"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Close all HTML elements.</a:t>
              </a:r>
              <a:endParaRPr lang="en-US" sz="1400" kern="1200" dirty="0">
                <a:solidFill>
                  <a:schemeClr val="tx1"/>
                </a:solidFill>
              </a:endParaRPr>
            </a:p>
          </p:txBody>
        </p:sp>
        <p:sp>
          <p:nvSpPr>
            <p:cNvPr id="24" name="Freeform 23"/>
            <p:cNvSpPr/>
            <p:nvPr/>
          </p:nvSpPr>
          <p:spPr>
            <a:xfrm>
              <a:off x="6933300" y="3490924"/>
              <a:ext cx="1327684" cy="900860"/>
            </a:xfrm>
            <a:custGeom>
              <a:avLst/>
              <a:gdLst>
                <a:gd name="connsiteX0" fmla="*/ 0 w 1327684"/>
                <a:gd name="connsiteY0" fmla="*/ 150146 h 900860"/>
                <a:gd name="connsiteX1" fmla="*/ 150146 w 1327684"/>
                <a:gd name="connsiteY1" fmla="*/ 0 h 900860"/>
                <a:gd name="connsiteX2" fmla="*/ 1177538 w 1327684"/>
                <a:gd name="connsiteY2" fmla="*/ 0 h 900860"/>
                <a:gd name="connsiteX3" fmla="*/ 1327684 w 1327684"/>
                <a:gd name="connsiteY3" fmla="*/ 150146 h 900860"/>
                <a:gd name="connsiteX4" fmla="*/ 1327684 w 1327684"/>
                <a:gd name="connsiteY4" fmla="*/ 750714 h 900860"/>
                <a:gd name="connsiteX5" fmla="*/ 1177538 w 1327684"/>
                <a:gd name="connsiteY5" fmla="*/ 900860 h 900860"/>
                <a:gd name="connsiteX6" fmla="*/ 150146 w 1327684"/>
                <a:gd name="connsiteY6" fmla="*/ 900860 h 900860"/>
                <a:gd name="connsiteX7" fmla="*/ 0 w 1327684"/>
                <a:gd name="connsiteY7" fmla="*/ 750714 h 900860"/>
                <a:gd name="connsiteX8" fmla="*/ 0 w 1327684"/>
                <a:gd name="connsiteY8" fmla="*/ 150146 h 90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900860">
                  <a:moveTo>
                    <a:pt x="0" y="150146"/>
                  </a:moveTo>
                  <a:cubicBezTo>
                    <a:pt x="0" y="67223"/>
                    <a:pt x="67223" y="0"/>
                    <a:pt x="150146" y="0"/>
                  </a:cubicBezTo>
                  <a:lnTo>
                    <a:pt x="1177538" y="0"/>
                  </a:lnTo>
                  <a:cubicBezTo>
                    <a:pt x="1260461" y="0"/>
                    <a:pt x="1327684" y="67223"/>
                    <a:pt x="1327684" y="150146"/>
                  </a:cubicBezTo>
                  <a:lnTo>
                    <a:pt x="1327684" y="750714"/>
                  </a:lnTo>
                  <a:cubicBezTo>
                    <a:pt x="1327684" y="833637"/>
                    <a:pt x="1260461" y="900860"/>
                    <a:pt x="1177538" y="900860"/>
                  </a:cubicBezTo>
                  <a:lnTo>
                    <a:pt x="150146" y="900860"/>
                  </a:lnTo>
                  <a:cubicBezTo>
                    <a:pt x="67223" y="900860"/>
                    <a:pt x="0" y="833637"/>
                    <a:pt x="0" y="750714"/>
                  </a:cubicBezTo>
                  <a:lnTo>
                    <a:pt x="0" y="150146"/>
                  </a:ln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36" tIns="104936" rIns="104936" bIns="104936"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Close empty elements.</a:t>
              </a:r>
              <a:endParaRPr lang="en-US" sz="1400" kern="1200" dirty="0" smtClean="0">
                <a:solidFill>
                  <a:schemeClr val="tx1"/>
                </a:solidFill>
              </a:endParaRPr>
            </a:p>
          </p:txBody>
        </p:sp>
        <p:sp>
          <p:nvSpPr>
            <p:cNvPr id="25" name="Freeform 24"/>
            <p:cNvSpPr/>
            <p:nvPr/>
          </p:nvSpPr>
          <p:spPr>
            <a:xfrm>
              <a:off x="6441702" y="4657528"/>
              <a:ext cx="1327684" cy="883575"/>
            </a:xfrm>
            <a:custGeom>
              <a:avLst/>
              <a:gdLst>
                <a:gd name="connsiteX0" fmla="*/ 0 w 1327684"/>
                <a:gd name="connsiteY0" fmla="*/ 110643 h 663842"/>
                <a:gd name="connsiteX1" fmla="*/ 110643 w 1327684"/>
                <a:gd name="connsiteY1" fmla="*/ 0 h 663842"/>
                <a:gd name="connsiteX2" fmla="*/ 1217041 w 1327684"/>
                <a:gd name="connsiteY2" fmla="*/ 0 h 663842"/>
                <a:gd name="connsiteX3" fmla="*/ 1327684 w 1327684"/>
                <a:gd name="connsiteY3" fmla="*/ 110643 h 663842"/>
                <a:gd name="connsiteX4" fmla="*/ 1327684 w 1327684"/>
                <a:gd name="connsiteY4" fmla="*/ 553199 h 663842"/>
                <a:gd name="connsiteX5" fmla="*/ 1217041 w 1327684"/>
                <a:gd name="connsiteY5" fmla="*/ 663842 h 663842"/>
                <a:gd name="connsiteX6" fmla="*/ 110643 w 1327684"/>
                <a:gd name="connsiteY6" fmla="*/ 663842 h 663842"/>
                <a:gd name="connsiteX7" fmla="*/ 0 w 1327684"/>
                <a:gd name="connsiteY7" fmla="*/ 553199 h 663842"/>
                <a:gd name="connsiteX8" fmla="*/ 0 w 1327684"/>
                <a:gd name="connsiteY8" fmla="*/ 110643 h 6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663842">
                  <a:moveTo>
                    <a:pt x="0" y="110643"/>
                  </a:moveTo>
                  <a:cubicBezTo>
                    <a:pt x="0" y="49537"/>
                    <a:pt x="49537" y="0"/>
                    <a:pt x="110643" y="0"/>
                  </a:cubicBezTo>
                  <a:lnTo>
                    <a:pt x="1217041" y="0"/>
                  </a:lnTo>
                  <a:cubicBezTo>
                    <a:pt x="1278147" y="0"/>
                    <a:pt x="1327684" y="49537"/>
                    <a:pt x="1327684" y="110643"/>
                  </a:cubicBezTo>
                  <a:lnTo>
                    <a:pt x="1327684" y="553199"/>
                  </a:lnTo>
                  <a:cubicBezTo>
                    <a:pt x="1327684" y="614305"/>
                    <a:pt x="1278147" y="663842"/>
                    <a:pt x="1217041" y="663842"/>
                  </a:cubicBezTo>
                  <a:lnTo>
                    <a:pt x="110643" y="663842"/>
                  </a:lnTo>
                  <a:cubicBezTo>
                    <a:pt x="49537" y="663842"/>
                    <a:pt x="0" y="614305"/>
                    <a:pt x="0" y="553199"/>
                  </a:cubicBezTo>
                  <a:lnTo>
                    <a:pt x="0" y="110643"/>
                  </a:ln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366" tIns="93366" rIns="93366" bIns="93366"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Use lowercase attribute names.</a:t>
              </a:r>
              <a:endParaRPr lang="en-US" sz="1400" kern="1200" dirty="0" smtClean="0">
                <a:solidFill>
                  <a:schemeClr val="tx1"/>
                </a:solidFill>
              </a:endParaRPr>
            </a:p>
          </p:txBody>
        </p:sp>
        <p:sp>
          <p:nvSpPr>
            <p:cNvPr id="26" name="Freeform 25"/>
            <p:cNvSpPr/>
            <p:nvPr/>
          </p:nvSpPr>
          <p:spPr>
            <a:xfrm>
              <a:off x="4844293" y="5135502"/>
              <a:ext cx="1327684" cy="865032"/>
            </a:xfrm>
            <a:custGeom>
              <a:avLst/>
              <a:gdLst>
                <a:gd name="connsiteX0" fmla="*/ 0 w 1327684"/>
                <a:gd name="connsiteY0" fmla="*/ 144175 h 865032"/>
                <a:gd name="connsiteX1" fmla="*/ 144175 w 1327684"/>
                <a:gd name="connsiteY1" fmla="*/ 0 h 865032"/>
                <a:gd name="connsiteX2" fmla="*/ 1183509 w 1327684"/>
                <a:gd name="connsiteY2" fmla="*/ 0 h 865032"/>
                <a:gd name="connsiteX3" fmla="*/ 1327684 w 1327684"/>
                <a:gd name="connsiteY3" fmla="*/ 144175 h 865032"/>
                <a:gd name="connsiteX4" fmla="*/ 1327684 w 1327684"/>
                <a:gd name="connsiteY4" fmla="*/ 720857 h 865032"/>
                <a:gd name="connsiteX5" fmla="*/ 1183509 w 1327684"/>
                <a:gd name="connsiteY5" fmla="*/ 865032 h 865032"/>
                <a:gd name="connsiteX6" fmla="*/ 144175 w 1327684"/>
                <a:gd name="connsiteY6" fmla="*/ 865032 h 865032"/>
                <a:gd name="connsiteX7" fmla="*/ 0 w 1327684"/>
                <a:gd name="connsiteY7" fmla="*/ 720857 h 865032"/>
                <a:gd name="connsiteX8" fmla="*/ 0 w 1327684"/>
                <a:gd name="connsiteY8" fmla="*/ 144175 h 86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865032">
                  <a:moveTo>
                    <a:pt x="0" y="144175"/>
                  </a:moveTo>
                  <a:cubicBezTo>
                    <a:pt x="0" y="64549"/>
                    <a:pt x="64549" y="0"/>
                    <a:pt x="144175" y="0"/>
                  </a:cubicBezTo>
                  <a:lnTo>
                    <a:pt x="1183509" y="0"/>
                  </a:lnTo>
                  <a:cubicBezTo>
                    <a:pt x="1263135" y="0"/>
                    <a:pt x="1327684" y="64549"/>
                    <a:pt x="1327684" y="144175"/>
                  </a:cubicBezTo>
                  <a:lnTo>
                    <a:pt x="1327684" y="720857"/>
                  </a:lnTo>
                  <a:cubicBezTo>
                    <a:pt x="1327684" y="800483"/>
                    <a:pt x="1263135" y="865032"/>
                    <a:pt x="1183509" y="865032"/>
                  </a:cubicBezTo>
                  <a:lnTo>
                    <a:pt x="144175" y="865032"/>
                  </a:lnTo>
                  <a:cubicBezTo>
                    <a:pt x="64549" y="865032"/>
                    <a:pt x="0" y="800483"/>
                    <a:pt x="0" y="720857"/>
                  </a:cubicBezTo>
                  <a:lnTo>
                    <a:pt x="0" y="144175"/>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187" tIns="103187" rIns="103187" bIns="103187"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Quote attribute values.</a:t>
              </a:r>
              <a:endParaRPr lang="en-US" sz="1400" kern="1200" dirty="0" smtClean="0">
                <a:solidFill>
                  <a:schemeClr val="tx1"/>
                </a:solidFill>
              </a:endParaRPr>
            </a:p>
          </p:txBody>
        </p:sp>
        <p:sp>
          <p:nvSpPr>
            <p:cNvPr id="27" name="Freeform 26"/>
            <p:cNvSpPr/>
            <p:nvPr/>
          </p:nvSpPr>
          <p:spPr>
            <a:xfrm>
              <a:off x="3090570" y="4766223"/>
              <a:ext cx="1511608" cy="1054714"/>
            </a:xfrm>
            <a:custGeom>
              <a:avLst/>
              <a:gdLst>
                <a:gd name="connsiteX0" fmla="*/ 0 w 1511608"/>
                <a:gd name="connsiteY0" fmla="*/ 145280 h 871664"/>
                <a:gd name="connsiteX1" fmla="*/ 145280 w 1511608"/>
                <a:gd name="connsiteY1" fmla="*/ 0 h 871664"/>
                <a:gd name="connsiteX2" fmla="*/ 1366328 w 1511608"/>
                <a:gd name="connsiteY2" fmla="*/ 0 h 871664"/>
                <a:gd name="connsiteX3" fmla="*/ 1511608 w 1511608"/>
                <a:gd name="connsiteY3" fmla="*/ 145280 h 871664"/>
                <a:gd name="connsiteX4" fmla="*/ 1511608 w 1511608"/>
                <a:gd name="connsiteY4" fmla="*/ 726384 h 871664"/>
                <a:gd name="connsiteX5" fmla="*/ 1366328 w 1511608"/>
                <a:gd name="connsiteY5" fmla="*/ 871664 h 871664"/>
                <a:gd name="connsiteX6" fmla="*/ 145280 w 1511608"/>
                <a:gd name="connsiteY6" fmla="*/ 871664 h 871664"/>
                <a:gd name="connsiteX7" fmla="*/ 0 w 1511608"/>
                <a:gd name="connsiteY7" fmla="*/ 726384 h 871664"/>
                <a:gd name="connsiteX8" fmla="*/ 0 w 1511608"/>
                <a:gd name="connsiteY8" fmla="*/ 145280 h 87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608" h="871664">
                  <a:moveTo>
                    <a:pt x="0" y="145280"/>
                  </a:moveTo>
                  <a:cubicBezTo>
                    <a:pt x="0" y="65044"/>
                    <a:pt x="65044" y="0"/>
                    <a:pt x="145280" y="0"/>
                  </a:cubicBezTo>
                  <a:lnTo>
                    <a:pt x="1366328" y="0"/>
                  </a:lnTo>
                  <a:cubicBezTo>
                    <a:pt x="1446564" y="0"/>
                    <a:pt x="1511608" y="65044"/>
                    <a:pt x="1511608" y="145280"/>
                  </a:cubicBezTo>
                  <a:lnTo>
                    <a:pt x="1511608" y="726384"/>
                  </a:lnTo>
                  <a:cubicBezTo>
                    <a:pt x="1511608" y="806620"/>
                    <a:pt x="1446564" y="871664"/>
                    <a:pt x="1366328" y="871664"/>
                  </a:cubicBezTo>
                  <a:lnTo>
                    <a:pt x="145280" y="871664"/>
                  </a:lnTo>
                  <a:cubicBezTo>
                    <a:pt x="65044" y="871664"/>
                    <a:pt x="0" y="806620"/>
                    <a:pt x="0" y="726384"/>
                  </a:cubicBezTo>
                  <a:lnTo>
                    <a:pt x="0" y="145280"/>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511" tIns="103511" rIns="103511" bIns="103511"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Use </a:t>
              </a:r>
              <a:r>
                <a:rPr lang="en-US" sz="1400" b="1" dirty="0">
                  <a:solidFill>
                    <a:schemeClr val="tx1"/>
                  </a:solidFill>
                </a:rPr>
                <a:t>alt</a:t>
              </a:r>
              <a:r>
                <a:rPr lang="en-US" sz="1400" dirty="0">
                  <a:solidFill>
                    <a:schemeClr val="tx1"/>
                  </a:solidFill>
                </a:rPr>
                <a:t> attribute with images.</a:t>
              </a:r>
              <a:endParaRPr lang="en-US" sz="1400" kern="1200" dirty="0" smtClean="0">
                <a:solidFill>
                  <a:schemeClr val="tx1"/>
                </a:solidFill>
              </a:endParaRPr>
            </a:p>
          </p:txBody>
        </p:sp>
        <p:sp>
          <p:nvSpPr>
            <p:cNvPr id="28" name="Freeform 27"/>
            <p:cNvSpPr/>
            <p:nvPr/>
          </p:nvSpPr>
          <p:spPr>
            <a:xfrm>
              <a:off x="2309292" y="3376433"/>
              <a:ext cx="1458501" cy="1129839"/>
            </a:xfrm>
            <a:custGeom>
              <a:avLst/>
              <a:gdLst>
                <a:gd name="connsiteX0" fmla="*/ 0 w 1458501"/>
                <a:gd name="connsiteY0" fmla="*/ 188310 h 1129839"/>
                <a:gd name="connsiteX1" fmla="*/ 188310 w 1458501"/>
                <a:gd name="connsiteY1" fmla="*/ 0 h 1129839"/>
                <a:gd name="connsiteX2" fmla="*/ 1270191 w 1458501"/>
                <a:gd name="connsiteY2" fmla="*/ 0 h 1129839"/>
                <a:gd name="connsiteX3" fmla="*/ 1458501 w 1458501"/>
                <a:gd name="connsiteY3" fmla="*/ 188310 h 1129839"/>
                <a:gd name="connsiteX4" fmla="*/ 1458501 w 1458501"/>
                <a:gd name="connsiteY4" fmla="*/ 941529 h 1129839"/>
                <a:gd name="connsiteX5" fmla="*/ 1270191 w 1458501"/>
                <a:gd name="connsiteY5" fmla="*/ 1129839 h 1129839"/>
                <a:gd name="connsiteX6" fmla="*/ 188310 w 1458501"/>
                <a:gd name="connsiteY6" fmla="*/ 1129839 h 1129839"/>
                <a:gd name="connsiteX7" fmla="*/ 0 w 1458501"/>
                <a:gd name="connsiteY7" fmla="*/ 941529 h 1129839"/>
                <a:gd name="connsiteX8" fmla="*/ 0 w 1458501"/>
                <a:gd name="connsiteY8" fmla="*/ 188310 h 112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8501" h="1129839">
                  <a:moveTo>
                    <a:pt x="0" y="188310"/>
                  </a:moveTo>
                  <a:cubicBezTo>
                    <a:pt x="0" y="84309"/>
                    <a:pt x="84309" y="0"/>
                    <a:pt x="188310" y="0"/>
                  </a:cubicBezTo>
                  <a:lnTo>
                    <a:pt x="1270191" y="0"/>
                  </a:lnTo>
                  <a:cubicBezTo>
                    <a:pt x="1374192" y="0"/>
                    <a:pt x="1458501" y="84309"/>
                    <a:pt x="1458501" y="188310"/>
                  </a:cubicBezTo>
                  <a:lnTo>
                    <a:pt x="1458501" y="941529"/>
                  </a:lnTo>
                  <a:cubicBezTo>
                    <a:pt x="1458501" y="1045530"/>
                    <a:pt x="1374192" y="1129839"/>
                    <a:pt x="1270191" y="1129839"/>
                  </a:cubicBezTo>
                  <a:lnTo>
                    <a:pt x="188310" y="1129839"/>
                  </a:lnTo>
                  <a:cubicBezTo>
                    <a:pt x="84309" y="1129839"/>
                    <a:pt x="0" y="1045530"/>
                    <a:pt x="0" y="941529"/>
                  </a:cubicBezTo>
                  <a:lnTo>
                    <a:pt x="0" y="188310"/>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114" tIns="116114" rIns="116114" bIns="116114"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Define image size.</a:t>
              </a:r>
              <a:endParaRPr lang="en-US" sz="1400" kern="1200" dirty="0" smtClean="0">
                <a:solidFill>
                  <a:schemeClr val="tx1"/>
                </a:solidFill>
              </a:endParaRPr>
            </a:p>
          </p:txBody>
        </p:sp>
        <p:sp>
          <p:nvSpPr>
            <p:cNvPr id="29" name="Freeform 28"/>
            <p:cNvSpPr/>
            <p:nvPr/>
          </p:nvSpPr>
          <p:spPr>
            <a:xfrm>
              <a:off x="2374700" y="2141635"/>
              <a:ext cx="1526591" cy="889759"/>
            </a:xfrm>
            <a:custGeom>
              <a:avLst/>
              <a:gdLst>
                <a:gd name="connsiteX0" fmla="*/ 0 w 1327684"/>
                <a:gd name="connsiteY0" fmla="*/ 110643 h 663842"/>
                <a:gd name="connsiteX1" fmla="*/ 110643 w 1327684"/>
                <a:gd name="connsiteY1" fmla="*/ 0 h 663842"/>
                <a:gd name="connsiteX2" fmla="*/ 1217041 w 1327684"/>
                <a:gd name="connsiteY2" fmla="*/ 0 h 663842"/>
                <a:gd name="connsiteX3" fmla="*/ 1327684 w 1327684"/>
                <a:gd name="connsiteY3" fmla="*/ 110643 h 663842"/>
                <a:gd name="connsiteX4" fmla="*/ 1327684 w 1327684"/>
                <a:gd name="connsiteY4" fmla="*/ 553199 h 663842"/>
                <a:gd name="connsiteX5" fmla="*/ 1217041 w 1327684"/>
                <a:gd name="connsiteY5" fmla="*/ 663842 h 663842"/>
                <a:gd name="connsiteX6" fmla="*/ 110643 w 1327684"/>
                <a:gd name="connsiteY6" fmla="*/ 663842 h 663842"/>
                <a:gd name="connsiteX7" fmla="*/ 0 w 1327684"/>
                <a:gd name="connsiteY7" fmla="*/ 553199 h 663842"/>
                <a:gd name="connsiteX8" fmla="*/ 0 w 1327684"/>
                <a:gd name="connsiteY8" fmla="*/ 110643 h 6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663842">
                  <a:moveTo>
                    <a:pt x="0" y="110643"/>
                  </a:moveTo>
                  <a:cubicBezTo>
                    <a:pt x="0" y="49537"/>
                    <a:pt x="49537" y="0"/>
                    <a:pt x="110643" y="0"/>
                  </a:cubicBezTo>
                  <a:lnTo>
                    <a:pt x="1217041" y="0"/>
                  </a:lnTo>
                  <a:cubicBezTo>
                    <a:pt x="1278147" y="0"/>
                    <a:pt x="1327684" y="49537"/>
                    <a:pt x="1327684" y="110643"/>
                  </a:cubicBezTo>
                  <a:lnTo>
                    <a:pt x="1327684" y="553199"/>
                  </a:lnTo>
                  <a:cubicBezTo>
                    <a:pt x="1327684" y="614305"/>
                    <a:pt x="1278147" y="663842"/>
                    <a:pt x="1217041" y="663842"/>
                  </a:cubicBezTo>
                  <a:lnTo>
                    <a:pt x="110643" y="663842"/>
                  </a:lnTo>
                  <a:cubicBezTo>
                    <a:pt x="49537" y="663842"/>
                    <a:pt x="0" y="614305"/>
                    <a:pt x="0" y="553199"/>
                  </a:cubicBezTo>
                  <a:lnTo>
                    <a:pt x="0" y="110643"/>
                  </a:ln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366" tIns="93366" rIns="93366" bIns="93366"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Avoid code lines longer than 80 characters.</a:t>
              </a:r>
              <a:endParaRPr lang="en-US" sz="1400" kern="1200" dirty="0" smtClean="0">
                <a:solidFill>
                  <a:schemeClr val="tx1"/>
                </a:solidFill>
              </a:endParaRPr>
            </a:p>
          </p:txBody>
        </p:sp>
        <p:sp>
          <p:nvSpPr>
            <p:cNvPr id="30" name="Freeform 29"/>
            <p:cNvSpPr/>
            <p:nvPr/>
          </p:nvSpPr>
          <p:spPr>
            <a:xfrm>
              <a:off x="2757445" y="832485"/>
              <a:ext cx="1618433" cy="1144649"/>
            </a:xfrm>
            <a:custGeom>
              <a:avLst/>
              <a:gdLst>
                <a:gd name="connsiteX0" fmla="*/ 0 w 1618433"/>
                <a:gd name="connsiteY0" fmla="*/ 190779 h 1144649"/>
                <a:gd name="connsiteX1" fmla="*/ 190779 w 1618433"/>
                <a:gd name="connsiteY1" fmla="*/ 0 h 1144649"/>
                <a:gd name="connsiteX2" fmla="*/ 1427654 w 1618433"/>
                <a:gd name="connsiteY2" fmla="*/ 0 h 1144649"/>
                <a:gd name="connsiteX3" fmla="*/ 1618433 w 1618433"/>
                <a:gd name="connsiteY3" fmla="*/ 190779 h 1144649"/>
                <a:gd name="connsiteX4" fmla="*/ 1618433 w 1618433"/>
                <a:gd name="connsiteY4" fmla="*/ 953870 h 1144649"/>
                <a:gd name="connsiteX5" fmla="*/ 1427654 w 1618433"/>
                <a:gd name="connsiteY5" fmla="*/ 1144649 h 1144649"/>
                <a:gd name="connsiteX6" fmla="*/ 190779 w 1618433"/>
                <a:gd name="connsiteY6" fmla="*/ 1144649 h 1144649"/>
                <a:gd name="connsiteX7" fmla="*/ 0 w 1618433"/>
                <a:gd name="connsiteY7" fmla="*/ 953870 h 1144649"/>
                <a:gd name="connsiteX8" fmla="*/ 0 w 1618433"/>
                <a:gd name="connsiteY8" fmla="*/ 190779 h 114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8433" h="1144649">
                  <a:moveTo>
                    <a:pt x="0" y="190779"/>
                  </a:moveTo>
                  <a:cubicBezTo>
                    <a:pt x="0" y="85415"/>
                    <a:pt x="85415" y="0"/>
                    <a:pt x="190779" y="0"/>
                  </a:cubicBezTo>
                  <a:lnTo>
                    <a:pt x="1427654" y="0"/>
                  </a:lnTo>
                  <a:cubicBezTo>
                    <a:pt x="1533018" y="0"/>
                    <a:pt x="1618433" y="85415"/>
                    <a:pt x="1618433" y="190779"/>
                  </a:cubicBezTo>
                  <a:lnTo>
                    <a:pt x="1618433" y="953870"/>
                  </a:lnTo>
                  <a:cubicBezTo>
                    <a:pt x="1618433" y="1059234"/>
                    <a:pt x="1533018" y="1144649"/>
                    <a:pt x="1427654" y="1144649"/>
                  </a:cubicBezTo>
                  <a:lnTo>
                    <a:pt x="190779" y="1144649"/>
                  </a:lnTo>
                  <a:cubicBezTo>
                    <a:pt x="85415" y="1144649"/>
                    <a:pt x="0" y="1059234"/>
                    <a:pt x="0" y="953870"/>
                  </a:cubicBezTo>
                  <a:lnTo>
                    <a:pt x="0" y="190779"/>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37" tIns="116837" rIns="116837" bIns="116837" numCol="1" spcCol="1270" anchor="ctr" anchorCtr="0">
              <a:noAutofit/>
            </a:bodyPr>
            <a:lstStyle/>
            <a:p>
              <a:pPr lvl="0" algn="ctr" defTabSz="711200">
                <a:lnSpc>
                  <a:spcPct val="90000"/>
                </a:lnSpc>
                <a:spcBef>
                  <a:spcPct val="0"/>
                </a:spcBef>
                <a:spcAft>
                  <a:spcPct val="35000"/>
                </a:spcAft>
              </a:pPr>
              <a:r>
                <a:rPr lang="en-US" sz="1400" dirty="0">
                  <a:solidFill>
                    <a:schemeClr val="tx1"/>
                  </a:solidFill>
                </a:rPr>
                <a:t>Do not add blank lines without a reason.</a:t>
              </a:r>
              <a:endParaRPr lang="en-US" sz="1400" kern="1200" dirty="0">
                <a:solidFill>
                  <a:schemeClr val="tx1"/>
                </a:solidFill>
                <a:latin typeface="Adobe Caslon Pro Bold" pitchFamily="18" charset="0"/>
              </a:endParaRPr>
            </a:p>
          </p:txBody>
        </p:sp>
      </p:grpSp>
      <p:pic>
        <p:nvPicPr>
          <p:cNvPr id="31" name="Picture 2"/>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xmlns="" val="0"/>
              </a:ext>
            </a:extLst>
          </a:blip>
          <a:srcRect b="-1378"/>
          <a:stretch/>
        </p:blipFill>
        <p:spPr bwMode="auto">
          <a:xfrm>
            <a:off x="6462014" y="2034180"/>
            <a:ext cx="5565115" cy="2842619"/>
          </a:xfrm>
          <a:prstGeom prst="rect">
            <a:avLst/>
          </a:prstGeom>
          <a:noFill/>
          <a:ln w="19050">
            <a:noFill/>
            <a:miter lim="800000"/>
            <a:headEnd/>
            <a:tailEnd/>
          </a:ln>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379910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04345" y="682076"/>
            <a:ext cx="5616441" cy="5266980"/>
            <a:chOff x="2309292" y="306544"/>
            <a:chExt cx="6071778" cy="5693990"/>
          </a:xfrm>
        </p:grpSpPr>
        <p:sp>
          <p:nvSpPr>
            <p:cNvPr id="3" name="Circular Arrow 2"/>
            <p:cNvSpPr/>
            <p:nvPr/>
          </p:nvSpPr>
          <p:spPr>
            <a:xfrm>
              <a:off x="2512627" y="426950"/>
              <a:ext cx="5569243" cy="5569243"/>
            </a:xfrm>
            <a:prstGeom prst="circularArrow">
              <a:avLst>
                <a:gd name="adj1" fmla="val 5544"/>
                <a:gd name="adj2" fmla="val 330680"/>
                <a:gd name="adj3" fmla="val 14841465"/>
                <a:gd name="adj4" fmla="val 16765876"/>
                <a:gd name="adj5" fmla="val 5757"/>
              </a:avLst>
            </a:prstGeom>
            <a:solidFill>
              <a:schemeClr val="bg1">
                <a:lumMod val="6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 name="Freeform 3"/>
            <p:cNvSpPr/>
            <p:nvPr/>
          </p:nvSpPr>
          <p:spPr>
            <a:xfrm>
              <a:off x="4567023" y="306544"/>
              <a:ext cx="1460453" cy="1051937"/>
            </a:xfrm>
            <a:custGeom>
              <a:avLst/>
              <a:gdLst>
                <a:gd name="connsiteX0" fmla="*/ 0 w 1327684"/>
                <a:gd name="connsiteY0" fmla="*/ 175326 h 1051937"/>
                <a:gd name="connsiteX1" fmla="*/ 175326 w 1327684"/>
                <a:gd name="connsiteY1" fmla="*/ 0 h 1051937"/>
                <a:gd name="connsiteX2" fmla="*/ 1152358 w 1327684"/>
                <a:gd name="connsiteY2" fmla="*/ 0 h 1051937"/>
                <a:gd name="connsiteX3" fmla="*/ 1327684 w 1327684"/>
                <a:gd name="connsiteY3" fmla="*/ 175326 h 1051937"/>
                <a:gd name="connsiteX4" fmla="*/ 1327684 w 1327684"/>
                <a:gd name="connsiteY4" fmla="*/ 876611 h 1051937"/>
                <a:gd name="connsiteX5" fmla="*/ 1152358 w 1327684"/>
                <a:gd name="connsiteY5" fmla="*/ 1051937 h 1051937"/>
                <a:gd name="connsiteX6" fmla="*/ 175326 w 1327684"/>
                <a:gd name="connsiteY6" fmla="*/ 1051937 h 1051937"/>
                <a:gd name="connsiteX7" fmla="*/ 0 w 1327684"/>
                <a:gd name="connsiteY7" fmla="*/ 876611 h 1051937"/>
                <a:gd name="connsiteX8" fmla="*/ 0 w 1327684"/>
                <a:gd name="connsiteY8" fmla="*/ 175326 h 105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1051937">
                  <a:moveTo>
                    <a:pt x="0" y="175326"/>
                  </a:moveTo>
                  <a:cubicBezTo>
                    <a:pt x="0" y="78496"/>
                    <a:pt x="78496" y="0"/>
                    <a:pt x="175326" y="0"/>
                  </a:cubicBezTo>
                  <a:lnTo>
                    <a:pt x="1152358" y="0"/>
                  </a:lnTo>
                  <a:cubicBezTo>
                    <a:pt x="1249188" y="0"/>
                    <a:pt x="1327684" y="78496"/>
                    <a:pt x="1327684" y="175326"/>
                  </a:cubicBezTo>
                  <a:lnTo>
                    <a:pt x="1327684" y="876611"/>
                  </a:lnTo>
                  <a:cubicBezTo>
                    <a:pt x="1327684" y="973441"/>
                    <a:pt x="1249188" y="1051937"/>
                    <a:pt x="1152358" y="1051937"/>
                  </a:cubicBezTo>
                  <a:lnTo>
                    <a:pt x="175326" y="1051937"/>
                  </a:lnTo>
                  <a:cubicBezTo>
                    <a:pt x="78496" y="1051937"/>
                    <a:pt x="0" y="973441"/>
                    <a:pt x="0" y="876611"/>
                  </a:cubicBezTo>
                  <a:lnTo>
                    <a:pt x="0" y="175326"/>
                  </a:lnTo>
                  <a:close/>
                </a:path>
              </a:pathLst>
            </a:custGeom>
            <a:solidFill>
              <a:srgbClr val="ED7D3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311" tIns="112311" rIns="112311" bIns="112311"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Add blank lines to separate large or logical code blocks. </a:t>
              </a:r>
            </a:p>
          </p:txBody>
        </p:sp>
        <p:sp>
          <p:nvSpPr>
            <p:cNvPr id="8" name="Freeform 7"/>
            <p:cNvSpPr/>
            <p:nvPr/>
          </p:nvSpPr>
          <p:spPr>
            <a:xfrm>
              <a:off x="6257830" y="738943"/>
              <a:ext cx="1327684" cy="1094284"/>
            </a:xfrm>
            <a:custGeom>
              <a:avLst/>
              <a:gdLst>
                <a:gd name="connsiteX0" fmla="*/ 0 w 1327684"/>
                <a:gd name="connsiteY0" fmla="*/ 182384 h 1094284"/>
                <a:gd name="connsiteX1" fmla="*/ 182384 w 1327684"/>
                <a:gd name="connsiteY1" fmla="*/ 0 h 1094284"/>
                <a:gd name="connsiteX2" fmla="*/ 1145300 w 1327684"/>
                <a:gd name="connsiteY2" fmla="*/ 0 h 1094284"/>
                <a:gd name="connsiteX3" fmla="*/ 1327684 w 1327684"/>
                <a:gd name="connsiteY3" fmla="*/ 182384 h 1094284"/>
                <a:gd name="connsiteX4" fmla="*/ 1327684 w 1327684"/>
                <a:gd name="connsiteY4" fmla="*/ 911900 h 1094284"/>
                <a:gd name="connsiteX5" fmla="*/ 1145300 w 1327684"/>
                <a:gd name="connsiteY5" fmla="*/ 1094284 h 1094284"/>
                <a:gd name="connsiteX6" fmla="*/ 182384 w 1327684"/>
                <a:gd name="connsiteY6" fmla="*/ 1094284 h 1094284"/>
                <a:gd name="connsiteX7" fmla="*/ 0 w 1327684"/>
                <a:gd name="connsiteY7" fmla="*/ 911900 h 1094284"/>
                <a:gd name="connsiteX8" fmla="*/ 0 w 1327684"/>
                <a:gd name="connsiteY8" fmla="*/ 182384 h 1094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1094284">
                  <a:moveTo>
                    <a:pt x="0" y="182384"/>
                  </a:moveTo>
                  <a:cubicBezTo>
                    <a:pt x="0" y="81656"/>
                    <a:pt x="81656" y="0"/>
                    <a:pt x="182384" y="0"/>
                  </a:cubicBezTo>
                  <a:lnTo>
                    <a:pt x="1145300" y="0"/>
                  </a:lnTo>
                  <a:cubicBezTo>
                    <a:pt x="1246028" y="0"/>
                    <a:pt x="1327684" y="81656"/>
                    <a:pt x="1327684" y="182384"/>
                  </a:cubicBezTo>
                  <a:lnTo>
                    <a:pt x="1327684" y="911900"/>
                  </a:lnTo>
                  <a:cubicBezTo>
                    <a:pt x="1327684" y="1012628"/>
                    <a:pt x="1246028" y="1094284"/>
                    <a:pt x="1145300" y="1094284"/>
                  </a:cubicBezTo>
                  <a:lnTo>
                    <a:pt x="182384" y="1094284"/>
                  </a:lnTo>
                  <a:cubicBezTo>
                    <a:pt x="81656" y="1094284"/>
                    <a:pt x="0" y="1012628"/>
                    <a:pt x="0" y="911900"/>
                  </a:cubicBezTo>
                  <a:lnTo>
                    <a:pt x="0" y="182384"/>
                  </a:lnTo>
                  <a:close/>
                </a:path>
              </a:pathLst>
            </a:custGeom>
            <a:solidFill>
              <a:srgbClr val="60606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79" tIns="114379" rIns="114379" bIns="114379" numCol="1" spcCol="1270" anchor="ctr" anchorCtr="0">
              <a:noAutofit/>
            </a:bodyPr>
            <a:lstStyle/>
            <a:p>
              <a:pPr lvl="0" algn="ctr" defTabSz="711200">
                <a:lnSpc>
                  <a:spcPct val="90000"/>
                </a:lnSpc>
                <a:spcBef>
                  <a:spcPct val="0"/>
                </a:spcBef>
                <a:spcAft>
                  <a:spcPct val="35000"/>
                </a:spcAft>
              </a:pPr>
              <a:r>
                <a:rPr lang="en-US" sz="1400" kern="1200" dirty="0" smtClean="0">
                  <a:solidFill>
                    <a:schemeClr val="bg1"/>
                  </a:solidFill>
                </a:rPr>
                <a:t>Add two spaces of indentation (Do not use </a:t>
              </a:r>
              <a:r>
                <a:rPr lang="en-US" sz="1400" b="1" kern="1200" dirty="0" smtClean="0">
                  <a:solidFill>
                    <a:schemeClr val="bg1"/>
                  </a:solidFill>
                </a:rPr>
                <a:t>Tab</a:t>
              </a:r>
              <a:r>
                <a:rPr lang="en-US" sz="1400" kern="1200" dirty="0" smtClean="0">
                  <a:solidFill>
                    <a:schemeClr val="bg1"/>
                  </a:solidFill>
                </a:rPr>
                <a:t>).</a:t>
              </a:r>
            </a:p>
          </p:txBody>
        </p:sp>
        <p:sp>
          <p:nvSpPr>
            <p:cNvPr id="9" name="Freeform 8"/>
            <p:cNvSpPr/>
            <p:nvPr/>
          </p:nvSpPr>
          <p:spPr>
            <a:xfrm>
              <a:off x="7053384" y="2114773"/>
              <a:ext cx="1327686" cy="878840"/>
            </a:xfrm>
            <a:custGeom>
              <a:avLst/>
              <a:gdLst>
                <a:gd name="connsiteX0" fmla="*/ 0 w 1327684"/>
                <a:gd name="connsiteY0" fmla="*/ 146476 h 878840"/>
                <a:gd name="connsiteX1" fmla="*/ 146476 w 1327684"/>
                <a:gd name="connsiteY1" fmla="*/ 0 h 878840"/>
                <a:gd name="connsiteX2" fmla="*/ 1181208 w 1327684"/>
                <a:gd name="connsiteY2" fmla="*/ 0 h 878840"/>
                <a:gd name="connsiteX3" fmla="*/ 1327684 w 1327684"/>
                <a:gd name="connsiteY3" fmla="*/ 146476 h 878840"/>
                <a:gd name="connsiteX4" fmla="*/ 1327684 w 1327684"/>
                <a:gd name="connsiteY4" fmla="*/ 732364 h 878840"/>
                <a:gd name="connsiteX5" fmla="*/ 1181208 w 1327684"/>
                <a:gd name="connsiteY5" fmla="*/ 878840 h 878840"/>
                <a:gd name="connsiteX6" fmla="*/ 146476 w 1327684"/>
                <a:gd name="connsiteY6" fmla="*/ 878840 h 878840"/>
                <a:gd name="connsiteX7" fmla="*/ 0 w 1327684"/>
                <a:gd name="connsiteY7" fmla="*/ 732364 h 878840"/>
                <a:gd name="connsiteX8" fmla="*/ 0 w 1327684"/>
                <a:gd name="connsiteY8" fmla="*/ 146476 h 87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878840">
                  <a:moveTo>
                    <a:pt x="0" y="146476"/>
                  </a:moveTo>
                  <a:cubicBezTo>
                    <a:pt x="0" y="65580"/>
                    <a:pt x="65580" y="0"/>
                    <a:pt x="146476" y="0"/>
                  </a:cubicBezTo>
                  <a:lnTo>
                    <a:pt x="1181208" y="0"/>
                  </a:lnTo>
                  <a:cubicBezTo>
                    <a:pt x="1262104" y="0"/>
                    <a:pt x="1327684" y="65580"/>
                    <a:pt x="1327684" y="146476"/>
                  </a:cubicBezTo>
                  <a:lnTo>
                    <a:pt x="1327684" y="732364"/>
                  </a:lnTo>
                  <a:cubicBezTo>
                    <a:pt x="1327684" y="813260"/>
                    <a:pt x="1262104" y="878840"/>
                    <a:pt x="1181208" y="878840"/>
                  </a:cubicBezTo>
                  <a:lnTo>
                    <a:pt x="146476" y="878840"/>
                  </a:lnTo>
                  <a:cubicBezTo>
                    <a:pt x="65580" y="878840"/>
                    <a:pt x="0" y="813260"/>
                    <a:pt x="0" y="732364"/>
                  </a:cubicBezTo>
                  <a:lnTo>
                    <a:pt x="0" y="146476"/>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861" tIns="103861" rIns="103861" bIns="103861"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Do not omit the </a:t>
              </a:r>
              <a:r>
                <a:rPr lang="en-US" sz="1400" b="1" i="1" kern="1200" dirty="0" smtClean="0">
                  <a:solidFill>
                    <a:schemeClr val="tx1"/>
                  </a:solidFill>
                </a:rPr>
                <a:t>&lt;html&gt;</a:t>
              </a:r>
              <a:r>
                <a:rPr lang="en-US" sz="1400" kern="1200" dirty="0" smtClean="0">
                  <a:solidFill>
                    <a:schemeClr val="tx1"/>
                  </a:solidFill>
                </a:rPr>
                <a:t> and </a:t>
              </a:r>
              <a:r>
                <a:rPr lang="en-US" sz="1400" b="1" i="1" kern="1200" dirty="0" smtClean="0">
                  <a:solidFill>
                    <a:schemeClr val="tx1"/>
                  </a:solidFill>
                </a:rPr>
                <a:t>&lt;body&gt;</a:t>
              </a:r>
              <a:r>
                <a:rPr lang="en-US" sz="1400" kern="1200" dirty="0" smtClean="0">
                  <a:solidFill>
                    <a:schemeClr val="tx1"/>
                  </a:solidFill>
                </a:rPr>
                <a:t> tags.</a:t>
              </a:r>
              <a:endParaRPr lang="en-US" sz="1400" kern="1200" dirty="0">
                <a:solidFill>
                  <a:schemeClr val="tx1"/>
                </a:solidFill>
              </a:endParaRPr>
            </a:p>
          </p:txBody>
        </p:sp>
        <p:sp>
          <p:nvSpPr>
            <p:cNvPr id="10" name="Freeform 9"/>
            <p:cNvSpPr/>
            <p:nvPr/>
          </p:nvSpPr>
          <p:spPr>
            <a:xfrm>
              <a:off x="6933300" y="3490924"/>
              <a:ext cx="1327684" cy="900860"/>
            </a:xfrm>
            <a:custGeom>
              <a:avLst/>
              <a:gdLst>
                <a:gd name="connsiteX0" fmla="*/ 0 w 1327684"/>
                <a:gd name="connsiteY0" fmla="*/ 150146 h 900860"/>
                <a:gd name="connsiteX1" fmla="*/ 150146 w 1327684"/>
                <a:gd name="connsiteY1" fmla="*/ 0 h 900860"/>
                <a:gd name="connsiteX2" fmla="*/ 1177538 w 1327684"/>
                <a:gd name="connsiteY2" fmla="*/ 0 h 900860"/>
                <a:gd name="connsiteX3" fmla="*/ 1327684 w 1327684"/>
                <a:gd name="connsiteY3" fmla="*/ 150146 h 900860"/>
                <a:gd name="connsiteX4" fmla="*/ 1327684 w 1327684"/>
                <a:gd name="connsiteY4" fmla="*/ 750714 h 900860"/>
                <a:gd name="connsiteX5" fmla="*/ 1177538 w 1327684"/>
                <a:gd name="connsiteY5" fmla="*/ 900860 h 900860"/>
                <a:gd name="connsiteX6" fmla="*/ 150146 w 1327684"/>
                <a:gd name="connsiteY6" fmla="*/ 900860 h 900860"/>
                <a:gd name="connsiteX7" fmla="*/ 0 w 1327684"/>
                <a:gd name="connsiteY7" fmla="*/ 750714 h 900860"/>
                <a:gd name="connsiteX8" fmla="*/ 0 w 1327684"/>
                <a:gd name="connsiteY8" fmla="*/ 150146 h 90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900860">
                  <a:moveTo>
                    <a:pt x="0" y="150146"/>
                  </a:moveTo>
                  <a:cubicBezTo>
                    <a:pt x="0" y="67223"/>
                    <a:pt x="67223" y="0"/>
                    <a:pt x="150146" y="0"/>
                  </a:cubicBezTo>
                  <a:lnTo>
                    <a:pt x="1177538" y="0"/>
                  </a:lnTo>
                  <a:cubicBezTo>
                    <a:pt x="1260461" y="0"/>
                    <a:pt x="1327684" y="67223"/>
                    <a:pt x="1327684" y="150146"/>
                  </a:cubicBezTo>
                  <a:lnTo>
                    <a:pt x="1327684" y="750714"/>
                  </a:lnTo>
                  <a:cubicBezTo>
                    <a:pt x="1327684" y="833637"/>
                    <a:pt x="1260461" y="900860"/>
                    <a:pt x="1177538" y="900860"/>
                  </a:cubicBezTo>
                  <a:lnTo>
                    <a:pt x="150146" y="900860"/>
                  </a:lnTo>
                  <a:cubicBezTo>
                    <a:pt x="67223" y="900860"/>
                    <a:pt x="0" y="833637"/>
                    <a:pt x="0" y="750714"/>
                  </a:cubicBezTo>
                  <a:lnTo>
                    <a:pt x="0" y="150146"/>
                  </a:ln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36" tIns="104936" rIns="104936" bIns="104936"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Declare a language for accessibility applications.</a:t>
              </a:r>
            </a:p>
          </p:txBody>
        </p:sp>
        <p:sp>
          <p:nvSpPr>
            <p:cNvPr id="11" name="Freeform 10"/>
            <p:cNvSpPr/>
            <p:nvPr/>
          </p:nvSpPr>
          <p:spPr>
            <a:xfrm>
              <a:off x="6648265" y="4796903"/>
              <a:ext cx="1327684" cy="663842"/>
            </a:xfrm>
            <a:custGeom>
              <a:avLst/>
              <a:gdLst>
                <a:gd name="connsiteX0" fmla="*/ 0 w 1327684"/>
                <a:gd name="connsiteY0" fmla="*/ 110643 h 663842"/>
                <a:gd name="connsiteX1" fmla="*/ 110643 w 1327684"/>
                <a:gd name="connsiteY1" fmla="*/ 0 h 663842"/>
                <a:gd name="connsiteX2" fmla="*/ 1217041 w 1327684"/>
                <a:gd name="connsiteY2" fmla="*/ 0 h 663842"/>
                <a:gd name="connsiteX3" fmla="*/ 1327684 w 1327684"/>
                <a:gd name="connsiteY3" fmla="*/ 110643 h 663842"/>
                <a:gd name="connsiteX4" fmla="*/ 1327684 w 1327684"/>
                <a:gd name="connsiteY4" fmla="*/ 553199 h 663842"/>
                <a:gd name="connsiteX5" fmla="*/ 1217041 w 1327684"/>
                <a:gd name="connsiteY5" fmla="*/ 663842 h 663842"/>
                <a:gd name="connsiteX6" fmla="*/ 110643 w 1327684"/>
                <a:gd name="connsiteY6" fmla="*/ 663842 h 663842"/>
                <a:gd name="connsiteX7" fmla="*/ 0 w 1327684"/>
                <a:gd name="connsiteY7" fmla="*/ 553199 h 663842"/>
                <a:gd name="connsiteX8" fmla="*/ 0 w 1327684"/>
                <a:gd name="connsiteY8" fmla="*/ 110643 h 6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663842">
                  <a:moveTo>
                    <a:pt x="0" y="110643"/>
                  </a:moveTo>
                  <a:cubicBezTo>
                    <a:pt x="0" y="49537"/>
                    <a:pt x="49537" y="0"/>
                    <a:pt x="110643" y="0"/>
                  </a:cubicBezTo>
                  <a:lnTo>
                    <a:pt x="1217041" y="0"/>
                  </a:lnTo>
                  <a:cubicBezTo>
                    <a:pt x="1278147" y="0"/>
                    <a:pt x="1327684" y="49537"/>
                    <a:pt x="1327684" y="110643"/>
                  </a:cubicBezTo>
                  <a:lnTo>
                    <a:pt x="1327684" y="553199"/>
                  </a:lnTo>
                  <a:cubicBezTo>
                    <a:pt x="1327684" y="614305"/>
                    <a:pt x="1278147" y="663842"/>
                    <a:pt x="1217041" y="663842"/>
                  </a:cubicBezTo>
                  <a:lnTo>
                    <a:pt x="110643" y="663842"/>
                  </a:lnTo>
                  <a:cubicBezTo>
                    <a:pt x="49537" y="663842"/>
                    <a:pt x="0" y="614305"/>
                    <a:pt x="0" y="553199"/>
                  </a:cubicBezTo>
                  <a:lnTo>
                    <a:pt x="0" y="110643"/>
                  </a:lnTo>
                  <a:close/>
                </a:path>
              </a:pathLst>
            </a:custGeom>
            <a:solidFill>
              <a:schemeClr val="accent4">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366" tIns="93366" rIns="93366" bIns="93366"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Can omit the </a:t>
              </a:r>
              <a:r>
                <a:rPr lang="en-US" sz="1400" b="1" i="1" kern="1200" dirty="0" smtClean="0">
                  <a:solidFill>
                    <a:schemeClr val="tx1"/>
                  </a:solidFill>
                </a:rPr>
                <a:t>&lt;head&gt;</a:t>
              </a:r>
              <a:r>
                <a:rPr lang="en-US" sz="1400" kern="1200" dirty="0" smtClean="0">
                  <a:solidFill>
                    <a:schemeClr val="tx1"/>
                  </a:solidFill>
                </a:rPr>
                <a:t> tag.</a:t>
              </a:r>
            </a:p>
          </p:txBody>
        </p:sp>
        <p:sp>
          <p:nvSpPr>
            <p:cNvPr id="12" name="Freeform 11"/>
            <p:cNvSpPr/>
            <p:nvPr/>
          </p:nvSpPr>
          <p:spPr>
            <a:xfrm>
              <a:off x="5036101" y="5135502"/>
              <a:ext cx="1327684" cy="865032"/>
            </a:xfrm>
            <a:custGeom>
              <a:avLst/>
              <a:gdLst>
                <a:gd name="connsiteX0" fmla="*/ 0 w 1327684"/>
                <a:gd name="connsiteY0" fmla="*/ 144175 h 865032"/>
                <a:gd name="connsiteX1" fmla="*/ 144175 w 1327684"/>
                <a:gd name="connsiteY1" fmla="*/ 0 h 865032"/>
                <a:gd name="connsiteX2" fmla="*/ 1183509 w 1327684"/>
                <a:gd name="connsiteY2" fmla="*/ 0 h 865032"/>
                <a:gd name="connsiteX3" fmla="*/ 1327684 w 1327684"/>
                <a:gd name="connsiteY3" fmla="*/ 144175 h 865032"/>
                <a:gd name="connsiteX4" fmla="*/ 1327684 w 1327684"/>
                <a:gd name="connsiteY4" fmla="*/ 720857 h 865032"/>
                <a:gd name="connsiteX5" fmla="*/ 1183509 w 1327684"/>
                <a:gd name="connsiteY5" fmla="*/ 865032 h 865032"/>
                <a:gd name="connsiteX6" fmla="*/ 144175 w 1327684"/>
                <a:gd name="connsiteY6" fmla="*/ 865032 h 865032"/>
                <a:gd name="connsiteX7" fmla="*/ 0 w 1327684"/>
                <a:gd name="connsiteY7" fmla="*/ 720857 h 865032"/>
                <a:gd name="connsiteX8" fmla="*/ 0 w 1327684"/>
                <a:gd name="connsiteY8" fmla="*/ 144175 h 86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865032">
                  <a:moveTo>
                    <a:pt x="0" y="144175"/>
                  </a:moveTo>
                  <a:cubicBezTo>
                    <a:pt x="0" y="64549"/>
                    <a:pt x="64549" y="0"/>
                    <a:pt x="144175" y="0"/>
                  </a:cubicBezTo>
                  <a:lnTo>
                    <a:pt x="1183509" y="0"/>
                  </a:lnTo>
                  <a:cubicBezTo>
                    <a:pt x="1263135" y="0"/>
                    <a:pt x="1327684" y="64549"/>
                    <a:pt x="1327684" y="144175"/>
                  </a:cubicBezTo>
                  <a:lnTo>
                    <a:pt x="1327684" y="720857"/>
                  </a:lnTo>
                  <a:cubicBezTo>
                    <a:pt x="1327684" y="800483"/>
                    <a:pt x="1263135" y="865032"/>
                    <a:pt x="1183509" y="865032"/>
                  </a:cubicBezTo>
                  <a:lnTo>
                    <a:pt x="144175" y="865032"/>
                  </a:lnTo>
                  <a:cubicBezTo>
                    <a:pt x="64549" y="865032"/>
                    <a:pt x="0" y="800483"/>
                    <a:pt x="0" y="720857"/>
                  </a:cubicBezTo>
                  <a:lnTo>
                    <a:pt x="0" y="144175"/>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187" tIns="103187" rIns="103187" bIns="103187"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Add a meaningful </a:t>
              </a:r>
              <a:r>
                <a:rPr lang="en-US" sz="1400" b="1" i="1" kern="1200" dirty="0" smtClean="0">
                  <a:solidFill>
                    <a:schemeClr val="tx1"/>
                  </a:solidFill>
                </a:rPr>
                <a:t>&lt;title&gt;</a:t>
              </a:r>
              <a:r>
                <a:rPr lang="en-US" sz="1400" kern="1200" dirty="0" smtClean="0">
                  <a:solidFill>
                    <a:schemeClr val="tx1"/>
                  </a:solidFill>
                </a:rPr>
                <a:t> element.</a:t>
              </a:r>
            </a:p>
          </p:txBody>
        </p:sp>
        <p:sp>
          <p:nvSpPr>
            <p:cNvPr id="13" name="Freeform 12"/>
            <p:cNvSpPr/>
            <p:nvPr/>
          </p:nvSpPr>
          <p:spPr>
            <a:xfrm>
              <a:off x="3090570" y="4766223"/>
              <a:ext cx="1511608" cy="1054714"/>
            </a:xfrm>
            <a:custGeom>
              <a:avLst/>
              <a:gdLst>
                <a:gd name="connsiteX0" fmla="*/ 0 w 1511608"/>
                <a:gd name="connsiteY0" fmla="*/ 145280 h 871664"/>
                <a:gd name="connsiteX1" fmla="*/ 145280 w 1511608"/>
                <a:gd name="connsiteY1" fmla="*/ 0 h 871664"/>
                <a:gd name="connsiteX2" fmla="*/ 1366328 w 1511608"/>
                <a:gd name="connsiteY2" fmla="*/ 0 h 871664"/>
                <a:gd name="connsiteX3" fmla="*/ 1511608 w 1511608"/>
                <a:gd name="connsiteY3" fmla="*/ 145280 h 871664"/>
                <a:gd name="connsiteX4" fmla="*/ 1511608 w 1511608"/>
                <a:gd name="connsiteY4" fmla="*/ 726384 h 871664"/>
                <a:gd name="connsiteX5" fmla="*/ 1366328 w 1511608"/>
                <a:gd name="connsiteY5" fmla="*/ 871664 h 871664"/>
                <a:gd name="connsiteX6" fmla="*/ 145280 w 1511608"/>
                <a:gd name="connsiteY6" fmla="*/ 871664 h 871664"/>
                <a:gd name="connsiteX7" fmla="*/ 0 w 1511608"/>
                <a:gd name="connsiteY7" fmla="*/ 726384 h 871664"/>
                <a:gd name="connsiteX8" fmla="*/ 0 w 1511608"/>
                <a:gd name="connsiteY8" fmla="*/ 145280 h 87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608" h="871664">
                  <a:moveTo>
                    <a:pt x="0" y="145280"/>
                  </a:moveTo>
                  <a:cubicBezTo>
                    <a:pt x="0" y="65044"/>
                    <a:pt x="65044" y="0"/>
                    <a:pt x="145280" y="0"/>
                  </a:cubicBezTo>
                  <a:lnTo>
                    <a:pt x="1366328" y="0"/>
                  </a:lnTo>
                  <a:cubicBezTo>
                    <a:pt x="1446564" y="0"/>
                    <a:pt x="1511608" y="65044"/>
                    <a:pt x="1511608" y="145280"/>
                  </a:cubicBezTo>
                  <a:lnTo>
                    <a:pt x="1511608" y="726384"/>
                  </a:lnTo>
                  <a:cubicBezTo>
                    <a:pt x="1511608" y="806620"/>
                    <a:pt x="1446564" y="871664"/>
                    <a:pt x="1366328" y="871664"/>
                  </a:cubicBezTo>
                  <a:lnTo>
                    <a:pt x="145280" y="871664"/>
                  </a:lnTo>
                  <a:cubicBezTo>
                    <a:pt x="65044" y="871664"/>
                    <a:pt x="0" y="806620"/>
                    <a:pt x="0" y="726384"/>
                  </a:cubicBezTo>
                  <a:lnTo>
                    <a:pt x="0" y="145280"/>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511" tIns="103511" rIns="103511" bIns="103511"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Write short comments with &lt;!-- and --&gt;) in one line.</a:t>
              </a:r>
            </a:p>
          </p:txBody>
        </p:sp>
        <p:sp>
          <p:nvSpPr>
            <p:cNvPr id="14" name="Freeform 13"/>
            <p:cNvSpPr/>
            <p:nvPr/>
          </p:nvSpPr>
          <p:spPr>
            <a:xfrm>
              <a:off x="2309292" y="3376433"/>
              <a:ext cx="1458501" cy="1129839"/>
            </a:xfrm>
            <a:custGeom>
              <a:avLst/>
              <a:gdLst>
                <a:gd name="connsiteX0" fmla="*/ 0 w 1458501"/>
                <a:gd name="connsiteY0" fmla="*/ 188310 h 1129839"/>
                <a:gd name="connsiteX1" fmla="*/ 188310 w 1458501"/>
                <a:gd name="connsiteY1" fmla="*/ 0 h 1129839"/>
                <a:gd name="connsiteX2" fmla="*/ 1270191 w 1458501"/>
                <a:gd name="connsiteY2" fmla="*/ 0 h 1129839"/>
                <a:gd name="connsiteX3" fmla="*/ 1458501 w 1458501"/>
                <a:gd name="connsiteY3" fmla="*/ 188310 h 1129839"/>
                <a:gd name="connsiteX4" fmla="*/ 1458501 w 1458501"/>
                <a:gd name="connsiteY4" fmla="*/ 941529 h 1129839"/>
                <a:gd name="connsiteX5" fmla="*/ 1270191 w 1458501"/>
                <a:gd name="connsiteY5" fmla="*/ 1129839 h 1129839"/>
                <a:gd name="connsiteX6" fmla="*/ 188310 w 1458501"/>
                <a:gd name="connsiteY6" fmla="*/ 1129839 h 1129839"/>
                <a:gd name="connsiteX7" fmla="*/ 0 w 1458501"/>
                <a:gd name="connsiteY7" fmla="*/ 941529 h 1129839"/>
                <a:gd name="connsiteX8" fmla="*/ 0 w 1458501"/>
                <a:gd name="connsiteY8" fmla="*/ 188310 h 112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8501" h="1129839">
                  <a:moveTo>
                    <a:pt x="0" y="188310"/>
                  </a:moveTo>
                  <a:cubicBezTo>
                    <a:pt x="0" y="84309"/>
                    <a:pt x="84309" y="0"/>
                    <a:pt x="188310" y="0"/>
                  </a:cubicBezTo>
                  <a:lnTo>
                    <a:pt x="1270191" y="0"/>
                  </a:lnTo>
                  <a:cubicBezTo>
                    <a:pt x="1374192" y="0"/>
                    <a:pt x="1458501" y="84309"/>
                    <a:pt x="1458501" y="188310"/>
                  </a:cubicBezTo>
                  <a:lnTo>
                    <a:pt x="1458501" y="941529"/>
                  </a:lnTo>
                  <a:cubicBezTo>
                    <a:pt x="1458501" y="1045530"/>
                    <a:pt x="1374192" y="1129839"/>
                    <a:pt x="1270191" y="1129839"/>
                  </a:cubicBezTo>
                  <a:lnTo>
                    <a:pt x="188310" y="1129839"/>
                  </a:lnTo>
                  <a:cubicBezTo>
                    <a:pt x="84309" y="1129839"/>
                    <a:pt x="0" y="1045530"/>
                    <a:pt x="0" y="941529"/>
                  </a:cubicBezTo>
                  <a:lnTo>
                    <a:pt x="0" y="188310"/>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114" tIns="116114" rIns="116114" bIns="116114"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Write long comments with &lt;!-- and --&gt; on separate lines.</a:t>
              </a:r>
            </a:p>
          </p:txBody>
        </p:sp>
        <p:sp>
          <p:nvSpPr>
            <p:cNvPr id="15" name="Freeform 14"/>
            <p:cNvSpPr/>
            <p:nvPr/>
          </p:nvSpPr>
          <p:spPr>
            <a:xfrm>
              <a:off x="2374700" y="2141635"/>
              <a:ext cx="1526591" cy="889759"/>
            </a:xfrm>
            <a:custGeom>
              <a:avLst/>
              <a:gdLst>
                <a:gd name="connsiteX0" fmla="*/ 0 w 1327684"/>
                <a:gd name="connsiteY0" fmla="*/ 110643 h 663842"/>
                <a:gd name="connsiteX1" fmla="*/ 110643 w 1327684"/>
                <a:gd name="connsiteY1" fmla="*/ 0 h 663842"/>
                <a:gd name="connsiteX2" fmla="*/ 1217041 w 1327684"/>
                <a:gd name="connsiteY2" fmla="*/ 0 h 663842"/>
                <a:gd name="connsiteX3" fmla="*/ 1327684 w 1327684"/>
                <a:gd name="connsiteY3" fmla="*/ 110643 h 663842"/>
                <a:gd name="connsiteX4" fmla="*/ 1327684 w 1327684"/>
                <a:gd name="connsiteY4" fmla="*/ 553199 h 663842"/>
                <a:gd name="connsiteX5" fmla="*/ 1217041 w 1327684"/>
                <a:gd name="connsiteY5" fmla="*/ 663842 h 663842"/>
                <a:gd name="connsiteX6" fmla="*/ 110643 w 1327684"/>
                <a:gd name="connsiteY6" fmla="*/ 663842 h 663842"/>
                <a:gd name="connsiteX7" fmla="*/ 0 w 1327684"/>
                <a:gd name="connsiteY7" fmla="*/ 553199 h 663842"/>
                <a:gd name="connsiteX8" fmla="*/ 0 w 1327684"/>
                <a:gd name="connsiteY8" fmla="*/ 110643 h 6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7684" h="663842">
                  <a:moveTo>
                    <a:pt x="0" y="110643"/>
                  </a:moveTo>
                  <a:cubicBezTo>
                    <a:pt x="0" y="49537"/>
                    <a:pt x="49537" y="0"/>
                    <a:pt x="110643" y="0"/>
                  </a:cubicBezTo>
                  <a:lnTo>
                    <a:pt x="1217041" y="0"/>
                  </a:lnTo>
                  <a:cubicBezTo>
                    <a:pt x="1278147" y="0"/>
                    <a:pt x="1327684" y="49537"/>
                    <a:pt x="1327684" y="110643"/>
                  </a:cubicBezTo>
                  <a:lnTo>
                    <a:pt x="1327684" y="553199"/>
                  </a:lnTo>
                  <a:cubicBezTo>
                    <a:pt x="1327684" y="614305"/>
                    <a:pt x="1278147" y="663842"/>
                    <a:pt x="1217041" y="663842"/>
                  </a:cubicBezTo>
                  <a:lnTo>
                    <a:pt x="110643" y="663842"/>
                  </a:lnTo>
                  <a:cubicBezTo>
                    <a:pt x="49537" y="663842"/>
                    <a:pt x="0" y="614305"/>
                    <a:pt x="0" y="553199"/>
                  </a:cubicBezTo>
                  <a:lnTo>
                    <a:pt x="0" y="110643"/>
                  </a:ln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366" tIns="93366" rIns="93366" bIns="93366"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Use lower case file names, if possible.</a:t>
              </a:r>
            </a:p>
          </p:txBody>
        </p:sp>
        <p:sp>
          <p:nvSpPr>
            <p:cNvPr id="16" name="Freeform 15"/>
            <p:cNvSpPr/>
            <p:nvPr/>
          </p:nvSpPr>
          <p:spPr>
            <a:xfrm>
              <a:off x="2757445" y="832485"/>
              <a:ext cx="1618433" cy="1144649"/>
            </a:xfrm>
            <a:custGeom>
              <a:avLst/>
              <a:gdLst>
                <a:gd name="connsiteX0" fmla="*/ 0 w 1618433"/>
                <a:gd name="connsiteY0" fmla="*/ 190779 h 1144649"/>
                <a:gd name="connsiteX1" fmla="*/ 190779 w 1618433"/>
                <a:gd name="connsiteY1" fmla="*/ 0 h 1144649"/>
                <a:gd name="connsiteX2" fmla="*/ 1427654 w 1618433"/>
                <a:gd name="connsiteY2" fmla="*/ 0 h 1144649"/>
                <a:gd name="connsiteX3" fmla="*/ 1618433 w 1618433"/>
                <a:gd name="connsiteY3" fmla="*/ 190779 h 1144649"/>
                <a:gd name="connsiteX4" fmla="*/ 1618433 w 1618433"/>
                <a:gd name="connsiteY4" fmla="*/ 953870 h 1144649"/>
                <a:gd name="connsiteX5" fmla="*/ 1427654 w 1618433"/>
                <a:gd name="connsiteY5" fmla="*/ 1144649 h 1144649"/>
                <a:gd name="connsiteX6" fmla="*/ 190779 w 1618433"/>
                <a:gd name="connsiteY6" fmla="*/ 1144649 h 1144649"/>
                <a:gd name="connsiteX7" fmla="*/ 0 w 1618433"/>
                <a:gd name="connsiteY7" fmla="*/ 953870 h 1144649"/>
                <a:gd name="connsiteX8" fmla="*/ 0 w 1618433"/>
                <a:gd name="connsiteY8" fmla="*/ 190779 h 114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8433" h="1144649">
                  <a:moveTo>
                    <a:pt x="0" y="190779"/>
                  </a:moveTo>
                  <a:cubicBezTo>
                    <a:pt x="0" y="85415"/>
                    <a:pt x="85415" y="0"/>
                    <a:pt x="190779" y="0"/>
                  </a:cubicBezTo>
                  <a:lnTo>
                    <a:pt x="1427654" y="0"/>
                  </a:lnTo>
                  <a:cubicBezTo>
                    <a:pt x="1533018" y="0"/>
                    <a:pt x="1618433" y="85415"/>
                    <a:pt x="1618433" y="190779"/>
                  </a:cubicBezTo>
                  <a:lnTo>
                    <a:pt x="1618433" y="953870"/>
                  </a:lnTo>
                  <a:cubicBezTo>
                    <a:pt x="1618433" y="1059234"/>
                    <a:pt x="1533018" y="1144649"/>
                    <a:pt x="1427654" y="1144649"/>
                  </a:cubicBezTo>
                  <a:lnTo>
                    <a:pt x="190779" y="1144649"/>
                  </a:lnTo>
                  <a:cubicBezTo>
                    <a:pt x="85415" y="1144649"/>
                    <a:pt x="0" y="1059234"/>
                    <a:pt x="0" y="953870"/>
                  </a:cubicBezTo>
                  <a:lnTo>
                    <a:pt x="0" y="190779"/>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837" tIns="116837" rIns="116837" bIns="116837" numCol="1" spcCol="1270" anchor="ctr" anchorCtr="0">
              <a:noAutofit/>
            </a:bodyPr>
            <a:lstStyle/>
            <a:p>
              <a:pPr lvl="0" algn="ctr" defTabSz="711200">
                <a:lnSpc>
                  <a:spcPct val="90000"/>
                </a:lnSpc>
                <a:spcBef>
                  <a:spcPct val="0"/>
                </a:spcBef>
                <a:spcAft>
                  <a:spcPct val="35000"/>
                </a:spcAft>
              </a:pPr>
              <a:r>
                <a:rPr lang="en-US" sz="1400" kern="1200" dirty="0" smtClean="0">
                  <a:solidFill>
                    <a:schemeClr val="tx1"/>
                  </a:solidFill>
                </a:rPr>
                <a:t>Give </a:t>
              </a:r>
              <a:r>
                <a:rPr lang="en-US" sz="1400" b="1" kern="1200" dirty="0" smtClean="0">
                  <a:solidFill>
                    <a:schemeClr val="tx1"/>
                  </a:solidFill>
                </a:rPr>
                <a:t>.html</a:t>
              </a:r>
              <a:r>
                <a:rPr lang="en-US" sz="1400" kern="1200" dirty="0" smtClean="0">
                  <a:solidFill>
                    <a:schemeClr val="tx1"/>
                  </a:solidFill>
                </a:rPr>
                <a:t> extension (not </a:t>
              </a:r>
              <a:r>
                <a:rPr lang="en-US" sz="1400" b="1" kern="1200" dirty="0" smtClean="0">
                  <a:solidFill>
                    <a:schemeClr val="tx1"/>
                  </a:solidFill>
                </a:rPr>
                <a:t>.</a:t>
              </a:r>
              <a:r>
                <a:rPr lang="en-US" sz="1400" b="1" kern="1200" dirty="0" err="1" smtClean="0">
                  <a:solidFill>
                    <a:schemeClr val="tx1"/>
                  </a:solidFill>
                </a:rPr>
                <a:t>htm</a:t>
              </a:r>
              <a:r>
                <a:rPr lang="en-US" sz="1400" kern="1200" dirty="0" smtClean="0">
                  <a:solidFill>
                    <a:schemeClr val="tx1"/>
                  </a:solidFill>
                </a:rPr>
                <a:t>) to all HTML files.</a:t>
              </a:r>
              <a:endParaRPr lang="en-US" sz="1400" kern="1200" dirty="0">
                <a:solidFill>
                  <a:schemeClr val="tx1"/>
                </a:solidFill>
                <a:latin typeface="Adobe Caslon Pro Bold" pitchFamily="18" charset="0"/>
              </a:endParaRPr>
            </a:p>
          </p:txBody>
        </p:sp>
      </p:grpSp>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HTML5 CODING RULES</a:t>
            </a:r>
            <a:endParaRPr lang="en-US" b="1" dirty="0" smtClean="0">
              <a:solidFill>
                <a:schemeClr val="bg1"/>
              </a:solidFill>
              <a:cs typeface="Segoe UI Light" panose="020B0502040204020203" pitchFamily="34" charset="0"/>
            </a:endParaRPr>
          </a:p>
        </p:txBody>
      </p:sp>
      <p:pic>
        <p:nvPicPr>
          <p:cNvPr id="17" name="Picture 2"/>
          <p:cNvPicPr>
            <a:picLocks noChangeAspect="1" noChangeArrowheads="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xmlns="" val="0"/>
              </a:ext>
            </a:extLst>
          </a:blip>
          <a:srcRect b="-1378"/>
          <a:stretch/>
        </p:blipFill>
        <p:spPr bwMode="auto">
          <a:xfrm>
            <a:off x="6462014" y="2034180"/>
            <a:ext cx="5565115" cy="2842619"/>
          </a:xfrm>
          <a:prstGeom prst="rect">
            <a:avLst/>
          </a:prstGeom>
          <a:noFill/>
          <a:ln w="19050">
            <a:noFill/>
            <a:miter lim="800000"/>
            <a:headEnd/>
            <a:tailEnd/>
          </a:ln>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17107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5664200" cy="6096000"/>
          </a:xfrm>
          <a:prstGeom prst="rect">
            <a:avLst/>
          </a:prstGeom>
          <a:solidFill>
            <a:srgbClr val="0070C0">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1025778" y="1353755"/>
            <a:ext cx="3748395" cy="1015663"/>
          </a:xfrm>
          <a:prstGeom prst="rect">
            <a:avLst/>
          </a:prstGeom>
          <a:noFill/>
        </p:spPr>
        <p:txBody>
          <a:bodyPr wrap="square" rtlCol="0">
            <a:spAutoFit/>
          </a:bodyPr>
          <a:lstStyle/>
          <a:p>
            <a:r>
              <a:rPr lang="en-IN" sz="6000" dirty="0" smtClean="0">
                <a:solidFill>
                  <a:schemeClr val="bg1"/>
                </a:solidFill>
              </a:rPr>
              <a:t>Thank you!</a:t>
            </a:r>
            <a:endParaRPr lang="en-IN" sz="6000" dirty="0">
              <a:solidFill>
                <a:schemeClr val="bg1"/>
              </a:solidFill>
            </a:endParaRPr>
          </a:p>
        </p:txBody>
      </p:sp>
      <p:sp>
        <p:nvSpPr>
          <p:cNvPr id="5" name="TextBox 4"/>
          <p:cNvSpPr txBox="1"/>
          <p:nvPr/>
        </p:nvSpPr>
        <p:spPr>
          <a:xfrm>
            <a:off x="870169" y="3769801"/>
            <a:ext cx="4059613" cy="1200329"/>
          </a:xfrm>
          <a:prstGeom prst="rect">
            <a:avLst/>
          </a:prstGeom>
          <a:noFill/>
        </p:spPr>
        <p:txBody>
          <a:bodyPr wrap="square" rtlCol="0">
            <a:spAutoFit/>
          </a:bodyPr>
          <a:lstStyle/>
          <a:p>
            <a:pPr algn="ctr"/>
            <a:r>
              <a:rPr lang="en-US" b="1" dirty="0">
                <a:solidFill>
                  <a:srgbClr val="FFC000"/>
                </a:solidFill>
              </a:rPr>
              <a:t>What is next</a:t>
            </a:r>
            <a:r>
              <a:rPr lang="en-US" b="1" dirty="0" smtClean="0">
                <a:solidFill>
                  <a:srgbClr val="FFC000"/>
                </a:solidFill>
              </a:rPr>
              <a:t>?</a:t>
            </a:r>
          </a:p>
          <a:p>
            <a:pPr algn="ctr"/>
            <a:r>
              <a:rPr lang="en-US" b="1" dirty="0" smtClean="0">
                <a:solidFill>
                  <a:srgbClr val="FFC000"/>
                </a:solidFill>
              </a:rPr>
              <a:t> Discuss </a:t>
            </a:r>
            <a:r>
              <a:rPr lang="en-US" b="1" dirty="0">
                <a:solidFill>
                  <a:srgbClr val="FFC000"/>
                </a:solidFill>
              </a:rPr>
              <a:t>current </a:t>
            </a:r>
            <a:r>
              <a:rPr lang="en-US" b="1" dirty="0" smtClean="0">
                <a:solidFill>
                  <a:srgbClr val="FFC000"/>
                </a:solidFill>
              </a:rPr>
              <a:t>challenges</a:t>
            </a:r>
          </a:p>
          <a:p>
            <a:pPr algn="ctr"/>
            <a:r>
              <a:rPr lang="en-US" b="1" dirty="0" smtClean="0">
                <a:solidFill>
                  <a:srgbClr val="FFC000"/>
                </a:solidFill>
              </a:rPr>
              <a:t>Let </a:t>
            </a:r>
            <a:r>
              <a:rPr lang="en-US" b="1" dirty="0">
                <a:solidFill>
                  <a:srgbClr val="FFC000"/>
                </a:solidFill>
              </a:rPr>
              <a:t>us show you what we can do</a:t>
            </a:r>
            <a:endParaRPr lang="en-US" dirty="0">
              <a:solidFill>
                <a:srgbClr val="FFC000"/>
              </a:solidFill>
            </a:endParaRPr>
          </a:p>
          <a:p>
            <a:endParaRPr lang="en-IN" dirty="0">
              <a:solidFill>
                <a:srgbClr val="FFC000"/>
              </a:solidFill>
            </a:endParaRPr>
          </a:p>
        </p:txBody>
      </p:sp>
      <p:sp>
        <p:nvSpPr>
          <p:cNvPr id="6" name="TextBox 5"/>
          <p:cNvSpPr txBox="1"/>
          <p:nvPr/>
        </p:nvSpPr>
        <p:spPr>
          <a:xfrm>
            <a:off x="520317" y="2554084"/>
            <a:ext cx="4759316" cy="1215717"/>
          </a:xfrm>
          <a:prstGeom prst="rect">
            <a:avLst/>
          </a:prstGeom>
          <a:noFill/>
        </p:spPr>
        <p:txBody>
          <a:bodyPr wrap="none" rtlCol="0">
            <a:spAutoFit/>
          </a:bodyPr>
          <a:lstStyle/>
          <a:p>
            <a:pPr algn="ctr">
              <a:lnSpc>
                <a:spcPct val="150000"/>
              </a:lnSpc>
            </a:pPr>
            <a:r>
              <a:rPr lang="en-US" b="1" dirty="0">
                <a:solidFill>
                  <a:schemeClr val="bg1"/>
                </a:solidFill>
              </a:rPr>
              <a:t>Contact us today to discuss your requirements.  </a:t>
            </a:r>
          </a:p>
          <a:p>
            <a:pPr algn="ctr"/>
            <a:r>
              <a:rPr lang="en-US" sz="2800" b="1" dirty="0" smtClean="0">
                <a:solidFill>
                  <a:schemeClr val="bg1"/>
                </a:solidFill>
              </a:rPr>
              <a:t>0199-223-6479</a:t>
            </a:r>
            <a:endParaRPr lang="en-US" dirty="0">
              <a:solidFill>
                <a:schemeClr val="bg1"/>
              </a:solidFill>
            </a:endParaRPr>
          </a:p>
          <a:p>
            <a:endParaRPr lang="en-IN" dirty="0">
              <a:solidFill>
                <a:schemeClr val="bg1"/>
              </a:solidFill>
            </a:endParaRPr>
          </a:p>
        </p:txBody>
      </p:sp>
      <p:cxnSp>
        <p:nvCxnSpPr>
          <p:cNvPr id="7" name="Straight Connector 6"/>
          <p:cNvCxnSpPr/>
          <p:nvPr/>
        </p:nvCxnSpPr>
        <p:spPr>
          <a:xfrm>
            <a:off x="531092" y="2369418"/>
            <a:ext cx="46020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1092" y="3630951"/>
            <a:ext cx="4602016"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seef.jpg"/>
          <p:cNvPicPr>
            <a:picLocks noChangeAspect="1"/>
          </p:cNvPicPr>
          <p:nvPr/>
        </p:nvPicPr>
        <p:blipFill>
          <a:blip r:embed="rId2"/>
          <a:stretch>
            <a:fillRect/>
          </a:stretch>
        </p:blipFill>
        <p:spPr>
          <a:xfrm>
            <a:off x="5651553" y="0"/>
            <a:ext cx="6865151" cy="6123214"/>
          </a:xfrm>
          <a:prstGeom prst="rect">
            <a:avLst/>
          </a:prstGeom>
        </p:spPr>
      </p:pic>
    </p:spTree>
    <p:extLst>
      <p:ext uri="{BB962C8B-B14F-4D97-AF65-F5344CB8AC3E}">
        <p14:creationId xmlns:p14="http://schemas.microsoft.com/office/powerpoint/2010/main" xmlns="" val="403691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BIRTH AND GROWTH OF HTML</a:t>
            </a:r>
            <a:endParaRPr lang="en-US" b="1" dirty="0" smtClean="0">
              <a:solidFill>
                <a:schemeClr val="bg1"/>
              </a:solidFill>
              <a:cs typeface="Segoe UI Light" panose="020B0502040204020203" pitchFamily="34" charset="0"/>
            </a:endParaRPr>
          </a:p>
        </p:txBody>
      </p:sp>
      <p:sp>
        <p:nvSpPr>
          <p:cNvPr id="4" name="Rectangle 3"/>
          <p:cNvSpPr/>
          <p:nvPr/>
        </p:nvSpPr>
        <p:spPr>
          <a:xfrm>
            <a:off x="1118612" y="1899150"/>
            <a:ext cx="4763589" cy="729907"/>
          </a:xfrm>
          <a:prstGeom prst="rect">
            <a:avLst/>
          </a:prstGeom>
          <a:solidFill>
            <a:srgbClr val="0070C0"/>
          </a:solidFill>
          <a:ln>
            <a:noFill/>
          </a:ln>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txBody>
          <a:bodyPr rtlCol="0" anchor="ctr"/>
          <a:lstStyle/>
          <a:p>
            <a:pPr algn="ctr"/>
            <a:endParaRPr lang="en-US"/>
          </a:p>
        </p:txBody>
      </p:sp>
      <p:sp>
        <p:nvSpPr>
          <p:cNvPr id="26" name="Rectangle 25"/>
          <p:cNvSpPr/>
          <p:nvPr/>
        </p:nvSpPr>
        <p:spPr>
          <a:xfrm>
            <a:off x="1112778" y="3963573"/>
            <a:ext cx="4763589" cy="729907"/>
          </a:xfrm>
          <a:prstGeom prst="rect">
            <a:avLst/>
          </a:prstGeom>
          <a:ln>
            <a:no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endParaRPr lang="en-US"/>
          </a:p>
        </p:txBody>
      </p:sp>
      <p:sp>
        <p:nvSpPr>
          <p:cNvPr id="27" name="Rectangle 26"/>
          <p:cNvSpPr/>
          <p:nvPr/>
        </p:nvSpPr>
        <p:spPr>
          <a:xfrm>
            <a:off x="6321804" y="1924547"/>
            <a:ext cx="4763589" cy="729907"/>
          </a:xfrm>
          <a:prstGeom prst="rect">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en-US"/>
          </a:p>
        </p:txBody>
      </p:sp>
      <p:sp>
        <p:nvSpPr>
          <p:cNvPr id="28" name="Rectangle 27"/>
          <p:cNvSpPr/>
          <p:nvPr/>
        </p:nvSpPr>
        <p:spPr>
          <a:xfrm>
            <a:off x="6336434" y="3905998"/>
            <a:ext cx="4763589" cy="729907"/>
          </a:xfrm>
          <a:prstGeom prst="rect">
            <a:avLst/>
          </a:prstGeom>
          <a:solidFill>
            <a:schemeClr val="tx2">
              <a:lumMod val="75000"/>
            </a:schemeClr>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rtlCol="0" anchor="ctr"/>
          <a:lstStyle/>
          <a:p>
            <a:pPr algn="ctr"/>
            <a:endParaRPr lang="en-US"/>
          </a:p>
        </p:txBody>
      </p:sp>
      <p:grpSp>
        <p:nvGrpSpPr>
          <p:cNvPr id="12" name="Group 11"/>
          <p:cNvGrpSpPr/>
          <p:nvPr/>
        </p:nvGrpSpPr>
        <p:grpSpPr>
          <a:xfrm flipH="1">
            <a:off x="6327638" y="1472933"/>
            <a:ext cx="1517934" cy="1513688"/>
            <a:chOff x="146049" y="1340089"/>
            <a:chExt cx="3718803" cy="3708400"/>
          </a:xfrm>
        </p:grpSpPr>
        <p:sp>
          <p:nvSpPr>
            <p:cNvPr id="41" name="Oval 40"/>
            <p:cNvSpPr/>
            <p:nvPr/>
          </p:nvSpPr>
          <p:spPr>
            <a:xfrm>
              <a:off x="146049" y="1340089"/>
              <a:ext cx="3708400" cy="3708400"/>
            </a:xfrm>
            <a:prstGeom prst="ellipse">
              <a:avLst/>
            </a:prstGeom>
            <a:solidFill>
              <a:schemeClr val="accent2">
                <a:hueOff val="0"/>
                <a:satOff val="0"/>
                <a:lumOff val="0"/>
                <a:alpha val="22000"/>
              </a:schemeClr>
            </a:solidFill>
            <a:ln w="47625">
              <a:solidFill>
                <a:srgbClr val="ED7D31"/>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endParaRPr lang="en-US"/>
            </a:p>
          </p:txBody>
        </p:sp>
        <p:sp>
          <p:nvSpPr>
            <p:cNvPr id="42" name="Oval 41"/>
            <p:cNvSpPr/>
            <p:nvPr/>
          </p:nvSpPr>
          <p:spPr>
            <a:xfrm>
              <a:off x="645400" y="1635362"/>
              <a:ext cx="3219452" cy="3219452"/>
            </a:xfrm>
            <a:prstGeom prst="ellipse">
              <a:avLst/>
            </a:prstGeom>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pPr algn="ctr"/>
              <a:r>
                <a:rPr lang="en-US" sz="7200" dirty="0" smtClean="0">
                  <a:solidFill>
                    <a:schemeClr val="bg1">
                      <a:lumMod val="95000"/>
                    </a:schemeClr>
                  </a:solidFill>
                </a:rPr>
                <a:t>3</a:t>
              </a:r>
              <a:endParaRPr lang="en-US" sz="7200" dirty="0">
                <a:solidFill>
                  <a:schemeClr val="bg1">
                    <a:lumMod val="95000"/>
                  </a:schemeClr>
                </a:solidFill>
              </a:endParaRPr>
            </a:p>
          </p:txBody>
        </p:sp>
      </p:grpSp>
      <p:sp>
        <p:nvSpPr>
          <p:cNvPr id="43" name="Rectangle 42"/>
          <p:cNvSpPr/>
          <p:nvPr/>
        </p:nvSpPr>
        <p:spPr>
          <a:xfrm>
            <a:off x="7753903" y="1988875"/>
            <a:ext cx="3226088" cy="523220"/>
          </a:xfrm>
          <a:prstGeom prst="rect">
            <a:avLst/>
          </a:prstGeom>
        </p:spPr>
        <p:txBody>
          <a:bodyPr wrap="square">
            <a:spAutoFit/>
          </a:bodyPr>
          <a:lstStyle/>
          <a:p>
            <a:r>
              <a:rPr lang="en-US" sz="1400" dirty="0">
                <a:solidFill>
                  <a:schemeClr val="bg1"/>
                </a:solidFill>
              </a:rPr>
              <a:t>Before that, Internet communication had been limited to plain text. </a:t>
            </a:r>
          </a:p>
        </p:txBody>
      </p:sp>
      <p:grpSp>
        <p:nvGrpSpPr>
          <p:cNvPr id="44" name="Group 43"/>
          <p:cNvGrpSpPr/>
          <p:nvPr/>
        </p:nvGrpSpPr>
        <p:grpSpPr>
          <a:xfrm>
            <a:off x="4338866" y="1471326"/>
            <a:ext cx="1517934" cy="1513688"/>
            <a:chOff x="146049" y="1340089"/>
            <a:chExt cx="3718803" cy="3708400"/>
          </a:xfrm>
        </p:grpSpPr>
        <p:sp>
          <p:nvSpPr>
            <p:cNvPr id="45" name="Oval 44"/>
            <p:cNvSpPr/>
            <p:nvPr/>
          </p:nvSpPr>
          <p:spPr>
            <a:xfrm>
              <a:off x="146049" y="1340089"/>
              <a:ext cx="3708401" cy="3708400"/>
            </a:xfrm>
            <a:prstGeom prst="ellipse">
              <a:avLst/>
            </a:prstGeom>
            <a:solidFill>
              <a:srgbClr val="0070C0">
                <a:alpha val="58000"/>
              </a:srgbClr>
            </a:solidFill>
            <a:ln w="50800">
              <a:solidFill>
                <a:srgbClr val="0070C0"/>
              </a:solidFill>
            </a:ln>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txBody>
            <a:bodyPr rtlCol="0" anchor="ctr"/>
            <a:lstStyle/>
            <a:p>
              <a:pPr algn="ctr"/>
              <a:endParaRPr lang="en-US"/>
            </a:p>
          </p:txBody>
        </p:sp>
        <p:sp>
          <p:nvSpPr>
            <p:cNvPr id="46" name="Oval 45"/>
            <p:cNvSpPr/>
            <p:nvPr/>
          </p:nvSpPr>
          <p:spPr>
            <a:xfrm>
              <a:off x="645400" y="1635362"/>
              <a:ext cx="3219452" cy="3219452"/>
            </a:xfrm>
            <a:prstGeom prst="ellipse">
              <a:avLst/>
            </a:prstGeom>
            <a:solidFill>
              <a:srgbClr val="0070C0"/>
            </a:solidFill>
            <a:ln w="50800">
              <a:noFill/>
            </a:ln>
          </p:spPr>
          <p:style>
            <a:lnRef idx="2">
              <a:schemeClr val="lt1">
                <a:hueOff val="0"/>
                <a:satOff val="0"/>
                <a:lumOff val="0"/>
                <a:alphaOff val="0"/>
              </a:schemeClr>
            </a:lnRef>
            <a:fillRef idx="1">
              <a:scrgbClr r="0" g="0" b="0"/>
            </a:fillRef>
            <a:effectRef idx="0">
              <a:schemeClr val="accent2">
                <a:hueOff val="-1455363"/>
                <a:satOff val="-83928"/>
                <a:lumOff val="8628"/>
                <a:alphaOff val="0"/>
              </a:schemeClr>
            </a:effectRef>
            <a:fontRef idx="minor">
              <a:schemeClr val="lt1"/>
            </a:fontRef>
          </p:style>
          <p:txBody>
            <a:bodyPr rtlCol="0" anchor="ctr"/>
            <a:lstStyle/>
            <a:p>
              <a:pPr algn="ctr"/>
              <a:r>
                <a:rPr lang="en-US" sz="7200" dirty="0">
                  <a:solidFill>
                    <a:schemeClr val="bg1">
                      <a:lumMod val="95000"/>
                    </a:schemeClr>
                  </a:solidFill>
                </a:rPr>
                <a:t>1</a:t>
              </a:r>
            </a:p>
          </p:txBody>
        </p:sp>
      </p:grpSp>
      <p:sp>
        <p:nvSpPr>
          <p:cNvPr id="47" name="Rectangle 46"/>
          <p:cNvSpPr/>
          <p:nvPr/>
        </p:nvSpPr>
        <p:spPr>
          <a:xfrm>
            <a:off x="1112778" y="1972812"/>
            <a:ext cx="3226088" cy="523220"/>
          </a:xfrm>
          <a:prstGeom prst="rect">
            <a:avLst/>
          </a:prstGeom>
        </p:spPr>
        <p:txBody>
          <a:bodyPr wrap="square">
            <a:spAutoFit/>
          </a:bodyPr>
          <a:lstStyle/>
          <a:p>
            <a:r>
              <a:rPr lang="en-US" sz="1400" dirty="0">
                <a:solidFill>
                  <a:schemeClr val="bg1"/>
                </a:solidFill>
              </a:rPr>
              <a:t>In the year 1989, Tim Berners-Lee invented the World Wide Web.</a:t>
            </a:r>
          </a:p>
        </p:txBody>
      </p:sp>
      <p:grpSp>
        <p:nvGrpSpPr>
          <p:cNvPr id="48" name="Group 47"/>
          <p:cNvGrpSpPr/>
          <p:nvPr/>
        </p:nvGrpSpPr>
        <p:grpSpPr>
          <a:xfrm flipH="1">
            <a:off x="4356939" y="3571682"/>
            <a:ext cx="1513688" cy="1513688"/>
            <a:chOff x="146049" y="1340089"/>
            <a:chExt cx="3708401" cy="3708400"/>
          </a:xfrm>
        </p:grpSpPr>
        <p:sp>
          <p:nvSpPr>
            <p:cNvPr id="49" name="Oval 48"/>
            <p:cNvSpPr/>
            <p:nvPr/>
          </p:nvSpPr>
          <p:spPr>
            <a:xfrm>
              <a:off x="146049" y="1340089"/>
              <a:ext cx="3708401" cy="3708400"/>
            </a:xfrm>
            <a:prstGeom prst="ellipse">
              <a:avLst/>
            </a:prstGeom>
            <a:solidFill>
              <a:schemeClr val="accent5">
                <a:hueOff val="-7353345"/>
                <a:satOff val="-10228"/>
                <a:lumOff val="-3922"/>
                <a:alpha val="58000"/>
              </a:schemeClr>
            </a:solidFill>
            <a:ln w="50800">
              <a:solidFill>
                <a:srgbClr val="70AD48"/>
              </a:solid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endParaRPr lang="en-US"/>
            </a:p>
          </p:txBody>
        </p:sp>
        <p:sp>
          <p:nvSpPr>
            <p:cNvPr id="50" name="Oval 49"/>
            <p:cNvSpPr/>
            <p:nvPr/>
          </p:nvSpPr>
          <p:spPr>
            <a:xfrm>
              <a:off x="147588" y="1635362"/>
              <a:ext cx="3219453" cy="3219452"/>
            </a:xfrm>
            <a:prstGeom prst="ellipse">
              <a:avLst/>
            </a:prstGeom>
            <a:ln>
              <a:no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r>
                <a:rPr lang="en-US" sz="7200" dirty="0" smtClean="0">
                  <a:solidFill>
                    <a:schemeClr val="bg1">
                      <a:lumMod val="95000"/>
                    </a:schemeClr>
                  </a:solidFill>
                </a:rPr>
                <a:t>2</a:t>
              </a:r>
              <a:endParaRPr lang="en-US" sz="7200" dirty="0">
                <a:solidFill>
                  <a:schemeClr val="bg1">
                    <a:lumMod val="95000"/>
                  </a:schemeClr>
                </a:solidFill>
              </a:endParaRPr>
            </a:p>
          </p:txBody>
        </p:sp>
      </p:grpSp>
      <p:sp>
        <p:nvSpPr>
          <p:cNvPr id="51" name="Rectangle 50"/>
          <p:cNvSpPr/>
          <p:nvPr/>
        </p:nvSpPr>
        <p:spPr>
          <a:xfrm>
            <a:off x="1103198" y="3925796"/>
            <a:ext cx="3226088" cy="738664"/>
          </a:xfrm>
          <a:prstGeom prst="rect">
            <a:avLst/>
          </a:prstGeom>
        </p:spPr>
        <p:txBody>
          <a:bodyPr wrap="square">
            <a:spAutoFit/>
          </a:bodyPr>
          <a:lstStyle/>
          <a:p>
            <a:r>
              <a:rPr lang="en-US" sz="1400" dirty="0">
                <a:solidFill>
                  <a:schemeClr val="bg1"/>
                </a:solidFill>
              </a:rPr>
              <a:t>In 1990, he found a way for scientists to share documents over the Internet using HTML. </a:t>
            </a:r>
          </a:p>
        </p:txBody>
      </p:sp>
      <p:cxnSp>
        <p:nvCxnSpPr>
          <p:cNvPr id="55" name="Straight Connector 54"/>
          <p:cNvCxnSpPr/>
          <p:nvPr/>
        </p:nvCxnSpPr>
        <p:spPr>
          <a:xfrm>
            <a:off x="6096000" y="1782636"/>
            <a:ext cx="0" cy="4040165"/>
          </a:xfrm>
          <a:prstGeom prst="line">
            <a:avLst/>
          </a:prstGeom>
          <a:ln w="285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366091" y="3465318"/>
            <a:ext cx="1513688" cy="1513688"/>
            <a:chOff x="146049" y="1340089"/>
            <a:chExt cx="3708401" cy="3708400"/>
          </a:xfrm>
        </p:grpSpPr>
        <p:sp>
          <p:nvSpPr>
            <p:cNvPr id="57" name="Oval 56"/>
            <p:cNvSpPr/>
            <p:nvPr/>
          </p:nvSpPr>
          <p:spPr>
            <a:xfrm>
              <a:off x="146049" y="1340089"/>
              <a:ext cx="3708401" cy="3708400"/>
            </a:xfrm>
            <a:prstGeom prst="ellipse">
              <a:avLst/>
            </a:prstGeom>
            <a:solidFill>
              <a:schemeClr val="tx2">
                <a:lumMod val="75000"/>
                <a:alpha val="58000"/>
              </a:schemeClr>
            </a:solidFill>
            <a:ln w="50800">
              <a:solidFill>
                <a:schemeClr val="tx2">
                  <a:lumMod val="75000"/>
                </a:schemeClr>
              </a:solid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endParaRPr lang="en-US"/>
            </a:p>
          </p:txBody>
        </p:sp>
        <p:sp>
          <p:nvSpPr>
            <p:cNvPr id="58" name="Oval 57"/>
            <p:cNvSpPr/>
            <p:nvPr/>
          </p:nvSpPr>
          <p:spPr>
            <a:xfrm>
              <a:off x="147588" y="1635362"/>
              <a:ext cx="3219453" cy="3219452"/>
            </a:xfrm>
            <a:prstGeom prst="ellipse">
              <a:avLst/>
            </a:prstGeom>
            <a:solidFill>
              <a:schemeClr val="tx2">
                <a:lumMod val="75000"/>
              </a:schemeClr>
            </a:solidFill>
            <a:ln>
              <a:noFill/>
            </a:ln>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rtlCol="0" anchor="ctr"/>
            <a:lstStyle/>
            <a:p>
              <a:pPr algn="ctr"/>
              <a:r>
                <a:rPr lang="en-US" sz="7200" dirty="0" smtClean="0">
                  <a:solidFill>
                    <a:schemeClr val="bg1">
                      <a:lumMod val="95000"/>
                    </a:schemeClr>
                  </a:solidFill>
                </a:rPr>
                <a:t>4</a:t>
              </a:r>
              <a:endParaRPr lang="en-US" sz="7200" dirty="0">
                <a:solidFill>
                  <a:schemeClr val="bg1">
                    <a:lumMod val="95000"/>
                  </a:schemeClr>
                </a:solidFill>
              </a:endParaRPr>
            </a:p>
          </p:txBody>
        </p:sp>
      </p:grpSp>
      <p:sp>
        <p:nvSpPr>
          <p:cNvPr id="59" name="Rectangle 58"/>
          <p:cNvSpPr/>
          <p:nvPr/>
        </p:nvSpPr>
        <p:spPr>
          <a:xfrm>
            <a:off x="7772203" y="3855525"/>
            <a:ext cx="3333036" cy="738664"/>
          </a:xfrm>
          <a:prstGeom prst="rect">
            <a:avLst/>
          </a:prstGeom>
        </p:spPr>
        <p:txBody>
          <a:bodyPr wrap="square">
            <a:spAutoFit/>
          </a:bodyPr>
          <a:lstStyle/>
          <a:p>
            <a:r>
              <a:rPr lang="en-US" sz="1400" dirty="0">
                <a:solidFill>
                  <a:schemeClr val="bg1"/>
                </a:solidFill>
              </a:rPr>
              <a:t>With HTML, it is possible to view "rich" content too, such as text formatting and images.</a:t>
            </a:r>
          </a:p>
        </p:txBody>
      </p:sp>
      <p:pic>
        <p:nvPicPr>
          <p:cNvPr id="60" name="Picture 59"/>
          <p:cNvPicPr>
            <a:picLocks noChangeAspect="1"/>
          </p:cNvPicPr>
          <p:nvPr/>
        </p:nvPicPr>
        <p:blipFill rotWithShape="1">
          <a:blip r:embed="rId3" cstate="print"/>
          <a:srcRect l="9584" t="1529" r="6694" b="-1529"/>
          <a:stretch/>
        </p:blipFill>
        <p:spPr>
          <a:xfrm>
            <a:off x="1140171" y="2641910"/>
            <a:ext cx="1978791" cy="1181754"/>
          </a:xfrm>
          <a:prstGeom prst="rect">
            <a:avLst/>
          </a:prstGeom>
          <a:solidFill>
            <a:srgbClr val="0070C0">
              <a:alpha val="58000"/>
            </a:srgbClr>
          </a:solidFill>
          <a:ln w="50800">
            <a:noFill/>
          </a:ln>
        </p:spPr>
      </p:pic>
      <p:pic>
        <p:nvPicPr>
          <p:cNvPr id="61" name="Picture 60"/>
          <p:cNvPicPr>
            <a:picLocks noChangeAspect="1"/>
          </p:cNvPicPr>
          <p:nvPr/>
        </p:nvPicPr>
        <p:blipFill rotWithShape="1">
          <a:blip r:embed="rId4" cstate="print"/>
          <a:srcRect t="-1" b="37052"/>
          <a:stretch/>
        </p:blipFill>
        <p:spPr>
          <a:xfrm>
            <a:off x="1097116" y="4703183"/>
            <a:ext cx="2056945" cy="1263596"/>
          </a:xfrm>
          <a:prstGeom prst="rect">
            <a:avLst/>
          </a:prstGeom>
          <a:solidFill>
            <a:schemeClr val="accent5">
              <a:hueOff val="-7353345"/>
              <a:satOff val="-10228"/>
              <a:lumOff val="-3922"/>
              <a:alpha val="58000"/>
            </a:schemeClr>
          </a:solidFill>
          <a:ln w="50800">
            <a:noFill/>
          </a:ln>
        </p:spPr>
      </p:pic>
      <p:pic>
        <p:nvPicPr>
          <p:cNvPr id="62" name="Picture 61"/>
          <p:cNvPicPr>
            <a:picLocks noChangeAspect="1"/>
          </p:cNvPicPr>
          <p:nvPr/>
        </p:nvPicPr>
        <p:blipFill rotWithShape="1">
          <a:blip r:embed="rId5" cstate="print"/>
          <a:srcRect b="17975"/>
          <a:stretch/>
        </p:blipFill>
        <p:spPr>
          <a:xfrm>
            <a:off x="8844710" y="4649284"/>
            <a:ext cx="2240087" cy="1378071"/>
          </a:xfrm>
          <a:prstGeom prst="rect">
            <a:avLst/>
          </a:prstGeom>
          <a:solidFill>
            <a:schemeClr val="tx2">
              <a:lumMod val="75000"/>
              <a:alpha val="58000"/>
            </a:schemeClr>
          </a:solidFill>
          <a:ln w="50800">
            <a:noFill/>
          </a:ln>
        </p:spPr>
      </p:pic>
      <p:sp>
        <p:nvSpPr>
          <p:cNvPr id="64" name="Rectangle 63"/>
          <p:cNvSpPr/>
          <p:nvPr/>
        </p:nvSpPr>
        <p:spPr>
          <a:xfrm>
            <a:off x="238211" y="1210574"/>
            <a:ext cx="9245002" cy="307777"/>
          </a:xfrm>
          <a:prstGeom prst="rect">
            <a:avLst/>
          </a:prstGeom>
        </p:spPr>
        <p:txBody>
          <a:bodyPr wrap="square">
            <a:spAutoFit/>
          </a:bodyPr>
          <a:lstStyle/>
          <a:p>
            <a:r>
              <a:rPr lang="en-US" sz="1400" dirty="0"/>
              <a:t>Now, HTML is the "hidden" code that helps us communicate with others on the World Wide Web.</a:t>
            </a:r>
            <a:endParaRPr lang="en-US" sz="1400" dirty="0">
              <a:solidFill>
                <a:srgbClr val="1E1700"/>
              </a:solidFill>
            </a:endParaRPr>
          </a:p>
        </p:txBody>
      </p:sp>
    </p:spTree>
    <p:extLst>
      <p:ext uri="{BB962C8B-B14F-4D97-AF65-F5344CB8AC3E}">
        <p14:creationId xmlns:p14="http://schemas.microsoft.com/office/powerpoint/2010/main" xmlns="" val="143089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par>
                                <p:cTn id="37" presetID="10"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par>
                                <p:cTn id="62" presetID="10"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fade">
                                      <p:cBhvr>
                                        <p:cTn id="6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animBg="1"/>
      <p:bldP spid="27" grpId="0" animBg="1"/>
      <p:bldP spid="28" grpId="0" animBg="1"/>
      <p:bldP spid="43" grpId="0"/>
      <p:bldP spid="47" grpId="0"/>
      <p:bldP spid="51" grpId="0"/>
      <p:bldP spid="59"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633899" y="2031663"/>
            <a:ext cx="914681" cy="8223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lumMod val="85000"/>
                    <a:lumOff val="15000"/>
                  </a:prstClr>
                </a:solidFill>
              </a:rPr>
              <a:t>OR</a:t>
            </a:r>
            <a:endParaRPr lang="en-US" dirty="0"/>
          </a:p>
        </p:txBody>
      </p:sp>
      <p:sp>
        <p:nvSpPr>
          <p:cNvPr id="11" name="TextBox 10"/>
          <p:cNvSpPr txBox="1"/>
          <p:nvPr/>
        </p:nvSpPr>
        <p:spPr>
          <a:xfrm>
            <a:off x="228600" y="1012720"/>
            <a:ext cx="4642831" cy="1015663"/>
          </a:xfrm>
          <a:prstGeom prst="rect">
            <a:avLst/>
          </a:prstGeom>
          <a:noFill/>
        </p:spPr>
        <p:txBody>
          <a:bodyPr wrap="square" rtlCol="0">
            <a:spAutoFit/>
          </a:bodyPr>
          <a:lstStyle/>
          <a:p>
            <a:pPr>
              <a:lnSpc>
                <a:spcPct val="200000"/>
              </a:lnSpc>
              <a:buClr>
                <a:schemeClr val="accent2"/>
              </a:buClr>
            </a:pPr>
            <a:r>
              <a:rPr lang="en-US" sz="1600" b="1" dirty="0"/>
              <a:t>Option </a:t>
            </a:r>
            <a:r>
              <a:rPr lang="en-US" sz="1600" b="1" dirty="0" smtClean="0"/>
              <a:t>1</a:t>
            </a: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On Google Chrome, press Ctrl + U to view the page source.</a:t>
            </a:r>
            <a:endParaRPr lang="en-IN" sz="1400" dirty="0" smtClean="0">
              <a:solidFill>
                <a:schemeClr val="tx1">
                  <a:lumMod val="75000"/>
                  <a:lumOff val="25000"/>
                </a:schemeClr>
              </a:solidFill>
            </a:endParaRPr>
          </a:p>
        </p:txBody>
      </p:sp>
      <p:sp>
        <p:nvSpPr>
          <p:cNvPr id="12" name="TextBox 11"/>
          <p:cNvSpPr txBox="1"/>
          <p:nvPr/>
        </p:nvSpPr>
        <p:spPr>
          <a:xfrm>
            <a:off x="285750" y="3000669"/>
            <a:ext cx="7840866" cy="2800767"/>
          </a:xfrm>
          <a:prstGeom prst="rect">
            <a:avLst/>
          </a:prstGeom>
          <a:noFill/>
        </p:spPr>
        <p:txBody>
          <a:bodyPr wrap="square" rtlCol="0">
            <a:spAutoFit/>
          </a:bodyPr>
          <a:lstStyle/>
          <a:p>
            <a:pPr>
              <a:lnSpc>
                <a:spcPct val="200000"/>
              </a:lnSpc>
              <a:buClr>
                <a:schemeClr val="accent2"/>
              </a:buClr>
            </a:pPr>
            <a:r>
              <a:rPr lang="en-US" sz="1600" b="1" dirty="0"/>
              <a:t>Option 2</a:t>
            </a:r>
            <a:endParaRPr lang="en-US" sz="1600" b="1" dirty="0" smtClean="0"/>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Go online.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Open Internet Explorer or Google Chrome.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Enter the address to your favorite site.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For Internet Explorer, right click the page and click View Source in the options list. </a:t>
            </a:r>
            <a:br>
              <a:rPr lang="en-US" sz="1400" dirty="0">
                <a:solidFill>
                  <a:schemeClr val="tx1">
                    <a:lumMod val="75000"/>
                    <a:lumOff val="25000"/>
                  </a:schemeClr>
                </a:solidFill>
              </a:rPr>
            </a:br>
            <a:r>
              <a:rPr lang="en-US" sz="1400" dirty="0">
                <a:solidFill>
                  <a:schemeClr val="tx1">
                    <a:lumMod val="75000"/>
                    <a:lumOff val="25000"/>
                  </a:schemeClr>
                </a:solidFill>
              </a:rPr>
              <a:t>For Google Chrome, go to View on the toolbar and then click View Source</a:t>
            </a:r>
            <a:r>
              <a:rPr lang="en-US" sz="1600" dirty="0">
                <a:solidFill>
                  <a:schemeClr val="tx1">
                    <a:lumMod val="75000"/>
                    <a:lumOff val="25000"/>
                  </a:schemeClr>
                </a:solidFill>
              </a:rPr>
              <a:t>.</a:t>
            </a:r>
            <a:endParaRPr lang="en-IN" sz="1600" dirty="0" smtClean="0">
              <a:solidFill>
                <a:schemeClr val="tx1">
                  <a:lumMod val="75000"/>
                  <a:lumOff val="25000"/>
                </a:schemeClr>
              </a:solidFill>
            </a:endParaRPr>
          </a:p>
        </p:txBody>
      </p:sp>
      <p:sp>
        <p:nvSpPr>
          <p:cNvPr id="14" name="Rectangle 1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VIEWING HTML ON THE WEB</a:t>
            </a:r>
            <a:endParaRPr lang="en-US" b="1" dirty="0" smtClean="0">
              <a:solidFill>
                <a:schemeClr val="bg1"/>
              </a:solidFill>
              <a:cs typeface="Segoe UI Light" panose="020B0502040204020203" pitchFamily="34" charset="0"/>
            </a:endParaRPr>
          </a:p>
        </p:txBody>
      </p:sp>
      <p:pic>
        <p:nvPicPr>
          <p:cNvPr id="15" name="Picture 14"/>
          <p:cNvPicPr>
            <a:picLocks noChangeAspect="1"/>
          </p:cNvPicPr>
          <p:nvPr/>
        </p:nvPicPr>
        <p:blipFill>
          <a:blip r:embed="rId3" cstate="print"/>
          <a:stretch>
            <a:fillRect/>
          </a:stretch>
        </p:blipFill>
        <p:spPr>
          <a:xfrm>
            <a:off x="4871431" y="1110270"/>
            <a:ext cx="4293772" cy="3265936"/>
          </a:xfrm>
          <a:prstGeom prst="rect">
            <a:avLst/>
          </a:prstGeom>
          <a:solidFill>
            <a:srgbClr val="FFFFFF">
              <a:shade val="85000"/>
            </a:srgbClr>
          </a:solidFill>
          <a:ln w="88900" cap="sq">
            <a:no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6" name="Picture 15"/>
          <p:cNvPicPr>
            <a:picLocks noChangeAspect="1"/>
          </p:cNvPicPr>
          <p:nvPr/>
        </p:nvPicPr>
        <p:blipFill rotWithShape="1">
          <a:blip r:embed="rId4" cstate="print"/>
          <a:srcRect l="1559" t="2126" r="1592" b="2170"/>
          <a:stretch/>
        </p:blipFill>
        <p:spPr>
          <a:xfrm>
            <a:off x="7000413" y="2220018"/>
            <a:ext cx="4520303" cy="3382489"/>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262171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COMPONENTS</a:t>
            </a:r>
            <a:endParaRPr lang="en-US" b="1" dirty="0" smtClean="0">
              <a:solidFill>
                <a:schemeClr val="bg1"/>
              </a:solidFill>
              <a:cs typeface="Segoe UI Light" panose="020B0502040204020203" pitchFamily="34" charset="0"/>
            </a:endParaRPr>
          </a:p>
        </p:txBody>
      </p:sp>
      <p:sp>
        <p:nvSpPr>
          <p:cNvPr id="15" name="TextBox 14"/>
          <p:cNvSpPr txBox="1"/>
          <p:nvPr/>
        </p:nvSpPr>
        <p:spPr>
          <a:xfrm>
            <a:off x="189163" y="3778791"/>
            <a:ext cx="4444523" cy="1877437"/>
          </a:xfrm>
          <a:prstGeom prst="rect">
            <a:avLst/>
          </a:prstGeom>
          <a:noFill/>
        </p:spPr>
        <p:txBody>
          <a:bodyPr wrap="square" rtlCol="0">
            <a:spAutoFit/>
          </a:bodyPr>
          <a:lstStyle/>
          <a:p>
            <a:pPr>
              <a:lnSpc>
                <a:spcPct val="200000"/>
              </a:lnSpc>
              <a:buClr>
                <a:schemeClr val="accent2"/>
              </a:buClr>
            </a:pPr>
            <a:r>
              <a:rPr lang="en-US" sz="1600" b="1" dirty="0"/>
              <a:t>The three major parts</a:t>
            </a:r>
            <a:r>
              <a:rPr lang="en-US" sz="1600" b="1" dirty="0" smtClean="0"/>
              <a:t>:</a:t>
            </a:r>
          </a:p>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A Heading</a:t>
            </a:r>
          </a:p>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Two Paragraphs</a:t>
            </a:r>
          </a:p>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A Bulleted List</a:t>
            </a:r>
            <a:endParaRPr lang="en-IN" sz="1600" dirty="0" smtClean="0">
              <a:solidFill>
                <a:schemeClr val="tx1">
                  <a:lumMod val="75000"/>
                  <a:lumOff val="25000"/>
                </a:schemeClr>
              </a:solidFill>
            </a:endParaRPr>
          </a:p>
        </p:txBody>
      </p:sp>
      <p:sp>
        <p:nvSpPr>
          <p:cNvPr id="17" name="Round Same Side Corner Rectangle 16"/>
          <p:cNvSpPr/>
          <p:nvPr/>
        </p:nvSpPr>
        <p:spPr>
          <a:xfrm rot="5400000">
            <a:off x="454787" y="908475"/>
            <a:ext cx="1972748" cy="2888301"/>
          </a:xfrm>
          <a:prstGeom prst="round2SameRect">
            <a:avLst/>
          </a:prstGeom>
          <a:solidFill>
            <a:srgbClr val="FFC000">
              <a:alpha val="67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33237" y="1730828"/>
            <a:ext cx="2068576" cy="1323439"/>
          </a:xfrm>
          <a:prstGeom prst="rect">
            <a:avLst/>
          </a:prstGeom>
        </p:spPr>
        <p:txBody>
          <a:bodyPr wrap="square">
            <a:spAutoFit/>
          </a:bodyPr>
          <a:lstStyle/>
          <a:p>
            <a:r>
              <a:rPr lang="en-US" sz="2000" dirty="0"/>
              <a:t>Example: Document with a simple layout (structure)</a:t>
            </a:r>
          </a:p>
        </p:txBody>
      </p:sp>
      <p:pic>
        <p:nvPicPr>
          <p:cNvPr id="28" name="Picture 2" descr="C:\Users\ab\Desktop\sd.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544920" y="1184380"/>
            <a:ext cx="6008914" cy="42885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5660571" y="1291771"/>
            <a:ext cx="5631543" cy="725715"/>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60571" y="2012522"/>
            <a:ext cx="5631543" cy="1877307"/>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60571" y="3892258"/>
            <a:ext cx="5631543" cy="1361914"/>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31636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2" grpId="0"/>
      <p:bldP spid="4"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59221" y="1242381"/>
            <a:ext cx="2885913" cy="1336921"/>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xmlns="" val="3912260951"/>
              </p:ext>
            </p:extLst>
          </p:nvPr>
        </p:nvGraphicFramePr>
        <p:xfrm>
          <a:off x="5644903" y="1436441"/>
          <a:ext cx="4007918" cy="1667106"/>
        </p:xfrm>
        <a:graphic>
          <a:graphicData uri="http://schemas.openxmlformats.org/drawingml/2006/table">
            <a:tbl>
              <a:tblPr firstRow="1" bandRow="1">
                <a:effectLst/>
                <a:tableStyleId>{21E4AEA4-8DFA-4A89-87EB-49C32662AFE0}</a:tableStyleId>
              </a:tblPr>
              <a:tblGrid>
                <a:gridCol w="4007918"/>
              </a:tblGrid>
              <a:tr h="394739">
                <a:tc>
                  <a:txBody>
                    <a:bodyPr/>
                    <a:lstStyle/>
                    <a:p>
                      <a:r>
                        <a:rPr lang="en-US" sz="1600" dirty="0" smtClean="0"/>
                        <a:t>Container Tags</a:t>
                      </a:r>
                      <a:endParaRPr lang="en-US" sz="1600" b="1" dirty="0"/>
                    </a:p>
                  </a:txBody>
                  <a:tcPr/>
                </a:tc>
              </a:tr>
              <a:tr h="442064">
                <a:tc>
                  <a:txBody>
                    <a:bodyPr/>
                    <a:lstStyle/>
                    <a:p>
                      <a:r>
                        <a:rPr lang="en-US" sz="1600" dirty="0" smtClean="0"/>
                        <a:t>Always wrap around text or graphics</a:t>
                      </a:r>
                      <a:endParaRPr lang="en-US" sz="1600" dirty="0"/>
                    </a:p>
                  </a:txBody>
                  <a:tcPr/>
                </a:tc>
              </a:tr>
              <a:tr h="4426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Come in pairs with an opening and a closing</a:t>
                      </a:r>
                      <a:endParaRPr lang="en-US" sz="1600" dirty="0"/>
                    </a:p>
                  </a:txBody>
                  <a:tcPr/>
                </a:tc>
              </a:tr>
              <a:tr h="3876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Example: &lt;html&gt; and &lt;/html&gt;</a:t>
                      </a:r>
                      <a:endParaRPr lang="en-US" sz="1600" b="0" dirty="0" smtClean="0"/>
                    </a:p>
                  </a:txBody>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xmlns="" val="1189924252"/>
              </p:ext>
            </p:extLst>
          </p:nvPr>
        </p:nvGraphicFramePr>
        <p:xfrm>
          <a:off x="5644903" y="3966312"/>
          <a:ext cx="4050732" cy="1703254"/>
        </p:xfrm>
        <a:graphic>
          <a:graphicData uri="http://schemas.openxmlformats.org/drawingml/2006/table">
            <a:tbl>
              <a:tblPr firstRow="1" bandRow="1">
                <a:effectLst/>
                <a:tableStyleId>{21E4AEA4-8DFA-4A89-87EB-49C32662AFE0}</a:tableStyleId>
              </a:tblPr>
              <a:tblGrid>
                <a:gridCol w="4050732"/>
              </a:tblGrid>
              <a:tr h="322856">
                <a:tc>
                  <a:txBody>
                    <a:bodyPr/>
                    <a:lstStyle/>
                    <a:p>
                      <a:r>
                        <a:rPr lang="en-US" sz="1600" dirty="0" smtClean="0"/>
                        <a:t>Empty</a:t>
                      </a:r>
                      <a:r>
                        <a:rPr lang="en-US" sz="1600" baseline="0" dirty="0" smtClean="0"/>
                        <a:t> Tags</a:t>
                      </a:r>
                      <a:endParaRPr lang="en-US" sz="1600" b="1" dirty="0"/>
                    </a:p>
                  </a:txBody>
                  <a:tcPr/>
                </a:tc>
              </a:tr>
              <a:tr h="561014">
                <a:tc>
                  <a:txBody>
                    <a:bodyPr/>
                    <a:lstStyle/>
                    <a:p>
                      <a:r>
                        <a:rPr lang="en-US" sz="1600" dirty="0" smtClean="0"/>
                        <a:t>Stand alone; Do not have to be wrapped around text or graphics</a:t>
                      </a:r>
                      <a:endParaRPr lang="en-US" sz="1600" dirty="0"/>
                    </a:p>
                  </a:txBody>
                  <a:tcPr/>
                </a:tc>
              </a:tr>
              <a:tr h="412390">
                <a:tc>
                  <a:txBody>
                    <a:bodyPr/>
                    <a:lstStyle/>
                    <a:p>
                      <a:r>
                        <a:rPr lang="en-US" sz="1600" dirty="0" smtClean="0"/>
                        <a:t>Do not require a closing</a:t>
                      </a:r>
                      <a:endParaRPr lang="en-US" sz="1600" dirty="0"/>
                    </a:p>
                  </a:txBody>
                  <a:tcPr/>
                </a:tc>
              </a:tr>
              <a:tr h="376464">
                <a:tc>
                  <a:txBody>
                    <a:bodyPr/>
                    <a:lstStyle/>
                    <a:p>
                      <a:r>
                        <a:rPr lang="en-US" sz="1600" dirty="0" smtClean="0"/>
                        <a:t>Example: &lt;</a:t>
                      </a:r>
                      <a:r>
                        <a:rPr lang="en-US" sz="1600" dirty="0" err="1" smtClean="0"/>
                        <a:t>br</a:t>
                      </a:r>
                      <a:r>
                        <a:rPr lang="en-US" sz="1600" dirty="0" smtClean="0"/>
                        <a:t>&gt;, &lt;</a:t>
                      </a:r>
                      <a:r>
                        <a:rPr lang="en-US" sz="1600" dirty="0" err="1" smtClean="0"/>
                        <a:t>hr</a:t>
                      </a:r>
                      <a:r>
                        <a:rPr lang="en-US" sz="1600" dirty="0" smtClean="0"/>
                        <a:t>&gt;</a:t>
                      </a:r>
                      <a:endParaRPr lang="en-US" sz="1600" b="0" dirty="0"/>
                    </a:p>
                  </a:txBody>
                  <a:tcPr/>
                </a:tc>
              </a:tr>
            </a:tbl>
          </a:graphicData>
        </a:graphic>
      </p:graphicFrame>
      <p:sp>
        <p:nvSpPr>
          <p:cNvPr id="18" name="Rectangle 1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COMPONENTS (TAGS)</a:t>
            </a:r>
            <a:endParaRPr lang="en-US" b="1" dirty="0" smtClean="0">
              <a:solidFill>
                <a:schemeClr val="bg1"/>
              </a:solidFill>
              <a:cs typeface="Segoe UI Light" panose="020B0502040204020203" pitchFamily="34" charset="0"/>
            </a:endParaRPr>
          </a:p>
        </p:txBody>
      </p:sp>
      <p:sp>
        <p:nvSpPr>
          <p:cNvPr id="27" name="Oval 26"/>
          <p:cNvSpPr/>
          <p:nvPr/>
        </p:nvSpPr>
        <p:spPr>
          <a:xfrm>
            <a:off x="2075704" y="3325078"/>
            <a:ext cx="476387" cy="47638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2070302" y="3379670"/>
            <a:ext cx="461986" cy="369332"/>
          </a:xfrm>
          <a:prstGeom prst="rect">
            <a:avLst/>
          </a:prstGeom>
          <a:noFill/>
        </p:spPr>
        <p:txBody>
          <a:bodyPr wrap="none" rtlCol="0">
            <a:spAutoFit/>
          </a:bodyPr>
          <a:lstStyle/>
          <a:p>
            <a:r>
              <a:rPr lang="en-US" dirty="0" smtClean="0"/>
              <a:t>OR</a:t>
            </a:r>
            <a:endParaRPr lang="en-US" dirty="0"/>
          </a:p>
        </p:txBody>
      </p:sp>
      <p:sp>
        <p:nvSpPr>
          <p:cNvPr id="29" name="TextBox 28"/>
          <p:cNvSpPr txBox="1"/>
          <p:nvPr/>
        </p:nvSpPr>
        <p:spPr>
          <a:xfrm>
            <a:off x="1134233" y="1373847"/>
            <a:ext cx="1480627" cy="338554"/>
          </a:xfrm>
          <a:prstGeom prst="rect">
            <a:avLst/>
          </a:prstGeom>
          <a:solidFill>
            <a:srgbClr val="FFC000"/>
          </a:solidFill>
          <a:effectLst/>
        </p:spPr>
        <p:txBody>
          <a:bodyPr wrap="square" rtlCol="0">
            <a:spAutoFit/>
          </a:bodyPr>
          <a:lstStyle/>
          <a:p>
            <a:r>
              <a:rPr lang="en-US" sz="1600" dirty="0" smtClean="0">
                <a:solidFill>
                  <a:srgbClr val="000000"/>
                </a:solidFill>
              </a:rPr>
              <a:t>&lt;html</a:t>
            </a:r>
            <a:r>
              <a:rPr lang="en-US" sz="1600" dirty="0">
                <a:solidFill>
                  <a:srgbClr val="000000"/>
                </a:solidFill>
              </a:rPr>
              <a:t>&gt; </a:t>
            </a:r>
            <a:r>
              <a:rPr lang="en-US" sz="1600" dirty="0" smtClean="0">
                <a:solidFill>
                  <a:srgbClr val="000000"/>
                </a:solidFill>
              </a:rPr>
              <a:t>&lt;/html&gt;</a:t>
            </a:r>
            <a:endParaRPr lang="en-US" sz="1600" dirty="0">
              <a:solidFill>
                <a:srgbClr val="000000"/>
              </a:solidFill>
            </a:endParaRPr>
          </a:p>
        </p:txBody>
      </p:sp>
      <p:cxnSp>
        <p:nvCxnSpPr>
          <p:cNvPr id="30" name="Straight Connector 29"/>
          <p:cNvCxnSpPr/>
          <p:nvPr/>
        </p:nvCxnSpPr>
        <p:spPr>
          <a:xfrm flipV="1">
            <a:off x="2941366" y="1436441"/>
            <a:ext cx="196318" cy="196318"/>
          </a:xfrm>
          <a:prstGeom prst="line">
            <a:avLst/>
          </a:prstGeom>
          <a:ln w="28575">
            <a:solidFill>
              <a:srgbClr val="00B05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840850" y="1524349"/>
            <a:ext cx="108857" cy="108857"/>
          </a:xfrm>
          <a:prstGeom prst="line">
            <a:avLst/>
          </a:prstGeom>
          <a:ln w="28575">
            <a:solidFill>
              <a:srgbClr val="00B05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34233" y="2105621"/>
            <a:ext cx="775673" cy="338554"/>
          </a:xfrm>
          <a:prstGeom prst="rect">
            <a:avLst/>
          </a:prstGeom>
          <a:solidFill>
            <a:srgbClr val="FFC000"/>
          </a:solidFill>
          <a:effectLst/>
        </p:spPr>
        <p:txBody>
          <a:bodyPr wrap="square" rtlCol="0">
            <a:spAutoFit/>
          </a:bodyPr>
          <a:lstStyle/>
          <a:p>
            <a:r>
              <a:rPr lang="en-US" sz="1600" dirty="0" smtClean="0">
                <a:solidFill>
                  <a:srgbClr val="000000"/>
                </a:solidFill>
              </a:rPr>
              <a:t>&lt;html&gt;</a:t>
            </a:r>
            <a:endParaRPr lang="en-US" sz="1600" dirty="0">
              <a:solidFill>
                <a:srgbClr val="000000"/>
              </a:solidFill>
            </a:endParaRPr>
          </a:p>
        </p:txBody>
      </p:sp>
      <p:cxnSp>
        <p:nvCxnSpPr>
          <p:cNvPr id="33" name="Straight Connector 32"/>
          <p:cNvCxnSpPr/>
          <p:nvPr/>
        </p:nvCxnSpPr>
        <p:spPr>
          <a:xfrm flipV="1">
            <a:off x="2079395" y="2176461"/>
            <a:ext cx="196318" cy="196318"/>
          </a:xfrm>
          <a:prstGeom prst="line">
            <a:avLst/>
          </a:prstGeom>
          <a:ln w="28575">
            <a:solidFill>
              <a:srgbClr val="FF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2081080" y="2176461"/>
            <a:ext cx="194631" cy="196318"/>
          </a:xfrm>
          <a:prstGeom prst="line">
            <a:avLst/>
          </a:prstGeom>
          <a:ln w="28575">
            <a:solidFill>
              <a:srgbClr val="FF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959221" y="2597139"/>
            <a:ext cx="2885913" cy="668868"/>
          </a:xfrm>
          <a:prstGeom prst="rect">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47" name="TextBox 46"/>
          <p:cNvSpPr txBox="1"/>
          <p:nvPr/>
        </p:nvSpPr>
        <p:spPr>
          <a:xfrm>
            <a:off x="1518636" y="2729327"/>
            <a:ext cx="1813385" cy="400110"/>
          </a:xfrm>
          <a:prstGeom prst="rect">
            <a:avLst/>
          </a:prstGeom>
          <a:noFill/>
        </p:spPr>
        <p:txBody>
          <a:bodyPr wrap="square" rtlCol="0">
            <a:spAutoFit/>
          </a:bodyPr>
          <a:lstStyle/>
          <a:p>
            <a:pPr algn="ctr"/>
            <a:r>
              <a:rPr lang="en-US" sz="2000" dirty="0">
                <a:solidFill>
                  <a:schemeClr val="bg1"/>
                </a:solidFill>
              </a:rPr>
              <a:t>Container Tags</a:t>
            </a:r>
          </a:p>
        </p:txBody>
      </p:sp>
      <p:sp>
        <p:nvSpPr>
          <p:cNvPr id="48" name="Rectangle 47"/>
          <p:cNvSpPr/>
          <p:nvPr/>
        </p:nvSpPr>
        <p:spPr>
          <a:xfrm>
            <a:off x="959220" y="3849493"/>
            <a:ext cx="2885913" cy="1470613"/>
          </a:xfrm>
          <a:prstGeom prst="rect">
            <a:avLst/>
          </a:pr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59220" y="5343667"/>
            <a:ext cx="2885913" cy="668868"/>
          </a:xfrm>
          <a:prstGeom prst="rect">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56" name="TextBox 55"/>
          <p:cNvSpPr txBox="1"/>
          <p:nvPr/>
        </p:nvSpPr>
        <p:spPr>
          <a:xfrm>
            <a:off x="1518635" y="5475855"/>
            <a:ext cx="1813385" cy="400110"/>
          </a:xfrm>
          <a:prstGeom prst="rect">
            <a:avLst/>
          </a:prstGeom>
          <a:noFill/>
        </p:spPr>
        <p:txBody>
          <a:bodyPr wrap="square" rtlCol="0">
            <a:spAutoFit/>
          </a:bodyPr>
          <a:lstStyle/>
          <a:p>
            <a:pPr algn="ctr"/>
            <a:r>
              <a:rPr lang="en-US" sz="2000" dirty="0">
                <a:solidFill>
                  <a:schemeClr val="bg1"/>
                </a:solidFill>
              </a:rPr>
              <a:t>Empty Tags</a:t>
            </a:r>
          </a:p>
        </p:txBody>
      </p:sp>
      <p:sp>
        <p:nvSpPr>
          <p:cNvPr id="35" name="TextBox 34"/>
          <p:cNvSpPr txBox="1"/>
          <p:nvPr/>
        </p:nvSpPr>
        <p:spPr>
          <a:xfrm>
            <a:off x="1227006" y="4103139"/>
            <a:ext cx="583257" cy="338554"/>
          </a:xfrm>
          <a:prstGeom prst="rect">
            <a:avLst/>
          </a:prstGeom>
          <a:solidFill>
            <a:srgbClr val="FFC000"/>
          </a:solidFill>
          <a:effectLst/>
        </p:spPr>
        <p:txBody>
          <a:bodyPr wrap="square" rtlCol="0">
            <a:spAutoFit/>
          </a:bodyPr>
          <a:lstStyle/>
          <a:p>
            <a:r>
              <a:rPr lang="en-US" sz="1600" dirty="0" smtClean="0">
                <a:solidFill>
                  <a:srgbClr val="000000"/>
                </a:solidFill>
              </a:rPr>
              <a:t>&lt;</a:t>
            </a:r>
            <a:r>
              <a:rPr lang="en-US" sz="1600" dirty="0" err="1" smtClean="0">
                <a:solidFill>
                  <a:srgbClr val="000000"/>
                </a:solidFill>
              </a:rPr>
              <a:t>br</a:t>
            </a:r>
            <a:r>
              <a:rPr lang="en-US" sz="1600" dirty="0" smtClean="0">
                <a:solidFill>
                  <a:srgbClr val="000000"/>
                </a:solidFill>
              </a:rPr>
              <a:t>&gt; </a:t>
            </a:r>
            <a:endParaRPr lang="en-US" sz="1600" dirty="0">
              <a:solidFill>
                <a:srgbClr val="000000"/>
              </a:solidFill>
            </a:endParaRPr>
          </a:p>
        </p:txBody>
      </p:sp>
      <p:cxnSp>
        <p:nvCxnSpPr>
          <p:cNvPr id="36" name="Straight Connector 35"/>
          <p:cNvCxnSpPr/>
          <p:nvPr/>
        </p:nvCxnSpPr>
        <p:spPr>
          <a:xfrm flipV="1">
            <a:off x="2043505" y="4163700"/>
            <a:ext cx="196318" cy="196318"/>
          </a:xfrm>
          <a:prstGeom prst="line">
            <a:avLst/>
          </a:prstGeom>
          <a:ln w="28575">
            <a:solidFill>
              <a:srgbClr val="00B05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42989" y="4251608"/>
            <a:ext cx="108857" cy="108857"/>
          </a:xfrm>
          <a:prstGeom prst="line">
            <a:avLst/>
          </a:prstGeom>
          <a:ln w="28575">
            <a:solidFill>
              <a:srgbClr val="00B05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269339" y="4742593"/>
            <a:ext cx="1088371" cy="338554"/>
          </a:xfrm>
          <a:prstGeom prst="rect">
            <a:avLst/>
          </a:prstGeom>
          <a:solidFill>
            <a:srgbClr val="FFC000"/>
          </a:solidFill>
          <a:effectLst/>
        </p:spPr>
        <p:txBody>
          <a:bodyPr wrap="square" rtlCol="0">
            <a:spAutoFit/>
          </a:bodyPr>
          <a:lstStyle/>
          <a:p>
            <a:r>
              <a:rPr lang="en-US" sz="1600" dirty="0" smtClean="0">
                <a:solidFill>
                  <a:srgbClr val="000000"/>
                </a:solidFill>
              </a:rPr>
              <a:t>&lt;</a:t>
            </a:r>
            <a:r>
              <a:rPr lang="en-US" sz="1600" dirty="0" err="1" smtClean="0">
                <a:solidFill>
                  <a:srgbClr val="000000"/>
                </a:solidFill>
              </a:rPr>
              <a:t>br</a:t>
            </a:r>
            <a:r>
              <a:rPr lang="en-US" sz="1600" dirty="0" smtClean="0">
                <a:solidFill>
                  <a:srgbClr val="000000"/>
                </a:solidFill>
              </a:rPr>
              <a:t>&gt; &lt;/</a:t>
            </a:r>
            <a:r>
              <a:rPr lang="en-US" sz="1600" dirty="0" err="1" smtClean="0">
                <a:solidFill>
                  <a:srgbClr val="000000"/>
                </a:solidFill>
              </a:rPr>
              <a:t>br</a:t>
            </a:r>
            <a:r>
              <a:rPr lang="en-US" sz="1600" dirty="0" smtClean="0">
                <a:solidFill>
                  <a:srgbClr val="000000"/>
                </a:solidFill>
              </a:rPr>
              <a:t>&gt;</a:t>
            </a:r>
            <a:endParaRPr lang="en-US" sz="1600" dirty="0">
              <a:solidFill>
                <a:srgbClr val="000000"/>
              </a:solidFill>
            </a:endParaRPr>
          </a:p>
        </p:txBody>
      </p:sp>
      <p:cxnSp>
        <p:nvCxnSpPr>
          <p:cNvPr id="39" name="Straight Connector 38"/>
          <p:cNvCxnSpPr/>
          <p:nvPr/>
        </p:nvCxnSpPr>
        <p:spPr>
          <a:xfrm flipV="1">
            <a:off x="2556767" y="4826192"/>
            <a:ext cx="196318" cy="196318"/>
          </a:xfrm>
          <a:prstGeom prst="line">
            <a:avLst/>
          </a:prstGeom>
          <a:ln w="28575">
            <a:solidFill>
              <a:srgbClr val="FF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2558452" y="4826192"/>
            <a:ext cx="194631" cy="196318"/>
          </a:xfrm>
          <a:prstGeom prst="line">
            <a:avLst/>
          </a:prstGeom>
          <a:ln w="28575">
            <a:solidFill>
              <a:srgbClr val="FF0000"/>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In HTML, tags are broadly categorized as:</a:t>
            </a:r>
          </a:p>
        </p:txBody>
      </p:sp>
      <p:sp>
        <p:nvSpPr>
          <p:cNvPr id="41" name="Isosceles Triangle 4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24353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10"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fade">
                                      <p:cBhvr>
                                        <p:cTn id="7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7" grpId="0" animBg="1"/>
      <p:bldP spid="28" grpId="0"/>
      <p:bldP spid="29" grpId="0" animBg="1"/>
      <p:bldP spid="32" grpId="0" animBg="1"/>
      <p:bldP spid="44" grpId="0" animBg="1"/>
      <p:bldP spid="47" grpId="0"/>
      <p:bldP spid="48" grpId="0" animBg="1"/>
      <p:bldP spid="55" grpId="0" animBg="1"/>
      <p:bldP spid="56" grpId="0"/>
      <p:bldP spid="35" grpId="0" animBg="1"/>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28600" y="1246247"/>
            <a:ext cx="5006307" cy="3970318"/>
          </a:xfrm>
          <a:prstGeom prst="rect">
            <a:avLst/>
          </a:prstGeom>
          <a:noFill/>
        </p:spPr>
        <p:txBody>
          <a:bodyPr wrap="none" rtlCol="0">
            <a:spAutoFit/>
          </a:bodyPr>
          <a:lstStyle/>
          <a:p>
            <a:r>
              <a:rPr lang="en-US" sz="1400" b="1" dirty="0" smtClean="0"/>
              <a:t>&lt;</a:t>
            </a:r>
            <a:r>
              <a:rPr lang="en-US" sz="1400" b="1" dirty="0"/>
              <a:t>html&gt;</a:t>
            </a:r>
            <a:br>
              <a:rPr lang="en-US" sz="1400" b="1" dirty="0"/>
            </a:br>
            <a:r>
              <a:rPr lang="en-US" sz="1400" b="1" dirty="0"/>
              <a:t>&lt;head&gt;</a:t>
            </a:r>
            <a:r>
              <a:rPr lang="en-US" sz="1400" dirty="0"/>
              <a:t/>
            </a:r>
            <a:br>
              <a:rPr lang="en-US" sz="1400" dirty="0"/>
            </a:br>
            <a:r>
              <a:rPr lang="en-US" sz="1400" b="1" dirty="0"/>
              <a:t>&lt;title&gt;</a:t>
            </a:r>
            <a:r>
              <a:rPr lang="en-US" sz="1400" dirty="0"/>
              <a:t>Why I like to ride a bicycle in the morning</a:t>
            </a:r>
            <a:r>
              <a:rPr lang="en-US" sz="1400" b="1" dirty="0"/>
              <a:t>&lt;/title&gt;</a:t>
            </a:r>
            <a:r>
              <a:rPr lang="en-US" sz="1400" dirty="0"/>
              <a:t/>
            </a:r>
            <a:br>
              <a:rPr lang="en-US" sz="1400" dirty="0"/>
            </a:br>
            <a:r>
              <a:rPr lang="en-US" sz="1400" b="1" dirty="0"/>
              <a:t>&lt;/head&gt;</a:t>
            </a:r>
            <a:br>
              <a:rPr lang="en-US" sz="1400" b="1" dirty="0"/>
            </a:br>
            <a:r>
              <a:rPr lang="en-US" sz="1400" b="1" dirty="0"/>
              <a:t>&lt;body&gt;</a:t>
            </a:r>
            <a:endParaRPr lang="en-US" sz="1400" dirty="0"/>
          </a:p>
          <a:p>
            <a:r>
              <a:rPr lang="en-US" sz="1400" b="1" dirty="0"/>
              <a:t>&lt;h1&gt; </a:t>
            </a:r>
            <a:r>
              <a:rPr lang="en-US" sz="1400" dirty="0"/>
              <a:t>Why I like to ride a bicycle in the morning. </a:t>
            </a:r>
            <a:r>
              <a:rPr lang="en-US" sz="1400" b="1" dirty="0"/>
              <a:t>&lt;/h1&gt;</a:t>
            </a:r>
          </a:p>
          <a:p>
            <a:r>
              <a:rPr lang="en-US" sz="1400" b="1" dirty="0"/>
              <a:t>&lt;p&gt; </a:t>
            </a:r>
            <a:r>
              <a:rPr lang="en-US" sz="1400" dirty="0"/>
              <a:t>Riding a bicycle is my most favorite activity in the any season. </a:t>
            </a:r>
            <a:r>
              <a:rPr lang="en-US" sz="1400" dirty="0" smtClean="0"/>
              <a:t/>
            </a:r>
            <a:br>
              <a:rPr lang="en-US" sz="1400" dirty="0" smtClean="0"/>
            </a:br>
            <a:r>
              <a:rPr lang="en-US" sz="1400" dirty="0" smtClean="0"/>
              <a:t>Whether </a:t>
            </a:r>
            <a:r>
              <a:rPr lang="en-US" sz="1400" dirty="0"/>
              <a:t>the sun is shining and the air is pleasant or if it is </a:t>
            </a:r>
            <a:r>
              <a:rPr lang="en-US" sz="1400" dirty="0" smtClean="0"/>
              <a:t>cloudy</a:t>
            </a:r>
            <a:br>
              <a:rPr lang="en-US" sz="1400" dirty="0" smtClean="0"/>
            </a:br>
            <a:r>
              <a:rPr lang="en-US" sz="1400" dirty="0" smtClean="0"/>
              <a:t>and </a:t>
            </a:r>
            <a:r>
              <a:rPr lang="en-US" sz="1400" dirty="0"/>
              <a:t>cold outside, you will find me enjoying a bicycle ride early </a:t>
            </a:r>
            <a:r>
              <a:rPr lang="en-US" sz="1400" dirty="0" smtClean="0"/>
              <a:t>in</a:t>
            </a:r>
            <a:br>
              <a:rPr lang="en-US" sz="1400" dirty="0" smtClean="0"/>
            </a:br>
            <a:r>
              <a:rPr lang="en-US" sz="1400" dirty="0" smtClean="0"/>
              <a:t>the </a:t>
            </a:r>
            <a:r>
              <a:rPr lang="en-US" sz="1400" dirty="0"/>
              <a:t>morning with my group of friends.</a:t>
            </a:r>
            <a:r>
              <a:rPr lang="en-US" sz="1400" b="1" dirty="0"/>
              <a:t>&lt;/p&gt;</a:t>
            </a:r>
          </a:p>
          <a:p>
            <a:r>
              <a:rPr lang="en-US" sz="1400" b="1" dirty="0"/>
              <a:t>&lt;p&gt;</a:t>
            </a:r>
            <a:r>
              <a:rPr lang="en-US" sz="1400" dirty="0"/>
              <a:t>There are three reasons I like to ride a bicycle:</a:t>
            </a:r>
            <a:r>
              <a:rPr lang="en-US" sz="1400" b="1" dirty="0"/>
              <a:t>&lt;/p&gt;</a:t>
            </a:r>
          </a:p>
          <a:p>
            <a:r>
              <a:rPr lang="en-US" sz="1400" b="1" dirty="0"/>
              <a:t>&lt;</a:t>
            </a:r>
            <a:r>
              <a:rPr lang="en-US" sz="1400" b="1" dirty="0" err="1"/>
              <a:t>ul</a:t>
            </a:r>
            <a:r>
              <a:rPr lang="en-US" sz="1400" b="1" dirty="0"/>
              <a:t>&gt;</a:t>
            </a:r>
            <a:r>
              <a:rPr lang="en-US" sz="1400" dirty="0"/>
              <a:t/>
            </a:r>
            <a:br>
              <a:rPr lang="en-US" sz="1400" dirty="0"/>
            </a:br>
            <a:r>
              <a:rPr lang="en-US" sz="1400" b="1" dirty="0"/>
              <a:t>&lt;li&gt;</a:t>
            </a:r>
            <a:r>
              <a:rPr lang="en-US" sz="1400" dirty="0"/>
              <a:t>I get lots of exercise</a:t>
            </a:r>
            <a:r>
              <a:rPr lang="en-US" sz="1400" b="1" dirty="0"/>
              <a:t>&lt;/li&gt;</a:t>
            </a:r>
            <a:r>
              <a:rPr lang="en-US" sz="1400" dirty="0"/>
              <a:t/>
            </a:r>
            <a:br>
              <a:rPr lang="en-US" sz="1400" dirty="0"/>
            </a:br>
            <a:r>
              <a:rPr lang="en-US" sz="1400" b="1" dirty="0"/>
              <a:t>&lt;li&gt;</a:t>
            </a:r>
            <a:r>
              <a:rPr lang="en-US" sz="1400" dirty="0"/>
              <a:t>I enjoy the freedom</a:t>
            </a:r>
            <a:r>
              <a:rPr lang="en-US" sz="1400" b="1" dirty="0"/>
              <a:t>&lt;/li&gt; </a:t>
            </a:r>
            <a:r>
              <a:rPr lang="en-US" sz="1400" dirty="0"/>
              <a:t/>
            </a:r>
            <a:br>
              <a:rPr lang="en-US" sz="1400" dirty="0"/>
            </a:br>
            <a:r>
              <a:rPr lang="en-US" sz="1400" b="1" dirty="0"/>
              <a:t>&lt;li&gt;</a:t>
            </a:r>
            <a:r>
              <a:rPr lang="en-US" sz="1400" dirty="0"/>
              <a:t>I have an opportunity to be in the open air.</a:t>
            </a:r>
            <a:r>
              <a:rPr lang="en-US" sz="1400" b="1" dirty="0"/>
              <a:t>&lt;/li&gt;</a:t>
            </a:r>
            <a:r>
              <a:rPr lang="en-US" sz="1400" dirty="0"/>
              <a:t/>
            </a:r>
            <a:br>
              <a:rPr lang="en-US" sz="1400" dirty="0"/>
            </a:br>
            <a:r>
              <a:rPr lang="en-US" sz="1400" b="1" dirty="0"/>
              <a:t>&lt;/</a:t>
            </a:r>
            <a:r>
              <a:rPr lang="en-US" sz="1400" b="1" dirty="0" err="1"/>
              <a:t>ul</a:t>
            </a:r>
            <a:r>
              <a:rPr lang="en-US" sz="1400" b="1" dirty="0"/>
              <a:t>&gt;</a:t>
            </a:r>
            <a:br>
              <a:rPr lang="en-US" sz="1400" b="1" dirty="0"/>
            </a:br>
            <a:r>
              <a:rPr lang="en-US" sz="1400" b="1" dirty="0"/>
              <a:t>&lt;/body&gt;</a:t>
            </a:r>
            <a:br>
              <a:rPr lang="en-US" sz="1400" b="1" dirty="0"/>
            </a:br>
            <a:r>
              <a:rPr lang="en-US" sz="1400" b="1" dirty="0"/>
              <a:t>&lt;/html</a:t>
            </a:r>
            <a:r>
              <a:rPr lang="en-US" sz="1400" b="1" dirty="0" smtClean="0"/>
              <a:t>&gt;</a:t>
            </a:r>
            <a:endParaRPr lang="en-US" sz="1400"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ADDING HTML TAGS</a:t>
            </a:r>
            <a:endParaRPr lang="en-US" b="1" dirty="0" smtClean="0">
              <a:solidFill>
                <a:schemeClr val="bg1"/>
              </a:solidFill>
              <a:cs typeface="Segoe UI Light" panose="020B0502040204020203" pitchFamily="34" charset="0"/>
            </a:endParaRPr>
          </a:p>
        </p:txBody>
      </p:sp>
      <p:pic>
        <p:nvPicPr>
          <p:cNvPr id="3074" name="Picture 2" descr="C:\Users\ab\Desktop\sd.jpg"/>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6199191" y="1427143"/>
            <a:ext cx="5600700" cy="41433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Example: Earlier document with HTML tags</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48792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anim calcmode="lin" valueType="num">
                                      <p:cBhvr>
                                        <p:cTn id="13" dur="1000" fill="hold"/>
                                        <p:tgtEl>
                                          <p:spTgt spid="3074"/>
                                        </p:tgtEl>
                                        <p:attrNameLst>
                                          <p:attrName>ppt_x</p:attrName>
                                        </p:attrNameLst>
                                      </p:cBhvr>
                                      <p:tavLst>
                                        <p:tav tm="0">
                                          <p:val>
                                            <p:strVal val="#ppt_x"/>
                                          </p:val>
                                        </p:tav>
                                        <p:tav tm="100000">
                                          <p:val>
                                            <p:strVal val="#ppt_x"/>
                                          </p:val>
                                        </p:tav>
                                      </p:tavLst>
                                    </p:anim>
                                    <p:anim calcmode="lin" valueType="num">
                                      <p:cBhvr>
                                        <p:cTn id="14"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2"/>
          <p:cNvSpPr/>
          <p:nvPr/>
        </p:nvSpPr>
        <p:spPr>
          <a:xfrm>
            <a:off x="6349" y="508000"/>
            <a:ext cx="6121402" cy="5594350"/>
          </a:xfrm>
          <a:prstGeom prst="flowChartProcess">
            <a:avLst/>
          </a:prstGeom>
          <a:solidFill>
            <a:schemeClr val="accent6">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US" sz="1400"/>
          </a:p>
        </p:txBody>
      </p:sp>
      <p:sp>
        <p:nvSpPr>
          <p:cNvPr id="12" name="Rectangular Callout 15"/>
          <p:cNvSpPr/>
          <p:nvPr/>
        </p:nvSpPr>
        <p:spPr>
          <a:xfrm>
            <a:off x="6749138" y="3997442"/>
            <a:ext cx="4962525" cy="1744874"/>
          </a:xfrm>
          <a:custGeom>
            <a:avLst/>
            <a:gdLst>
              <a:gd name="connsiteX0" fmla="*/ 0 w 4279142"/>
              <a:gd name="connsiteY0" fmla="*/ 0 h 2867025"/>
              <a:gd name="connsiteX1" fmla="*/ 713190 w 4279142"/>
              <a:gd name="connsiteY1" fmla="*/ 0 h 2867025"/>
              <a:gd name="connsiteX2" fmla="*/ 667075 w 4279142"/>
              <a:gd name="connsiteY2" fmla="*/ -194069 h 2867025"/>
              <a:gd name="connsiteX3" fmla="*/ 1782976 w 4279142"/>
              <a:gd name="connsiteY3" fmla="*/ 0 h 2867025"/>
              <a:gd name="connsiteX4" fmla="*/ 4279142 w 4279142"/>
              <a:gd name="connsiteY4" fmla="*/ 0 h 2867025"/>
              <a:gd name="connsiteX5" fmla="*/ 4279142 w 4279142"/>
              <a:gd name="connsiteY5" fmla="*/ 477838 h 2867025"/>
              <a:gd name="connsiteX6" fmla="*/ 4279142 w 4279142"/>
              <a:gd name="connsiteY6" fmla="*/ 477838 h 2867025"/>
              <a:gd name="connsiteX7" fmla="*/ 4279142 w 4279142"/>
              <a:gd name="connsiteY7" fmla="*/ 1194594 h 2867025"/>
              <a:gd name="connsiteX8" fmla="*/ 4279142 w 4279142"/>
              <a:gd name="connsiteY8" fmla="*/ 2867025 h 2867025"/>
              <a:gd name="connsiteX9" fmla="*/ 1782976 w 4279142"/>
              <a:gd name="connsiteY9" fmla="*/ 2867025 h 2867025"/>
              <a:gd name="connsiteX10" fmla="*/ 713190 w 4279142"/>
              <a:gd name="connsiteY10" fmla="*/ 2867025 h 2867025"/>
              <a:gd name="connsiteX11" fmla="*/ 713190 w 4279142"/>
              <a:gd name="connsiteY11" fmla="*/ 2867025 h 2867025"/>
              <a:gd name="connsiteX12" fmla="*/ 0 w 4279142"/>
              <a:gd name="connsiteY12" fmla="*/ 2867025 h 2867025"/>
              <a:gd name="connsiteX13" fmla="*/ 0 w 4279142"/>
              <a:gd name="connsiteY13" fmla="*/ 1194594 h 2867025"/>
              <a:gd name="connsiteX14" fmla="*/ 0 w 4279142"/>
              <a:gd name="connsiteY14" fmla="*/ 477838 h 2867025"/>
              <a:gd name="connsiteX15" fmla="*/ 0 w 4279142"/>
              <a:gd name="connsiteY15" fmla="*/ 477838 h 2867025"/>
              <a:gd name="connsiteX16" fmla="*/ 0 w 4279142"/>
              <a:gd name="connsiteY16" fmla="*/ 0 h 2867025"/>
              <a:gd name="connsiteX0" fmla="*/ 0 w 4279142"/>
              <a:gd name="connsiteY0" fmla="*/ 194069 h 3061094"/>
              <a:gd name="connsiteX1" fmla="*/ 713190 w 4279142"/>
              <a:gd name="connsiteY1" fmla="*/ 194069 h 3061094"/>
              <a:gd name="connsiteX2" fmla="*/ 667075 w 4279142"/>
              <a:gd name="connsiteY2" fmla="*/ 0 h 3061094"/>
              <a:gd name="connsiteX3" fmla="*/ 1020976 w 4279142"/>
              <a:gd name="connsiteY3" fmla="*/ 184544 h 3061094"/>
              <a:gd name="connsiteX4" fmla="*/ 4279142 w 4279142"/>
              <a:gd name="connsiteY4" fmla="*/ 194069 h 3061094"/>
              <a:gd name="connsiteX5" fmla="*/ 4279142 w 4279142"/>
              <a:gd name="connsiteY5" fmla="*/ 671907 h 3061094"/>
              <a:gd name="connsiteX6" fmla="*/ 4279142 w 4279142"/>
              <a:gd name="connsiteY6" fmla="*/ 671907 h 3061094"/>
              <a:gd name="connsiteX7" fmla="*/ 4279142 w 4279142"/>
              <a:gd name="connsiteY7" fmla="*/ 1388663 h 3061094"/>
              <a:gd name="connsiteX8" fmla="*/ 4279142 w 4279142"/>
              <a:gd name="connsiteY8" fmla="*/ 3061094 h 3061094"/>
              <a:gd name="connsiteX9" fmla="*/ 1782976 w 4279142"/>
              <a:gd name="connsiteY9" fmla="*/ 3061094 h 3061094"/>
              <a:gd name="connsiteX10" fmla="*/ 713190 w 4279142"/>
              <a:gd name="connsiteY10" fmla="*/ 3061094 h 3061094"/>
              <a:gd name="connsiteX11" fmla="*/ 713190 w 4279142"/>
              <a:gd name="connsiteY11" fmla="*/ 3061094 h 3061094"/>
              <a:gd name="connsiteX12" fmla="*/ 0 w 4279142"/>
              <a:gd name="connsiteY12" fmla="*/ 3061094 h 3061094"/>
              <a:gd name="connsiteX13" fmla="*/ 0 w 4279142"/>
              <a:gd name="connsiteY13" fmla="*/ 1388663 h 3061094"/>
              <a:gd name="connsiteX14" fmla="*/ 0 w 4279142"/>
              <a:gd name="connsiteY14" fmla="*/ 671907 h 3061094"/>
              <a:gd name="connsiteX15" fmla="*/ 0 w 4279142"/>
              <a:gd name="connsiteY15" fmla="*/ 671907 h 3061094"/>
              <a:gd name="connsiteX16" fmla="*/ 0 w 4279142"/>
              <a:gd name="connsiteY16" fmla="*/ 194069 h 3061094"/>
              <a:gd name="connsiteX0" fmla="*/ 0 w 4279142"/>
              <a:gd name="connsiteY0" fmla="*/ 817711 h 3684736"/>
              <a:gd name="connsiteX1" fmla="*/ 713190 w 4279142"/>
              <a:gd name="connsiteY1" fmla="*/ 817711 h 3684736"/>
              <a:gd name="connsiteX2" fmla="*/ 486100 w 4279142"/>
              <a:gd name="connsiteY2" fmla="*/ 0 h 3684736"/>
              <a:gd name="connsiteX3" fmla="*/ 1020976 w 4279142"/>
              <a:gd name="connsiteY3" fmla="*/ 808186 h 3684736"/>
              <a:gd name="connsiteX4" fmla="*/ 4279142 w 4279142"/>
              <a:gd name="connsiteY4" fmla="*/ 817711 h 3684736"/>
              <a:gd name="connsiteX5" fmla="*/ 4279142 w 4279142"/>
              <a:gd name="connsiteY5" fmla="*/ 1295549 h 3684736"/>
              <a:gd name="connsiteX6" fmla="*/ 4279142 w 4279142"/>
              <a:gd name="connsiteY6" fmla="*/ 1295549 h 3684736"/>
              <a:gd name="connsiteX7" fmla="*/ 4279142 w 4279142"/>
              <a:gd name="connsiteY7" fmla="*/ 2012305 h 3684736"/>
              <a:gd name="connsiteX8" fmla="*/ 4279142 w 4279142"/>
              <a:gd name="connsiteY8" fmla="*/ 3684736 h 3684736"/>
              <a:gd name="connsiteX9" fmla="*/ 1782976 w 4279142"/>
              <a:gd name="connsiteY9" fmla="*/ 3684736 h 3684736"/>
              <a:gd name="connsiteX10" fmla="*/ 713190 w 4279142"/>
              <a:gd name="connsiteY10" fmla="*/ 3684736 h 3684736"/>
              <a:gd name="connsiteX11" fmla="*/ 713190 w 4279142"/>
              <a:gd name="connsiteY11" fmla="*/ 3684736 h 3684736"/>
              <a:gd name="connsiteX12" fmla="*/ 0 w 4279142"/>
              <a:gd name="connsiteY12" fmla="*/ 3684736 h 3684736"/>
              <a:gd name="connsiteX13" fmla="*/ 0 w 4279142"/>
              <a:gd name="connsiteY13" fmla="*/ 2012305 h 3684736"/>
              <a:gd name="connsiteX14" fmla="*/ 0 w 4279142"/>
              <a:gd name="connsiteY14" fmla="*/ 1295549 h 3684736"/>
              <a:gd name="connsiteX15" fmla="*/ 0 w 4279142"/>
              <a:gd name="connsiteY15" fmla="*/ 1295549 h 3684736"/>
              <a:gd name="connsiteX16" fmla="*/ 0 w 4279142"/>
              <a:gd name="connsiteY16" fmla="*/ 817711 h 3684736"/>
              <a:gd name="connsiteX0" fmla="*/ 0 w 4279142"/>
              <a:gd name="connsiteY0" fmla="*/ 566773 h 3433798"/>
              <a:gd name="connsiteX1" fmla="*/ 713190 w 4279142"/>
              <a:gd name="connsiteY1" fmla="*/ 566773 h 3433798"/>
              <a:gd name="connsiteX2" fmla="*/ 476575 w 4279142"/>
              <a:gd name="connsiteY2" fmla="*/ 0 h 3433798"/>
              <a:gd name="connsiteX3" fmla="*/ 1020976 w 4279142"/>
              <a:gd name="connsiteY3" fmla="*/ 557248 h 3433798"/>
              <a:gd name="connsiteX4" fmla="*/ 4279142 w 4279142"/>
              <a:gd name="connsiteY4" fmla="*/ 566773 h 3433798"/>
              <a:gd name="connsiteX5" fmla="*/ 4279142 w 4279142"/>
              <a:gd name="connsiteY5" fmla="*/ 1044611 h 3433798"/>
              <a:gd name="connsiteX6" fmla="*/ 4279142 w 4279142"/>
              <a:gd name="connsiteY6" fmla="*/ 1044611 h 3433798"/>
              <a:gd name="connsiteX7" fmla="*/ 4279142 w 4279142"/>
              <a:gd name="connsiteY7" fmla="*/ 1761367 h 3433798"/>
              <a:gd name="connsiteX8" fmla="*/ 4279142 w 4279142"/>
              <a:gd name="connsiteY8" fmla="*/ 3433798 h 3433798"/>
              <a:gd name="connsiteX9" fmla="*/ 1782976 w 4279142"/>
              <a:gd name="connsiteY9" fmla="*/ 3433798 h 3433798"/>
              <a:gd name="connsiteX10" fmla="*/ 713190 w 4279142"/>
              <a:gd name="connsiteY10" fmla="*/ 3433798 h 3433798"/>
              <a:gd name="connsiteX11" fmla="*/ 713190 w 4279142"/>
              <a:gd name="connsiteY11" fmla="*/ 3433798 h 3433798"/>
              <a:gd name="connsiteX12" fmla="*/ 0 w 4279142"/>
              <a:gd name="connsiteY12" fmla="*/ 3433798 h 3433798"/>
              <a:gd name="connsiteX13" fmla="*/ 0 w 4279142"/>
              <a:gd name="connsiteY13" fmla="*/ 1761367 h 3433798"/>
              <a:gd name="connsiteX14" fmla="*/ 0 w 4279142"/>
              <a:gd name="connsiteY14" fmla="*/ 1044611 h 3433798"/>
              <a:gd name="connsiteX15" fmla="*/ 0 w 4279142"/>
              <a:gd name="connsiteY15" fmla="*/ 1044611 h 3433798"/>
              <a:gd name="connsiteX16" fmla="*/ 0 w 4279142"/>
              <a:gd name="connsiteY16" fmla="*/ 566773 h 3433798"/>
              <a:gd name="connsiteX0" fmla="*/ 0 w 4279142"/>
              <a:gd name="connsiteY0" fmla="*/ 32889 h 2899914"/>
              <a:gd name="connsiteX1" fmla="*/ 713190 w 4279142"/>
              <a:gd name="connsiteY1" fmla="*/ 32889 h 2899914"/>
              <a:gd name="connsiteX2" fmla="*/ 812281 w 4279142"/>
              <a:gd name="connsiteY2" fmla="*/ 0 h 2899914"/>
              <a:gd name="connsiteX3" fmla="*/ 1020976 w 4279142"/>
              <a:gd name="connsiteY3" fmla="*/ 23364 h 2899914"/>
              <a:gd name="connsiteX4" fmla="*/ 4279142 w 4279142"/>
              <a:gd name="connsiteY4" fmla="*/ 32889 h 2899914"/>
              <a:gd name="connsiteX5" fmla="*/ 4279142 w 4279142"/>
              <a:gd name="connsiteY5" fmla="*/ 510727 h 2899914"/>
              <a:gd name="connsiteX6" fmla="*/ 4279142 w 4279142"/>
              <a:gd name="connsiteY6" fmla="*/ 510727 h 2899914"/>
              <a:gd name="connsiteX7" fmla="*/ 4279142 w 4279142"/>
              <a:gd name="connsiteY7" fmla="*/ 1227483 h 2899914"/>
              <a:gd name="connsiteX8" fmla="*/ 4279142 w 4279142"/>
              <a:gd name="connsiteY8" fmla="*/ 2899914 h 2899914"/>
              <a:gd name="connsiteX9" fmla="*/ 1782976 w 4279142"/>
              <a:gd name="connsiteY9" fmla="*/ 2899914 h 2899914"/>
              <a:gd name="connsiteX10" fmla="*/ 713190 w 4279142"/>
              <a:gd name="connsiteY10" fmla="*/ 2899914 h 2899914"/>
              <a:gd name="connsiteX11" fmla="*/ 713190 w 4279142"/>
              <a:gd name="connsiteY11" fmla="*/ 2899914 h 2899914"/>
              <a:gd name="connsiteX12" fmla="*/ 0 w 4279142"/>
              <a:gd name="connsiteY12" fmla="*/ 2899914 h 2899914"/>
              <a:gd name="connsiteX13" fmla="*/ 0 w 4279142"/>
              <a:gd name="connsiteY13" fmla="*/ 1227483 h 2899914"/>
              <a:gd name="connsiteX14" fmla="*/ 0 w 4279142"/>
              <a:gd name="connsiteY14" fmla="*/ 510727 h 2899914"/>
              <a:gd name="connsiteX15" fmla="*/ 0 w 4279142"/>
              <a:gd name="connsiteY15" fmla="*/ 510727 h 2899914"/>
              <a:gd name="connsiteX16" fmla="*/ 0 w 4279142"/>
              <a:gd name="connsiteY16" fmla="*/ 32889 h 2899914"/>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1020976 w 4279142"/>
              <a:gd name="connsiteY2" fmla="*/ 0 h 2876550"/>
              <a:gd name="connsiteX3" fmla="*/ 4279142 w 4279142"/>
              <a:gd name="connsiteY3" fmla="*/ 9525 h 2876550"/>
              <a:gd name="connsiteX4" fmla="*/ 4279142 w 4279142"/>
              <a:gd name="connsiteY4" fmla="*/ 487363 h 2876550"/>
              <a:gd name="connsiteX5" fmla="*/ 4279142 w 4279142"/>
              <a:gd name="connsiteY5" fmla="*/ 487363 h 2876550"/>
              <a:gd name="connsiteX6" fmla="*/ 4279142 w 4279142"/>
              <a:gd name="connsiteY6" fmla="*/ 1204119 h 2876550"/>
              <a:gd name="connsiteX7" fmla="*/ 4279142 w 4279142"/>
              <a:gd name="connsiteY7" fmla="*/ 2876550 h 2876550"/>
              <a:gd name="connsiteX8" fmla="*/ 1782976 w 4279142"/>
              <a:gd name="connsiteY8" fmla="*/ 2876550 h 2876550"/>
              <a:gd name="connsiteX9" fmla="*/ 713190 w 4279142"/>
              <a:gd name="connsiteY9" fmla="*/ 2876550 h 2876550"/>
              <a:gd name="connsiteX10" fmla="*/ 713190 w 4279142"/>
              <a:gd name="connsiteY10" fmla="*/ 2876550 h 2876550"/>
              <a:gd name="connsiteX11" fmla="*/ 0 w 4279142"/>
              <a:gd name="connsiteY11" fmla="*/ 2876550 h 2876550"/>
              <a:gd name="connsiteX12" fmla="*/ 0 w 4279142"/>
              <a:gd name="connsiteY12" fmla="*/ 1204119 h 2876550"/>
              <a:gd name="connsiteX13" fmla="*/ 0 w 4279142"/>
              <a:gd name="connsiteY13" fmla="*/ 487363 h 2876550"/>
              <a:gd name="connsiteX14" fmla="*/ 0 w 4279142"/>
              <a:gd name="connsiteY14" fmla="*/ 487363 h 2876550"/>
              <a:gd name="connsiteX15" fmla="*/ 0 w 4279142"/>
              <a:gd name="connsiteY15" fmla="*/ 9525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9142" h="2876550">
                <a:moveTo>
                  <a:pt x="0" y="9525"/>
                </a:moveTo>
                <a:lnTo>
                  <a:pt x="713190" y="9525"/>
                </a:lnTo>
                <a:cubicBezTo>
                  <a:pt x="883353" y="7938"/>
                  <a:pt x="426651" y="0"/>
                  <a:pt x="1020976" y="0"/>
                </a:cubicBezTo>
                <a:lnTo>
                  <a:pt x="4279142" y="9525"/>
                </a:lnTo>
                <a:lnTo>
                  <a:pt x="4279142" y="487363"/>
                </a:lnTo>
                <a:lnTo>
                  <a:pt x="4279142" y="487363"/>
                </a:lnTo>
                <a:lnTo>
                  <a:pt x="4279142" y="1204119"/>
                </a:lnTo>
                <a:lnTo>
                  <a:pt x="4279142" y="2876550"/>
                </a:lnTo>
                <a:lnTo>
                  <a:pt x="1782976" y="2876550"/>
                </a:lnTo>
                <a:lnTo>
                  <a:pt x="713190" y="2876550"/>
                </a:lnTo>
                <a:lnTo>
                  <a:pt x="713190" y="2876550"/>
                </a:lnTo>
                <a:lnTo>
                  <a:pt x="0" y="2876550"/>
                </a:lnTo>
                <a:lnTo>
                  <a:pt x="0" y="1204119"/>
                </a:lnTo>
                <a:lnTo>
                  <a:pt x="0" y="487363"/>
                </a:lnTo>
                <a:lnTo>
                  <a:pt x="0" y="487363"/>
                </a:lnTo>
                <a:lnTo>
                  <a:pt x="0" y="9525"/>
                </a:lnTo>
                <a:close/>
              </a:path>
            </a:pathLst>
          </a:custGeom>
          <a:solidFill>
            <a:schemeClr val="accent1">
              <a:lumMod val="60000"/>
              <a:lumOff val="40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r>
              <a:rPr lang="en-US" sz="1400" dirty="0">
                <a:solidFill>
                  <a:schemeClr val="tx1"/>
                </a:solidFill>
              </a:rPr>
              <a:t>Elements containing content can also contain other elements. For example, the emphasis element ("&lt;b&gt;") can be embedded within a paragraph element, to make a word or phrase bold. </a:t>
            </a:r>
          </a:p>
          <a:p>
            <a:endParaRPr lang="en-US" sz="1400" dirty="0">
              <a:solidFill>
                <a:schemeClr val="tx1"/>
              </a:solidFill>
            </a:endParaRPr>
          </a:p>
          <a:p>
            <a:r>
              <a:rPr lang="en-US" sz="1400" dirty="0">
                <a:solidFill>
                  <a:schemeClr val="tx1"/>
                </a:solidFill>
              </a:rPr>
              <a:t>For example, “You are beginning to learn HTML” will be written as “&lt;p&gt;You are &lt;b&gt;beginning&lt;/b&gt; to learn HTML&lt;/p&gt;”.</a:t>
            </a:r>
          </a:p>
        </p:txBody>
      </p:sp>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749138" y="971766"/>
            <a:ext cx="4962525" cy="2924175"/>
          </a:xfrm>
          <a:prstGeom prst="rect">
            <a:avLst/>
          </a:prstGeom>
          <a:noFill/>
          <a:ln w="107950">
            <a:noFill/>
            <a:miter lim="800000"/>
          </a:ln>
          <a:effectLst>
            <a:outerShdw blurRad="50800" dist="38100" dir="18900000" algn="bl" rotWithShape="0">
              <a:prstClr val="black">
                <a:alpha val="40000"/>
              </a:prstClr>
            </a:outerShdw>
          </a:effec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COMPONENTS (ELEMENTS &amp; NESTING)</a:t>
            </a:r>
            <a:endParaRPr lang="en-US" b="1" dirty="0" smtClean="0">
              <a:solidFill>
                <a:schemeClr val="bg1"/>
              </a:solidFill>
              <a:cs typeface="Segoe UI Light" panose="020B0502040204020203" pitchFamily="34" charset="0"/>
            </a:endParaRPr>
          </a:p>
        </p:txBody>
      </p:sp>
      <p:sp>
        <p:nvSpPr>
          <p:cNvPr id="11" name="TextBox 10"/>
          <p:cNvSpPr txBox="1"/>
          <p:nvPr/>
        </p:nvSpPr>
        <p:spPr>
          <a:xfrm>
            <a:off x="228600" y="1146066"/>
            <a:ext cx="5485697" cy="3970318"/>
          </a:xfrm>
          <a:prstGeom prst="rect">
            <a:avLst/>
          </a:prstGeom>
          <a:noFill/>
        </p:spPr>
        <p:txBody>
          <a:bodyPr wrap="square" rtlCol="0">
            <a:spAutoFit/>
          </a:bodyPr>
          <a:lstStyle/>
          <a:p>
            <a:pPr>
              <a:lnSpc>
                <a:spcPct val="150000"/>
              </a:lnSpc>
              <a:buClr>
                <a:schemeClr val="accent2"/>
              </a:buClr>
            </a:pPr>
            <a:r>
              <a:rPr lang="en-US" sz="1400" b="1" dirty="0"/>
              <a:t>Elements</a:t>
            </a:r>
            <a:r>
              <a:rPr lang="en-US" sz="1400" b="1" dirty="0" smtClean="0"/>
              <a:t>:</a:t>
            </a:r>
            <a:endParaRPr lang="en-US" sz="1400" dirty="0"/>
          </a:p>
          <a:p>
            <a:pPr marL="285750" indent="-285750">
              <a:lnSpc>
                <a:spcPct val="150000"/>
              </a:lnSpc>
              <a:buClr>
                <a:schemeClr val="accent2"/>
              </a:buClr>
              <a:buFont typeface="Wingdings" panose="05000000000000000000" pitchFamily="2" charset="2"/>
              <a:buChar char="ü"/>
            </a:pPr>
            <a:r>
              <a:rPr lang="en-US" sz="1400" dirty="0"/>
              <a:t>Words/letters between two angle brackets</a:t>
            </a:r>
          </a:p>
          <a:p>
            <a:pPr marL="285750" indent="-285750">
              <a:lnSpc>
                <a:spcPct val="150000"/>
              </a:lnSpc>
              <a:buClr>
                <a:schemeClr val="accent2"/>
              </a:buClr>
              <a:buFont typeface="Wingdings" panose="05000000000000000000" pitchFamily="2" charset="2"/>
              <a:buChar char="ü"/>
            </a:pPr>
            <a:r>
              <a:rPr lang="en-US" sz="1400" dirty="0"/>
              <a:t>Coded commands within HTML</a:t>
            </a:r>
          </a:p>
          <a:p>
            <a:pPr marL="285750" indent="-285750">
              <a:lnSpc>
                <a:spcPct val="150000"/>
              </a:lnSpc>
              <a:buClr>
                <a:schemeClr val="accent2"/>
              </a:buClr>
              <a:buFont typeface="Wingdings" panose="05000000000000000000" pitchFamily="2" charset="2"/>
              <a:buChar char="ü"/>
            </a:pPr>
            <a:r>
              <a:rPr lang="en-US" sz="1400" dirty="0"/>
              <a:t>Tell browser how to display the Web page</a:t>
            </a:r>
          </a:p>
          <a:p>
            <a:pPr marL="285750" indent="-285750">
              <a:lnSpc>
                <a:spcPct val="150000"/>
              </a:lnSpc>
              <a:buClr>
                <a:schemeClr val="accent2"/>
              </a:buClr>
              <a:buFont typeface="Wingdings" panose="05000000000000000000" pitchFamily="2" charset="2"/>
              <a:buChar char="ü"/>
            </a:pPr>
            <a:r>
              <a:rPr lang="en-US" sz="1400" dirty="0"/>
              <a:t>Example: </a:t>
            </a:r>
          </a:p>
          <a:p>
            <a:pPr marL="742950" lvl="1" indent="-285750">
              <a:lnSpc>
                <a:spcPct val="150000"/>
              </a:lnSpc>
              <a:buClr>
                <a:schemeClr val="accent2"/>
              </a:buClr>
              <a:buFont typeface="Courier New" pitchFamily="49" charset="0"/>
              <a:buChar char="o"/>
            </a:pPr>
            <a:r>
              <a:rPr lang="en-US" sz="1400" dirty="0"/>
              <a:t>&lt;</a:t>
            </a:r>
            <a:r>
              <a:rPr lang="en-US" sz="1400" dirty="0" err="1"/>
              <a:t>hr</a:t>
            </a:r>
            <a:r>
              <a:rPr lang="en-US" sz="1400" dirty="0"/>
              <a:t>&gt; tells the browser to display a horizontal rule</a:t>
            </a:r>
          </a:p>
          <a:p>
            <a:pPr marL="742950" lvl="1" indent="-285750">
              <a:lnSpc>
                <a:spcPct val="150000"/>
              </a:lnSpc>
              <a:buClr>
                <a:schemeClr val="accent2"/>
              </a:buClr>
              <a:buFont typeface="Courier New" pitchFamily="49" charset="0"/>
              <a:buChar char="o"/>
            </a:pPr>
            <a:r>
              <a:rPr lang="en-US" sz="1400" dirty="0"/>
              <a:t>&lt;</a:t>
            </a:r>
            <a:r>
              <a:rPr lang="en-US" sz="1400" dirty="0" err="1"/>
              <a:t>br</a:t>
            </a:r>
            <a:r>
              <a:rPr lang="en-US" sz="1400" dirty="0"/>
              <a:t>&gt; tells the browser to skip a </a:t>
            </a:r>
            <a:r>
              <a:rPr lang="en-US" sz="1400" dirty="0" smtClean="0"/>
              <a:t>line</a:t>
            </a:r>
          </a:p>
          <a:p>
            <a:pPr>
              <a:lnSpc>
                <a:spcPct val="150000"/>
              </a:lnSpc>
              <a:buClr>
                <a:schemeClr val="accent2"/>
              </a:buClr>
            </a:pPr>
            <a:r>
              <a:rPr lang="en-US" sz="1400" b="1" dirty="0" smtClean="0"/>
              <a:t>Nesting:</a:t>
            </a:r>
            <a:endParaRPr lang="en-US" sz="1400" dirty="0"/>
          </a:p>
          <a:p>
            <a:pPr marL="285750" indent="-285750">
              <a:lnSpc>
                <a:spcPct val="150000"/>
              </a:lnSpc>
              <a:buClr>
                <a:schemeClr val="accent2"/>
              </a:buClr>
              <a:buFont typeface="Wingdings" panose="05000000000000000000" pitchFamily="2" charset="2"/>
              <a:buChar char="ü"/>
            </a:pPr>
            <a:r>
              <a:rPr lang="en-US" sz="1400" dirty="0"/>
              <a:t>Placing one element inside another in a Web page structure</a:t>
            </a:r>
          </a:p>
          <a:p>
            <a:pPr marL="285750" indent="-285750">
              <a:lnSpc>
                <a:spcPct val="150000"/>
              </a:lnSpc>
              <a:buClr>
                <a:schemeClr val="accent2"/>
              </a:buClr>
              <a:buFont typeface="Wingdings" panose="05000000000000000000" pitchFamily="2" charset="2"/>
              <a:buChar char="ü"/>
            </a:pPr>
            <a:r>
              <a:rPr lang="en-US" sz="1400" dirty="0"/>
              <a:t>Example: </a:t>
            </a:r>
            <a:endParaRPr lang="en-US" sz="1400" dirty="0" smtClean="0"/>
          </a:p>
          <a:p>
            <a:pPr marL="742950" lvl="1" indent="-285750">
              <a:lnSpc>
                <a:spcPct val="150000"/>
              </a:lnSpc>
              <a:buClr>
                <a:schemeClr val="accent2"/>
              </a:buClr>
              <a:buFont typeface="Courier New" pitchFamily="49" charset="0"/>
              <a:buChar char="o"/>
            </a:pPr>
            <a:r>
              <a:rPr lang="en-US" sz="1400" dirty="0"/>
              <a:t>&lt;title&gt; nested inside &lt;head&gt;</a:t>
            </a:r>
          </a:p>
          <a:p>
            <a:pPr marL="742950" lvl="1" indent="-285750">
              <a:lnSpc>
                <a:spcPct val="150000"/>
              </a:lnSpc>
              <a:buClr>
                <a:schemeClr val="accent2"/>
              </a:buClr>
              <a:buFont typeface="Courier New" pitchFamily="49" charset="0"/>
              <a:buChar char="o"/>
            </a:pPr>
            <a:r>
              <a:rPr lang="en-US" sz="1400" dirty="0"/>
              <a:t>&lt;head&gt; and &lt;body&gt; nested inside &lt;html</a:t>
            </a:r>
            <a:r>
              <a:rPr lang="en-US" sz="1400" dirty="0" smtClean="0"/>
              <a:t>&gt;</a:t>
            </a:r>
            <a:endParaRPr lang="en-US" sz="1400" dirty="0"/>
          </a:p>
        </p:txBody>
      </p:sp>
      <p:sp>
        <p:nvSpPr>
          <p:cNvPr id="13" name="Rectangle 12"/>
          <p:cNvSpPr/>
          <p:nvPr/>
        </p:nvSpPr>
        <p:spPr>
          <a:xfrm>
            <a:off x="6749138" y="1320804"/>
            <a:ext cx="4962525" cy="515257"/>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49138" y="2340433"/>
            <a:ext cx="4962525" cy="196396"/>
          </a:xfrm>
          <a:prstGeom prst="rect">
            <a:avLst/>
          </a:prstGeom>
          <a:noFill/>
          <a:ln w="28575">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08792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1" grpId="0"/>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8100608" y="1056936"/>
            <a:ext cx="1590675"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Oval 13"/>
          <p:cNvSpPr/>
          <p:nvPr/>
        </p:nvSpPr>
        <p:spPr bwMode="auto">
          <a:xfrm>
            <a:off x="9012529" y="1545269"/>
            <a:ext cx="239713" cy="222250"/>
          </a:xfrm>
          <a:prstGeom prst="ellipse">
            <a:avLst/>
          </a:prstGeom>
          <a:solidFill>
            <a:srgbClr val="FFC000"/>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n>
                <a:solidFill>
                  <a:schemeClr val="bg1"/>
                </a:solidFill>
              </a:ln>
            </a:endParaRPr>
          </a:p>
        </p:txBody>
      </p:sp>
      <p:pic>
        <p:nvPicPr>
          <p:cNvPr id="15" name="Picture 12"/>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291929" y="1521456"/>
            <a:ext cx="93663"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6"/>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671454" y="3619851"/>
            <a:ext cx="93662" cy="287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Oval 16"/>
          <p:cNvSpPr/>
          <p:nvPr/>
        </p:nvSpPr>
        <p:spPr bwMode="auto">
          <a:xfrm>
            <a:off x="9022399" y="4664216"/>
            <a:ext cx="239713" cy="222250"/>
          </a:xfrm>
          <a:prstGeom prst="ellipse">
            <a:avLst/>
          </a:prstGeom>
          <a:solidFill>
            <a:srgbClr val="E86C0A"/>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n>
                <a:solidFill>
                  <a:schemeClr val="bg1"/>
                </a:solidFill>
              </a:ln>
            </a:endParaRPr>
          </a:p>
        </p:txBody>
      </p:sp>
      <p:pic>
        <p:nvPicPr>
          <p:cNvPr id="18" name="Picture 19"/>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301799" y="4640403"/>
            <a:ext cx="93663"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Oval 18"/>
          <p:cNvSpPr/>
          <p:nvPr/>
        </p:nvSpPr>
        <p:spPr bwMode="auto">
          <a:xfrm>
            <a:off x="9395462" y="3649591"/>
            <a:ext cx="239713" cy="222250"/>
          </a:xfrm>
          <a:prstGeom prst="ellipse">
            <a:avLst/>
          </a:prstGeom>
          <a:solidFill>
            <a:srgbClr val="FFC000"/>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n>
                <a:solidFill>
                  <a:schemeClr val="bg1"/>
                </a:solidFill>
              </a:ln>
            </a:endParaRPr>
          </a:p>
        </p:txBody>
      </p:sp>
      <p:pic>
        <p:nvPicPr>
          <p:cNvPr id="23" name="Picture 16"/>
          <p:cNvPicPr>
            <a:picLocks noChangeAspect="1"/>
          </p:cNvPicPr>
          <p:nvPr/>
        </p:nvPicPr>
        <p:blipFill>
          <a:blip r:embed="rId4" cstate="email">
            <a:duotone>
              <a:schemeClr val="accent3">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9671454" y="2590307"/>
            <a:ext cx="93662" cy="287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Oval 23"/>
          <p:cNvSpPr/>
          <p:nvPr/>
        </p:nvSpPr>
        <p:spPr bwMode="auto">
          <a:xfrm>
            <a:off x="9395462" y="2620047"/>
            <a:ext cx="239713" cy="222250"/>
          </a:xfrm>
          <a:prstGeom prst="ellipse">
            <a:avLst/>
          </a:prstGeom>
          <a:solidFill>
            <a:srgbClr val="E86C0A"/>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ln>
                <a:solidFill>
                  <a:schemeClr val="bg1"/>
                </a:solidFill>
              </a:ln>
            </a:endParaRPr>
          </a:p>
        </p:txBody>
      </p:sp>
      <p:sp>
        <p:nvSpPr>
          <p:cNvPr id="26" name="Rectangle 2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PRIMARY TAGS</a:t>
            </a:r>
          </a:p>
        </p:txBody>
      </p:sp>
      <p:sp>
        <p:nvSpPr>
          <p:cNvPr id="27" name="TextBox 26"/>
          <p:cNvSpPr txBox="1"/>
          <p:nvPr/>
        </p:nvSpPr>
        <p:spPr>
          <a:xfrm>
            <a:off x="228600" y="1187419"/>
            <a:ext cx="7840866" cy="329320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&lt;html&gt;…&lt;/html&gt;: Every HTML document begins and ends with the &lt;html&gt; tag. </a:t>
            </a:r>
            <a:br>
              <a:rPr lang="en-US" sz="1600" dirty="0">
                <a:solidFill>
                  <a:schemeClr val="tx1">
                    <a:lumMod val="75000"/>
                    <a:lumOff val="25000"/>
                  </a:schemeClr>
                </a:solidFill>
              </a:rPr>
            </a:br>
            <a:r>
              <a:rPr lang="en-US" sz="1600" dirty="0">
                <a:solidFill>
                  <a:schemeClr val="tx1">
                    <a:lumMod val="75000"/>
                    <a:lumOff val="25000"/>
                  </a:schemeClr>
                </a:solidFill>
              </a:rPr>
              <a:t>This tells the browser that the document is an html file</a:t>
            </a:r>
            <a:r>
              <a:rPr lang="en-US" sz="1600" dirty="0" smtClean="0">
                <a:solidFill>
                  <a:schemeClr val="tx1">
                    <a:lumMod val="75000"/>
                    <a:lumOff val="25000"/>
                  </a:schemeClr>
                </a:solidFill>
              </a:rPr>
              <a:t>.</a:t>
            </a:r>
            <a:r>
              <a:rPr lang="en-US" sz="1600" dirty="0">
                <a:solidFill>
                  <a:schemeClr val="tx1">
                    <a:lumMod val="75000"/>
                    <a:lumOff val="25000"/>
                  </a:schemeClr>
                </a:solidFill>
              </a:rPr>
              <a:t/>
            </a:r>
            <a:br>
              <a:rPr lang="en-US" sz="1600" dirty="0">
                <a:solidFill>
                  <a:schemeClr val="tx1">
                    <a:lumMod val="75000"/>
                    <a:lumOff val="25000"/>
                  </a:schemeClr>
                </a:solidFill>
              </a:rPr>
            </a:b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&lt;head&gt;…&lt;/head&gt;: The &lt;head&gt; tag contains the title of the document along with</a:t>
            </a:r>
            <a:br>
              <a:rPr lang="en-US" sz="1600" dirty="0">
                <a:solidFill>
                  <a:schemeClr val="tx1">
                    <a:lumMod val="75000"/>
                    <a:lumOff val="25000"/>
                  </a:schemeClr>
                </a:solidFill>
              </a:rPr>
            </a:br>
            <a:r>
              <a:rPr lang="en-US" sz="1600" dirty="0">
                <a:solidFill>
                  <a:schemeClr val="tx1">
                    <a:lumMod val="75000"/>
                    <a:lumOff val="25000"/>
                  </a:schemeClr>
                </a:solidFill>
              </a:rPr>
              <a:t> general information about the file, like the author, copyright, keywords and/or</a:t>
            </a:r>
            <a:br>
              <a:rPr lang="en-US" sz="1600" dirty="0">
                <a:solidFill>
                  <a:schemeClr val="tx1">
                    <a:lumMod val="75000"/>
                    <a:lumOff val="25000"/>
                  </a:schemeClr>
                </a:solidFill>
              </a:rPr>
            </a:br>
            <a:r>
              <a:rPr lang="en-US" sz="1600" dirty="0">
                <a:solidFill>
                  <a:schemeClr val="tx1">
                    <a:lumMod val="75000"/>
                    <a:lumOff val="25000"/>
                  </a:schemeClr>
                </a:solidFill>
              </a:rPr>
              <a:t> a description of what appears on the page.</a:t>
            </a: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&lt;title&gt;…&lt;/title&gt;: The &lt;title&gt; tag appears within the &lt;head&gt; tag and gives the title of the page.</a:t>
            </a:r>
            <a:br>
              <a:rPr lang="en-US" sz="1600" dirty="0">
                <a:solidFill>
                  <a:schemeClr val="tx1">
                    <a:lumMod val="75000"/>
                    <a:lumOff val="25000"/>
                  </a:schemeClr>
                </a:solidFill>
              </a:rPr>
            </a:br>
            <a:r>
              <a:rPr lang="en-US" sz="1600" dirty="0">
                <a:solidFill>
                  <a:schemeClr val="tx1">
                    <a:lumMod val="75000"/>
                    <a:lumOff val="25000"/>
                  </a:schemeClr>
                </a:solidFill>
              </a:rPr>
              <a:t> Try to make your titles descriptive, but not more than 10 words in length.</a:t>
            </a: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&lt;body&gt;…&lt;/body&gt;: The main content of your page, such as your text, images, links, </a:t>
            </a:r>
            <a:br>
              <a:rPr lang="en-US" sz="1600" dirty="0">
                <a:solidFill>
                  <a:schemeClr val="tx1">
                    <a:lumMod val="75000"/>
                    <a:lumOff val="25000"/>
                  </a:schemeClr>
                </a:solidFill>
              </a:rPr>
            </a:br>
            <a:r>
              <a:rPr lang="en-US" sz="1600" dirty="0">
                <a:solidFill>
                  <a:schemeClr val="tx1">
                    <a:lumMod val="75000"/>
                    <a:lumOff val="25000"/>
                  </a:schemeClr>
                </a:solidFill>
              </a:rPr>
              <a:t> tables and so on are placed within the body tags.</a:t>
            </a:r>
          </a:p>
        </p:txBody>
      </p:sp>
      <p:sp>
        <p:nvSpPr>
          <p:cNvPr id="3" name="Rounded Rectangle 2"/>
          <p:cNvSpPr/>
          <p:nvPr/>
        </p:nvSpPr>
        <p:spPr>
          <a:xfrm>
            <a:off x="9476423" y="1301462"/>
            <a:ext cx="1089975" cy="7023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 &lt;html&gt;</a:t>
            </a:r>
            <a:endParaRPr lang="en-US" dirty="0"/>
          </a:p>
        </p:txBody>
      </p:sp>
      <p:sp>
        <p:nvSpPr>
          <p:cNvPr id="28" name="Rounded Rectangle 27"/>
          <p:cNvSpPr/>
          <p:nvPr/>
        </p:nvSpPr>
        <p:spPr>
          <a:xfrm>
            <a:off x="9898466" y="2379972"/>
            <a:ext cx="1089975" cy="7023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 &lt;head&gt;</a:t>
            </a:r>
            <a:endParaRPr lang="en-US" dirty="0"/>
          </a:p>
        </p:txBody>
      </p:sp>
      <p:sp>
        <p:nvSpPr>
          <p:cNvPr id="29" name="Rounded Rectangle 28"/>
          <p:cNvSpPr/>
          <p:nvPr/>
        </p:nvSpPr>
        <p:spPr>
          <a:xfrm>
            <a:off x="9898466" y="3458482"/>
            <a:ext cx="1089975" cy="7023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 &lt;title&gt;</a:t>
            </a:r>
            <a:endParaRPr lang="en-US" dirty="0"/>
          </a:p>
        </p:txBody>
      </p:sp>
      <p:sp>
        <p:nvSpPr>
          <p:cNvPr id="30" name="Rounded Rectangle 29"/>
          <p:cNvSpPr/>
          <p:nvPr/>
        </p:nvSpPr>
        <p:spPr>
          <a:xfrm>
            <a:off x="9476423" y="4424141"/>
            <a:ext cx="1089975" cy="702399"/>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 &lt;body&gt;</a:t>
            </a:r>
            <a:endParaRPr lang="en-US" dirty="0"/>
          </a:p>
        </p:txBody>
      </p:sp>
      <p:sp>
        <p:nvSpPr>
          <p:cNvPr id="31" name="Rectangle 3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There are four primary tags:</a:t>
            </a:r>
          </a:p>
        </p:txBody>
      </p:sp>
      <p:sp>
        <p:nvSpPr>
          <p:cNvPr id="32" name="Isosceles Triangle 3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79119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P spid="24" grpId="0" animBg="1"/>
      <p:bldP spid="27" grpId="0"/>
      <p:bldP spid="3" grpId="0" animBg="1"/>
      <p:bldP spid="28" grpId="0" animBg="1"/>
      <p:bldP spid="29" grpId="0"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7531831" y="1054516"/>
            <a:ext cx="3851279" cy="3851279"/>
          </a:xfrm>
          <a:prstGeom prst="ellipse">
            <a:avLst/>
          </a:prstGeom>
          <a:blipFill>
            <a:blip r:embed="rId3" cstate="email">
              <a:extLst>
                <a:ext uri="{28A0092B-C50C-407E-A947-70E740481C1C}">
                  <a14:useLocalDpi xmlns:a14="http://schemas.microsoft.com/office/drawing/2010/main" xmlns="" val="0"/>
                </a:ext>
              </a:extLst>
            </a:blip>
            <a:srcRect/>
            <a:stretch>
              <a:fillRect/>
            </a:stretch>
          </a:blipFill>
          <a:ln w="57150">
            <a:noFill/>
          </a:ln>
          <a:effectLst>
            <a:outerShdw blurRad="76200" dir="18900000" sy="23000" kx="-1200000" algn="bl" rotWithShape="0">
              <a:prstClr val="black">
                <a:alpha val="2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BASIC RULES OF THE HTML GAME</a:t>
            </a:r>
          </a:p>
        </p:txBody>
      </p:sp>
      <p:sp>
        <p:nvSpPr>
          <p:cNvPr id="14" name="TextBox 13"/>
          <p:cNvSpPr txBox="1"/>
          <p:nvPr/>
        </p:nvSpPr>
        <p:spPr>
          <a:xfrm>
            <a:off x="228600" y="1054516"/>
            <a:ext cx="6541840" cy="2723823"/>
          </a:xfrm>
          <a:prstGeom prst="rect">
            <a:avLst/>
          </a:prstGeom>
          <a:noFill/>
        </p:spPr>
        <p:txBody>
          <a:bodyPr wrap="square" rtlCol="0">
            <a:spAutoFit/>
          </a:bodyPr>
          <a:lstStyle/>
          <a:p>
            <a:pPr>
              <a:lnSpc>
                <a:spcPct val="150000"/>
              </a:lnSpc>
              <a:buClr>
                <a:schemeClr val="accent2"/>
              </a:buClr>
            </a:pPr>
            <a:r>
              <a:rPr lang="en-US" b="1" dirty="0"/>
              <a:t>Simple rules of HTML:</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HTML tags are always surrounded by angled brackets “&lt;“ and “&gt;” </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HTML is not case sensitive; &lt;HTML&gt; is the same as &lt;html&gt;</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You need four primary container tags: &lt;html&gt;, &lt;head&gt;, &lt;title&gt;, and &lt;body&gt; to build  a Web page</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New set of tags are “nested” inside other tags, just like Russian dolls. </a:t>
            </a:r>
          </a:p>
          <a:p>
            <a:pPr marL="285750" indent="-285750">
              <a:lnSpc>
                <a:spcPct val="150000"/>
              </a:lnSpc>
              <a:buClr>
                <a:schemeClr val="accent2"/>
              </a:buClr>
              <a:buFont typeface="Wingdings" panose="05000000000000000000" pitchFamily="2" charset="2"/>
              <a:buChar char="ü"/>
            </a:pPr>
            <a:r>
              <a:rPr lang="en-US" sz="1600" dirty="0">
                <a:solidFill>
                  <a:schemeClr val="tx1">
                    <a:lumMod val="75000"/>
                    <a:lumOff val="25000"/>
                  </a:schemeClr>
                </a:solidFill>
              </a:rPr>
              <a:t>For valid HTML codes, you should properly nest start and closing tags.</a:t>
            </a:r>
          </a:p>
        </p:txBody>
      </p:sp>
    </p:spTree>
    <p:extLst>
      <p:ext uri="{BB962C8B-B14F-4D97-AF65-F5344CB8AC3E}">
        <p14:creationId xmlns:p14="http://schemas.microsoft.com/office/powerpoint/2010/main" xmlns="" val="48639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xmlns="" val="0"/>
              </a:ext>
            </a:extLst>
          </a:blip>
          <a:srcRect/>
          <a:stretch/>
        </p:blipFill>
        <p:spPr>
          <a:xfrm>
            <a:off x="0" y="0"/>
            <a:ext cx="12192000" cy="609600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247060" y="991724"/>
            <a:ext cx="3343801" cy="3343801"/>
          </a:xfrm>
          <a:prstGeom prst="ellipse">
            <a:avLst/>
          </a:prstGeom>
          <a:ln w="63500" cap="rnd">
            <a:solidFill>
              <a:srgbClr val="5EC1DB"/>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p:cNvSpPr txBox="1"/>
          <p:nvPr/>
        </p:nvSpPr>
        <p:spPr>
          <a:xfrm>
            <a:off x="0" y="4112321"/>
            <a:ext cx="9137823" cy="1107996"/>
          </a:xfrm>
          <a:prstGeom prst="rect">
            <a:avLst/>
          </a:prstGeom>
          <a:solidFill>
            <a:schemeClr val="tx1">
              <a:alpha val="90000"/>
            </a:schemeClr>
          </a:solidFill>
        </p:spPr>
        <p:txBody>
          <a:bodyPr wrap="none" rtlCol="0">
            <a:spAutoFit/>
          </a:bodyPr>
          <a:lstStyle/>
          <a:p>
            <a:r>
              <a:rPr lang="en-US" sz="6600" b="1" dirty="0">
                <a:solidFill>
                  <a:srgbClr val="FFC000"/>
                </a:solidFill>
                <a:latin typeface="Calibri" panose="020F0502020204030204" pitchFamily="34" charset="0"/>
                <a:cs typeface="Segoe UI Light" panose="020B0502040204020203" pitchFamily="34" charset="0"/>
              </a:rPr>
              <a:t>INTRODUCTION</a:t>
            </a:r>
            <a:r>
              <a:rPr lang="en-US" sz="6600" b="1" dirty="0" smtClean="0">
                <a:solidFill>
                  <a:schemeClr val="tx1">
                    <a:lumMod val="75000"/>
                    <a:lumOff val="25000"/>
                  </a:schemeClr>
                </a:solidFill>
                <a:latin typeface="Calibri" panose="020F0502020204030204" pitchFamily="34" charset="0"/>
                <a:cs typeface="Segoe UI Light" panose="020B0502040204020203" pitchFamily="34" charset="0"/>
              </a:rPr>
              <a:t> </a:t>
            </a:r>
            <a:r>
              <a:rPr lang="en-US" sz="6600" b="1" dirty="0">
                <a:solidFill>
                  <a:schemeClr val="bg1"/>
                </a:solidFill>
                <a:latin typeface="Calibri" panose="020F0502020204030204" pitchFamily="34" charset="0"/>
                <a:cs typeface="Segoe UI Light" panose="020B0502040204020203" pitchFamily="34" charset="0"/>
              </a:rPr>
              <a:t>TO HTML</a:t>
            </a:r>
            <a:endParaRPr lang="en-US" sz="6600" b="1" dirty="0" smtClean="0">
              <a:solidFill>
                <a:schemeClr val="bg1"/>
              </a:solidFill>
              <a:latin typeface="Calibri" panose="020F0502020204030204" pitchFamily="34" charset="0"/>
              <a:cs typeface="Segoe UI Light" panose="020B0502040204020203" pitchFamily="34" charset="0"/>
            </a:endParaRPr>
          </a:p>
        </p:txBody>
      </p:sp>
    </p:spTree>
    <p:extLst>
      <p:ext uri="{BB962C8B-B14F-4D97-AF65-F5344CB8AC3E}">
        <p14:creationId xmlns:p14="http://schemas.microsoft.com/office/powerpoint/2010/main" xmlns="" val="165486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6923715" y="1752689"/>
            <a:ext cx="4808713" cy="2763262"/>
          </a:xfrm>
          <a:prstGeom prst="rect">
            <a:avLst/>
          </a:prstGeom>
          <a:solidFill>
            <a:schemeClr val="accent1">
              <a:lumMod val="60000"/>
              <a:lumOff val="40000"/>
            </a:schemeClr>
          </a:solidFill>
          <a:ln w="57150">
            <a:noFill/>
            <a:miter lim="800000"/>
          </a:ln>
          <a:effectLst>
            <a:outerShdw blurRad="76200" dir="13500000" sy="23000" kx="1200000" algn="br" rotWithShape="0">
              <a:prstClr val="black">
                <a:alpha val="20000"/>
              </a:prstClr>
            </a:outerShdw>
          </a:effec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ALWAYS REMEMBER!</a:t>
            </a:r>
          </a:p>
        </p:txBody>
      </p:sp>
      <p:sp>
        <p:nvSpPr>
          <p:cNvPr id="14" name="TextBox 13"/>
          <p:cNvSpPr txBox="1"/>
          <p:nvPr/>
        </p:nvSpPr>
        <p:spPr>
          <a:xfrm>
            <a:off x="199102" y="1157747"/>
            <a:ext cx="5700011" cy="329320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smtClean="0">
                <a:solidFill>
                  <a:schemeClr val="tx1">
                    <a:lumMod val="75000"/>
                    <a:lumOff val="25000"/>
                  </a:schemeClr>
                </a:solidFill>
              </a:rPr>
              <a:t>HTML </a:t>
            </a:r>
            <a:r>
              <a:rPr lang="en-US" sz="1600" dirty="0">
                <a:solidFill>
                  <a:schemeClr val="tx1">
                    <a:lumMod val="75000"/>
                    <a:lumOff val="25000"/>
                  </a:schemeClr>
                </a:solidFill>
              </a:rPr>
              <a:t>documents should be text only. </a:t>
            </a:r>
            <a:endParaRPr lang="en-US" sz="1600" dirty="0" smtClean="0">
              <a:solidFill>
                <a:schemeClr val="tx1">
                  <a:lumMod val="75000"/>
                  <a:lumOff val="25000"/>
                </a:schemeClr>
              </a:solidFill>
            </a:endParaRP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When you save an HTML document, you must save only the text, nothing else</a:t>
            </a:r>
            <a:r>
              <a:rPr lang="en-US" sz="1600" dirty="0" smtClean="0">
                <a:solidFill>
                  <a:schemeClr val="tx1">
                    <a:lumMod val="75000"/>
                    <a:lumOff val="25000"/>
                  </a:schemeClr>
                </a:solidFill>
              </a:rPr>
              <a:t>.</a:t>
            </a: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err="1">
                <a:solidFill>
                  <a:schemeClr val="tx1">
                    <a:lumMod val="75000"/>
                    <a:lumOff val="25000"/>
                  </a:schemeClr>
                </a:solidFill>
              </a:rPr>
              <a:t>NotePad</a:t>
            </a:r>
            <a:r>
              <a:rPr lang="en-US" sz="1600" dirty="0">
                <a:solidFill>
                  <a:schemeClr val="tx1">
                    <a:lumMod val="75000"/>
                    <a:lumOff val="25000"/>
                  </a:schemeClr>
                </a:solidFill>
              </a:rPr>
              <a:t>, WordPad, and Simple Text save in text-only format the moment you save the document. </a:t>
            </a:r>
            <a:endParaRPr lang="en-US" sz="1600" dirty="0" smtClean="0">
              <a:solidFill>
                <a:schemeClr val="tx1">
                  <a:lumMod val="75000"/>
                  <a:lumOff val="25000"/>
                </a:schemeClr>
              </a:solidFill>
            </a:endParaRP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You should first give your document a name and then add an extension to it. </a:t>
            </a:r>
            <a:endParaRPr lang="en-US" sz="1600" dirty="0" smtClean="0">
              <a:solidFill>
                <a:schemeClr val="tx1">
                  <a:lumMod val="75000"/>
                  <a:lumOff val="25000"/>
                </a:schemeClr>
              </a:solidFill>
            </a:endParaRPr>
          </a:p>
          <a:p>
            <a:pPr>
              <a:buClr>
                <a:schemeClr val="accent2"/>
              </a:buClr>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For all HTML documents, you will save the files as either ".</a:t>
            </a:r>
            <a:r>
              <a:rPr lang="en-US" sz="1600" dirty="0" err="1">
                <a:solidFill>
                  <a:schemeClr val="tx1">
                    <a:lumMod val="75000"/>
                    <a:lumOff val="25000"/>
                  </a:schemeClr>
                </a:solidFill>
              </a:rPr>
              <a:t>htm</a:t>
            </a:r>
            <a:r>
              <a:rPr lang="en-US" sz="1600" dirty="0">
                <a:solidFill>
                  <a:schemeClr val="tx1">
                    <a:lumMod val="75000"/>
                    <a:lumOff val="25000"/>
                  </a:schemeClr>
                </a:solidFill>
              </a:rPr>
              <a:t>" or ".html.“ </a:t>
            </a:r>
          </a:p>
        </p:txBody>
      </p:sp>
    </p:spTree>
    <p:extLst>
      <p:ext uri="{BB962C8B-B14F-4D97-AF65-F5344CB8AC3E}">
        <p14:creationId xmlns:p14="http://schemas.microsoft.com/office/powerpoint/2010/main" xmlns="" val="428821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7829187" y="1122789"/>
            <a:ext cx="3732404" cy="3732404"/>
          </a:xfrm>
          <a:prstGeom prst="ellipse">
            <a:avLst/>
          </a:prstGeom>
          <a:blipFill rotWithShape="1">
            <a:blip r:embed="rId3" cstate="email">
              <a:extLst>
                <a:ext uri="{28A0092B-C50C-407E-A947-70E740481C1C}">
                  <a14:useLocalDpi xmlns:a14="http://schemas.microsoft.com/office/drawing/2010/main" xmlns="" val="0"/>
                </a:ext>
              </a:extLst>
            </a:blip>
            <a:srcRect/>
            <a:stretch>
              <a:fillRect/>
            </a:stretch>
          </a:blipFill>
          <a:ln w="57150">
            <a:noFill/>
          </a:ln>
          <a:effectLst>
            <a:outerShdw blurRad="63500" sx="102000" sy="102000" algn="ctr" rotWithShape="0">
              <a:prstClr val="black">
                <a:alpha val="40000"/>
              </a:prstClr>
            </a:outerShdw>
          </a:effectLst>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CREATING YOUR FIRST WEB PAGE</a:t>
            </a:r>
          </a:p>
        </p:txBody>
      </p:sp>
      <p:sp>
        <p:nvSpPr>
          <p:cNvPr id="13" name="TextBox 12"/>
          <p:cNvSpPr txBox="1"/>
          <p:nvPr/>
        </p:nvSpPr>
        <p:spPr>
          <a:xfrm>
            <a:off x="229693" y="1107085"/>
            <a:ext cx="7599494" cy="4724370"/>
          </a:xfrm>
          <a:prstGeom prst="rect">
            <a:avLst/>
          </a:prstGeom>
          <a:noFill/>
        </p:spPr>
        <p:txBody>
          <a:bodyPr wrap="square" rtlCol="0">
            <a:spAutoFit/>
          </a:bodyPr>
          <a:lstStyle/>
          <a:p>
            <a:pPr>
              <a:lnSpc>
                <a:spcPct val="150000"/>
              </a:lnSpc>
              <a:buClr>
                <a:schemeClr val="accent2"/>
              </a:buClr>
            </a:pPr>
            <a:r>
              <a:rPr lang="en-US" sz="1400" b="1" dirty="0"/>
              <a:t>Steps to create a Web page:</a:t>
            </a:r>
          </a:p>
          <a:p>
            <a:pPr marL="285750" indent="-285750">
              <a:buClr>
                <a:schemeClr val="accent2"/>
              </a:buClr>
              <a:buFont typeface="Wingdings" panose="05000000000000000000" pitchFamily="2" charset="2"/>
              <a:buChar char="ü"/>
            </a:pPr>
            <a:r>
              <a:rPr lang="en-US" sz="1400" dirty="0"/>
              <a:t>Open a text editor (SimpleText for Mac or Notepad for Windows).</a:t>
            </a:r>
          </a:p>
          <a:p>
            <a:pPr marL="285750" indent="-285750">
              <a:buClr>
                <a:schemeClr val="accent2"/>
              </a:buClr>
              <a:buFont typeface="Wingdings" panose="05000000000000000000" pitchFamily="2" charset="2"/>
              <a:buChar char="ü"/>
            </a:pPr>
            <a:r>
              <a:rPr lang="en-US" sz="1400" dirty="0"/>
              <a:t>Enter the following:</a:t>
            </a:r>
            <a:br>
              <a:rPr lang="en-US" sz="1400" dirty="0"/>
            </a:br>
            <a:r>
              <a:rPr lang="en-US" sz="1400" dirty="0"/>
              <a:t/>
            </a:r>
            <a:br>
              <a:rPr lang="en-US" sz="1400" dirty="0"/>
            </a:br>
            <a:r>
              <a:rPr lang="en-US" sz="1400" dirty="0"/>
              <a:t>&lt;html&gt;</a:t>
            </a:r>
            <a:br>
              <a:rPr lang="en-US" sz="1400" dirty="0"/>
            </a:br>
            <a:r>
              <a:rPr lang="en-US" sz="1400" dirty="0"/>
              <a:t>    &lt;head&gt;</a:t>
            </a:r>
            <a:br>
              <a:rPr lang="en-US" sz="1400" dirty="0"/>
            </a:br>
            <a:r>
              <a:rPr lang="en-US" sz="1400" dirty="0"/>
              <a:t>         &lt;title&gt; This is my first Web page&lt;/title&gt;</a:t>
            </a:r>
            <a:br>
              <a:rPr lang="en-US" sz="1400" dirty="0"/>
            </a:br>
            <a:r>
              <a:rPr lang="en-US" sz="1400" dirty="0"/>
              <a:t>     &lt;/head&gt;</a:t>
            </a:r>
            <a:br>
              <a:rPr lang="en-US" sz="1400" dirty="0"/>
            </a:br>
            <a:r>
              <a:rPr lang="en-US" sz="1400" dirty="0"/>
              <a:t>     &lt;body&gt;</a:t>
            </a:r>
            <a:br>
              <a:rPr lang="en-US" sz="1400" dirty="0"/>
            </a:br>
            <a:r>
              <a:rPr lang="en-US" sz="1400" dirty="0"/>
              <a:t>         Hello friends. This is my first Web page. And there's more to come.</a:t>
            </a:r>
            <a:br>
              <a:rPr lang="en-US" sz="1400" dirty="0"/>
            </a:br>
            <a:r>
              <a:rPr lang="en-US" sz="1400" dirty="0"/>
              <a:t>     &lt;/body&gt;</a:t>
            </a:r>
            <a:br>
              <a:rPr lang="en-US" sz="1400" dirty="0"/>
            </a:br>
            <a:r>
              <a:rPr lang="en-US" sz="1400" dirty="0"/>
              <a:t>&lt;/html&gt;</a:t>
            </a:r>
            <a:br>
              <a:rPr lang="en-US" sz="1400" dirty="0"/>
            </a:br>
            <a:endParaRPr lang="en-US" sz="1400" dirty="0"/>
          </a:p>
          <a:p>
            <a:pPr marL="285750" indent="-285750">
              <a:buClr>
                <a:schemeClr val="accent2"/>
              </a:buClr>
              <a:buFont typeface="Wingdings" panose="05000000000000000000" pitchFamily="2" charset="2"/>
              <a:buChar char="ü"/>
            </a:pPr>
            <a:r>
              <a:rPr lang="en-US" sz="1400" dirty="0"/>
              <a:t>Save the document as: firstpage.html</a:t>
            </a:r>
          </a:p>
          <a:p>
            <a:pPr marL="285750" indent="-285750">
              <a:buClr>
                <a:schemeClr val="accent2"/>
              </a:buClr>
              <a:buFont typeface="Wingdings" panose="05000000000000000000" pitchFamily="2" charset="2"/>
              <a:buChar char="ü"/>
            </a:pPr>
            <a:r>
              <a:rPr lang="en-US" sz="1400" dirty="0"/>
              <a:t>To preview your new document, open Chrome or Internet Explorer. On the tool bar</a:t>
            </a:r>
            <a:r>
              <a:rPr lang="en-US" sz="1400" dirty="0" smtClean="0"/>
              <a:t>:</a:t>
            </a:r>
            <a:endParaRPr lang="en-US" sz="1400" dirty="0"/>
          </a:p>
          <a:p>
            <a:pPr marL="742950" lvl="1" indent="-285750">
              <a:buClr>
                <a:schemeClr val="accent2"/>
              </a:buClr>
              <a:buFont typeface="Courier New" pitchFamily="49" charset="0"/>
              <a:buChar char="o"/>
            </a:pPr>
            <a:r>
              <a:rPr lang="en-US" sz="1400" dirty="0"/>
              <a:t>Select File menu.</a:t>
            </a:r>
          </a:p>
          <a:p>
            <a:pPr marL="742950" lvl="1" indent="-285750">
              <a:buClr>
                <a:schemeClr val="accent2"/>
              </a:buClr>
              <a:buFont typeface="Courier New" pitchFamily="49" charset="0"/>
              <a:buChar char="o"/>
            </a:pPr>
            <a:r>
              <a:rPr lang="en-US" sz="1400" dirty="0"/>
              <a:t>Select Open Page.</a:t>
            </a:r>
          </a:p>
          <a:p>
            <a:pPr marL="742950" lvl="1" indent="-285750">
              <a:buClr>
                <a:schemeClr val="accent2"/>
              </a:buClr>
              <a:buFont typeface="Courier New" pitchFamily="49" charset="0"/>
              <a:buChar char="o"/>
            </a:pPr>
            <a:r>
              <a:rPr lang="en-US" sz="1400" dirty="0"/>
              <a:t>A dialogue box appears. Select Choose File. </a:t>
            </a:r>
          </a:p>
          <a:p>
            <a:pPr marL="742950" lvl="1" indent="-285750">
              <a:buClr>
                <a:schemeClr val="accent2"/>
              </a:buClr>
              <a:buFont typeface="Courier New" pitchFamily="49" charset="0"/>
              <a:buChar char="o"/>
            </a:pPr>
            <a:r>
              <a:rPr lang="en-US" sz="1400" dirty="0"/>
              <a:t>Go to where you saved your file, click it. This will bring you back to the dialogue box, which should now show your file.</a:t>
            </a:r>
          </a:p>
          <a:p>
            <a:pPr marL="742950" lvl="1" indent="-285750">
              <a:buClr>
                <a:schemeClr val="accent2"/>
              </a:buClr>
              <a:buFont typeface="Courier New" pitchFamily="49" charset="0"/>
              <a:buChar char="o"/>
            </a:pPr>
            <a:r>
              <a:rPr lang="en-US" sz="1400" dirty="0"/>
              <a:t>Click </a:t>
            </a:r>
            <a:r>
              <a:rPr lang="en-US" sz="1400" dirty="0" smtClean="0"/>
              <a:t>Open</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xmlns="" val="227012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email">
            <a:extLst>
              <a:ext uri="{28A0092B-C50C-407E-A947-70E740481C1C}">
                <a14:useLocalDpi xmlns:a14="http://schemas.microsoft.com/office/drawing/2010/main" xmlns="" val="0"/>
              </a:ext>
            </a:extLst>
          </a:blip>
          <a:srcRect/>
          <a:stretch/>
        </p:blipFill>
        <p:spPr>
          <a:xfrm>
            <a:off x="-134491" y="1489118"/>
            <a:ext cx="12078039" cy="4603708"/>
          </a:xfrm>
          <a:prstGeom prst="rect">
            <a:avLst/>
          </a:prstGeom>
        </p:spPr>
      </p:pic>
      <p:grpSp>
        <p:nvGrpSpPr>
          <p:cNvPr id="10" name="Group 9"/>
          <p:cNvGrpSpPr/>
          <p:nvPr/>
        </p:nvGrpSpPr>
        <p:grpSpPr>
          <a:xfrm>
            <a:off x="3036949" y="923335"/>
            <a:ext cx="6176159" cy="4779106"/>
            <a:chOff x="3435376" y="852436"/>
            <a:chExt cx="6176159" cy="4779106"/>
          </a:xfrm>
        </p:grpSpPr>
        <p:grpSp>
          <p:nvGrpSpPr>
            <p:cNvPr id="4" name="Group 3"/>
            <p:cNvGrpSpPr/>
            <p:nvPr/>
          </p:nvGrpSpPr>
          <p:grpSpPr>
            <a:xfrm>
              <a:off x="3435376" y="852436"/>
              <a:ext cx="6176159" cy="4779106"/>
              <a:chOff x="3170583" y="515333"/>
              <a:chExt cx="6510130" cy="5037532"/>
            </a:xfrm>
          </p:grpSpPr>
          <p:pic>
            <p:nvPicPr>
              <p:cNvPr id="8" name="Picture 7"/>
              <p:cNvPicPr>
                <a:picLocks noChangeAspect="1"/>
              </p:cNvPicPr>
              <p:nvPr/>
            </p:nvPicPr>
            <p:blipFill rotWithShape="1">
              <a:blip r:embed="rId4" cstate="email">
                <a:extLst>
                  <a:ext uri="{28A0092B-C50C-407E-A947-70E740481C1C}">
                    <a14:useLocalDpi xmlns:a14="http://schemas.microsoft.com/office/drawing/2010/main" xmlns="" val="0"/>
                  </a:ext>
                </a:extLst>
              </a:blip>
              <a:srcRect/>
              <a:stretch/>
            </p:blipFill>
            <p:spPr>
              <a:xfrm>
                <a:off x="3170583" y="515333"/>
                <a:ext cx="6510130" cy="5037531"/>
              </a:xfrm>
              <a:prstGeom prst="rect">
                <a:avLst/>
              </a:prstGeom>
            </p:spPr>
          </p:pic>
          <p:sp>
            <p:nvSpPr>
              <p:cNvPr id="2" name="Rectangle 1"/>
              <p:cNvSpPr/>
              <p:nvPr/>
            </p:nvSpPr>
            <p:spPr>
              <a:xfrm>
                <a:off x="3170583" y="914399"/>
                <a:ext cx="6510130" cy="4638466"/>
              </a:xfrm>
              <a:prstGeom prst="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3649104" y="1616984"/>
              <a:ext cx="5783274" cy="2554545"/>
            </a:xfrm>
            <a:prstGeom prst="rect">
              <a:avLst/>
            </a:prstGeom>
          </p:spPr>
          <p:txBody>
            <a:bodyPr>
              <a:spAutoFit/>
            </a:bodyPr>
            <a:lstStyle/>
            <a:p>
              <a:pPr algn="ctr">
                <a:lnSpc>
                  <a:spcPct val="200000"/>
                </a:lnSpc>
              </a:pPr>
              <a:r>
                <a:rPr lang="en-US" sz="3200" b="1" dirty="0">
                  <a:solidFill>
                    <a:schemeClr val="tx1">
                      <a:lumMod val="65000"/>
                      <a:lumOff val="35000"/>
                    </a:schemeClr>
                  </a:solidFill>
                  <a:cs typeface="Times New Roman" panose="02020603050405020304" pitchFamily="18" charset="0"/>
                </a:rPr>
                <a:t>Hello friends. This is my first Web page. </a:t>
              </a:r>
              <a:endParaRPr lang="en-US" sz="3200" b="1" dirty="0" smtClean="0">
                <a:solidFill>
                  <a:schemeClr val="tx1">
                    <a:lumMod val="65000"/>
                    <a:lumOff val="35000"/>
                  </a:schemeClr>
                </a:solidFill>
                <a:cs typeface="Times New Roman" panose="02020603050405020304" pitchFamily="18" charset="0"/>
              </a:endParaRPr>
            </a:p>
            <a:p>
              <a:pPr algn="ctr"/>
              <a:r>
                <a:rPr lang="en-US" sz="3200" b="1" dirty="0" smtClean="0">
                  <a:solidFill>
                    <a:schemeClr val="tx1">
                      <a:lumMod val="65000"/>
                      <a:lumOff val="35000"/>
                    </a:schemeClr>
                  </a:solidFill>
                  <a:cs typeface="Times New Roman" panose="02020603050405020304" pitchFamily="18" charset="0"/>
                </a:rPr>
                <a:t>And </a:t>
              </a:r>
              <a:r>
                <a:rPr lang="en-US" sz="3200" b="1" dirty="0">
                  <a:solidFill>
                    <a:schemeClr val="tx1">
                      <a:lumMod val="65000"/>
                      <a:lumOff val="35000"/>
                    </a:schemeClr>
                  </a:solidFill>
                  <a:cs typeface="Times New Roman" panose="02020603050405020304" pitchFamily="18" charset="0"/>
                </a:rPr>
                <a:t>there's more to come</a:t>
              </a:r>
              <a:r>
                <a:rPr lang="en-US" sz="3200" b="1" dirty="0" smtClean="0">
                  <a:solidFill>
                    <a:schemeClr val="tx1">
                      <a:lumMod val="65000"/>
                      <a:lumOff val="35000"/>
                    </a:schemeClr>
                  </a:solidFill>
                  <a:cs typeface="Times New Roman" panose="02020603050405020304" pitchFamily="18" charset="0"/>
                </a:rPr>
                <a:t>.</a:t>
              </a:r>
              <a:endParaRPr lang="en-US" sz="3200" b="1" dirty="0">
                <a:solidFill>
                  <a:schemeClr val="tx1">
                    <a:lumMod val="65000"/>
                    <a:lumOff val="35000"/>
                  </a:schemeClr>
                </a:solidFill>
                <a:cs typeface="Times New Roman" panose="02020603050405020304" pitchFamily="18" charset="0"/>
              </a:endParaRPr>
            </a:p>
          </p:txBody>
        </p:sp>
      </p:gr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CREATING YOUR FIRST WEB PAGE</a:t>
            </a:r>
          </a:p>
        </p:txBody>
      </p:sp>
    </p:spTree>
    <p:extLst>
      <p:ext uri="{BB962C8B-B14F-4D97-AF65-F5344CB8AC3E}">
        <p14:creationId xmlns:p14="http://schemas.microsoft.com/office/powerpoint/2010/main" xmlns="" val="114309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7174995" y="1719229"/>
            <a:ext cx="4659137" cy="2504427"/>
          </a:xfrm>
          <a:prstGeom prst="rect">
            <a:avLst/>
          </a:prstGeom>
          <a:ln w="57150">
            <a:noFill/>
            <a:miter lim="800000"/>
          </a:ln>
          <a:effectLst>
            <a:outerShdw blurRad="76200" dir="13500000" sy="23000" kx="1200000" algn="br" rotWithShape="0">
              <a:prstClr val="black">
                <a:alpha val="20000"/>
              </a:prstClr>
            </a:outerShdw>
          </a:effectLst>
        </p:spPr>
      </p:pic>
      <p:sp>
        <p:nvSpPr>
          <p:cNvPr id="8" name="TextBox 7"/>
          <p:cNvSpPr txBox="1"/>
          <p:nvPr/>
        </p:nvSpPr>
        <p:spPr>
          <a:xfrm>
            <a:off x="241046" y="1201727"/>
            <a:ext cx="6473717" cy="3539430"/>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Headline</a:t>
            </a:r>
            <a:r>
              <a:rPr lang="en-US" sz="1400" dirty="0" smtClean="0">
                <a:solidFill>
                  <a:schemeClr val="tx1">
                    <a:lumMod val="75000"/>
                    <a:lumOff val="25000"/>
                  </a:schemeClr>
                </a:solidFill>
              </a:rPr>
              <a:t>: Use headline tags ranging from &lt;h1&gt;…&lt;/h1&gt; to &lt;h6&gt;…&lt;/h6&gt; to create bold copy  </a:t>
            </a:r>
          </a:p>
          <a:p>
            <a:pPr>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Paragraphs</a:t>
            </a:r>
            <a:r>
              <a:rPr lang="en-US" sz="1400" dirty="0" smtClean="0">
                <a:solidFill>
                  <a:schemeClr val="tx1">
                    <a:lumMod val="75000"/>
                    <a:lumOff val="25000"/>
                  </a:schemeClr>
                </a:solidFill>
              </a:rPr>
              <a:t>: Use paragraph tag &lt;p&gt;…&lt;/p&gt; to add space between paragraphs</a:t>
            </a:r>
          </a:p>
          <a:p>
            <a:pPr>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Line Breaks</a:t>
            </a:r>
            <a:r>
              <a:rPr lang="en-US" sz="1400" dirty="0" smtClean="0">
                <a:solidFill>
                  <a:schemeClr val="tx1">
                    <a:lumMod val="75000"/>
                    <a:lumOff val="25000"/>
                  </a:schemeClr>
                </a:solidFill>
              </a:rPr>
              <a:t>: Use break tag &lt;</a:t>
            </a:r>
            <a:r>
              <a:rPr lang="en-US" sz="1400" dirty="0" err="1" smtClean="0">
                <a:solidFill>
                  <a:schemeClr val="tx1">
                    <a:lumMod val="75000"/>
                    <a:lumOff val="25000"/>
                  </a:schemeClr>
                </a:solidFill>
              </a:rPr>
              <a:t>br</a:t>
            </a:r>
            <a:r>
              <a:rPr lang="en-US" sz="1400" dirty="0" smtClean="0">
                <a:solidFill>
                  <a:schemeClr val="tx1">
                    <a:lumMod val="75000"/>
                    <a:lumOff val="25000"/>
                  </a:schemeClr>
                </a:solidFill>
              </a:rPr>
              <a:t>&gt; to add a single line of space</a:t>
            </a:r>
          </a:p>
          <a:p>
            <a:pPr>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Horizontal Rule</a:t>
            </a:r>
            <a:r>
              <a:rPr lang="en-US" sz="1400" dirty="0" smtClean="0">
                <a:solidFill>
                  <a:schemeClr val="tx1">
                    <a:lumMod val="75000"/>
                    <a:lumOff val="25000"/>
                  </a:schemeClr>
                </a:solidFill>
              </a:rPr>
              <a:t>: Use empty tag &lt;</a:t>
            </a:r>
            <a:r>
              <a:rPr lang="en-US" sz="1400" dirty="0" err="1" smtClean="0">
                <a:solidFill>
                  <a:schemeClr val="tx1">
                    <a:lumMod val="75000"/>
                    <a:lumOff val="25000"/>
                  </a:schemeClr>
                </a:solidFill>
              </a:rPr>
              <a:t>hr</a:t>
            </a:r>
            <a:r>
              <a:rPr lang="en-US" sz="1400" dirty="0" smtClean="0">
                <a:solidFill>
                  <a:schemeClr val="tx1">
                    <a:lumMod val="75000"/>
                    <a:lumOff val="25000"/>
                  </a:schemeClr>
                </a:solidFill>
              </a:rPr>
              <a:t>&gt; to create a horizontal line on your page</a:t>
            </a:r>
          </a:p>
          <a:p>
            <a:pPr>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Bullets and Numbering:</a:t>
            </a:r>
          </a:p>
          <a:p>
            <a:pPr marL="285750" indent="-285750">
              <a:buClr>
                <a:schemeClr val="accent2"/>
              </a:buClr>
              <a:buFont typeface="Wingdings" panose="05000000000000000000" pitchFamily="2" charset="2"/>
              <a:buChar char="ü"/>
            </a:pPr>
            <a:endParaRPr lang="en-US" sz="1400" b="1" dirty="0" smtClean="0">
              <a:solidFill>
                <a:schemeClr val="tx1">
                  <a:lumMod val="75000"/>
                  <a:lumOff val="25000"/>
                </a:schemeClr>
              </a:solidFill>
            </a:endParaRPr>
          </a:p>
          <a:p>
            <a:pPr marL="742950" lvl="1" indent="-285750">
              <a:buClr>
                <a:schemeClr val="accent2"/>
              </a:buClr>
              <a:buFont typeface="Courier New" pitchFamily="49" charset="0"/>
              <a:buChar char="o"/>
            </a:pPr>
            <a:r>
              <a:rPr lang="en-US" sz="1400" dirty="0" smtClean="0">
                <a:solidFill>
                  <a:schemeClr val="tx1">
                    <a:lumMod val="75000"/>
                    <a:lumOff val="25000"/>
                  </a:schemeClr>
                </a:solidFill>
              </a:rPr>
              <a:t>Ordered list &lt;</a:t>
            </a:r>
            <a:r>
              <a:rPr lang="en-US" sz="1400" dirty="0" err="1" smtClean="0">
                <a:solidFill>
                  <a:schemeClr val="tx1">
                    <a:lumMod val="75000"/>
                    <a:lumOff val="25000"/>
                  </a:schemeClr>
                </a:solidFill>
              </a:rPr>
              <a:t>ol</a:t>
            </a:r>
            <a:r>
              <a:rPr lang="en-US" sz="1400" dirty="0" smtClean="0">
                <a:solidFill>
                  <a:schemeClr val="tx1">
                    <a:lumMod val="75000"/>
                    <a:lumOff val="25000"/>
                  </a:schemeClr>
                </a:solidFill>
              </a:rPr>
              <a:t>&gt;…&lt;/</a:t>
            </a:r>
            <a:r>
              <a:rPr lang="en-US" sz="1400" dirty="0" err="1" smtClean="0">
                <a:solidFill>
                  <a:schemeClr val="tx1">
                    <a:lumMod val="75000"/>
                    <a:lumOff val="25000"/>
                  </a:schemeClr>
                </a:solidFill>
              </a:rPr>
              <a:t>ol</a:t>
            </a:r>
            <a:r>
              <a:rPr lang="en-US" sz="1400" dirty="0" smtClean="0">
                <a:solidFill>
                  <a:schemeClr val="tx1">
                    <a:lumMod val="75000"/>
                    <a:lumOff val="25000"/>
                  </a:schemeClr>
                </a:solidFill>
              </a:rPr>
              <a:t>&gt; is a container tag and is used for numbered lists </a:t>
            </a:r>
          </a:p>
          <a:p>
            <a:pPr marL="742950" lvl="1" indent="-285750">
              <a:buClr>
                <a:schemeClr val="accent2"/>
              </a:buClr>
              <a:buFont typeface="Courier New" pitchFamily="49" charset="0"/>
              <a:buChar char="o"/>
            </a:pPr>
            <a:r>
              <a:rPr lang="en-US" sz="1400" dirty="0" smtClean="0">
                <a:solidFill>
                  <a:schemeClr val="tx1">
                    <a:lumMod val="75000"/>
                    <a:lumOff val="25000"/>
                  </a:schemeClr>
                </a:solidFill>
              </a:rPr>
              <a:t>Unordered list &lt;</a:t>
            </a:r>
            <a:r>
              <a:rPr lang="en-US" sz="1400" dirty="0" err="1" smtClean="0">
                <a:solidFill>
                  <a:schemeClr val="tx1">
                    <a:lumMod val="75000"/>
                    <a:lumOff val="25000"/>
                  </a:schemeClr>
                </a:solidFill>
              </a:rPr>
              <a:t>ul</a:t>
            </a:r>
            <a:r>
              <a:rPr lang="en-US" sz="1400" dirty="0" smtClean="0">
                <a:solidFill>
                  <a:schemeClr val="tx1">
                    <a:lumMod val="75000"/>
                    <a:lumOff val="25000"/>
                  </a:schemeClr>
                </a:solidFill>
              </a:rPr>
              <a:t>&gt;…&lt;/</a:t>
            </a:r>
            <a:r>
              <a:rPr lang="en-US" sz="1400" dirty="0" err="1" smtClean="0">
                <a:solidFill>
                  <a:schemeClr val="tx1">
                    <a:lumMod val="75000"/>
                    <a:lumOff val="25000"/>
                  </a:schemeClr>
                </a:solidFill>
              </a:rPr>
              <a:t>ul</a:t>
            </a:r>
            <a:r>
              <a:rPr lang="en-US" sz="1400" dirty="0" smtClean="0">
                <a:solidFill>
                  <a:schemeClr val="tx1">
                    <a:lumMod val="75000"/>
                    <a:lumOff val="25000"/>
                  </a:schemeClr>
                </a:solidFill>
              </a:rPr>
              <a:t>&gt; is a container tag and is used for bulleted lists</a:t>
            </a:r>
          </a:p>
          <a:p>
            <a:pPr lvl="1">
              <a:buClr>
                <a:schemeClr val="accent2"/>
              </a:buClr>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b="1" dirty="0" smtClean="0">
                <a:solidFill>
                  <a:schemeClr val="tx1">
                    <a:lumMod val="75000"/>
                    <a:lumOff val="25000"/>
                  </a:schemeClr>
                </a:solidFill>
              </a:rPr>
              <a:t>Listed Item</a:t>
            </a:r>
            <a:r>
              <a:rPr lang="en-US" sz="1400" dirty="0" smtClean="0">
                <a:solidFill>
                  <a:schemeClr val="tx1">
                    <a:lumMod val="75000"/>
                    <a:lumOff val="25000"/>
                  </a:schemeClr>
                </a:solidFill>
              </a:rPr>
              <a:t>: Use listed item tag &lt;li&gt;…&lt;/li&gt; as a container tag nested within ordered or unordered tags </a:t>
            </a:r>
            <a:endParaRPr lang="en-US" sz="1400" dirty="0">
              <a:solidFill>
                <a:schemeClr val="tx1">
                  <a:lumMod val="75000"/>
                  <a:lumOff val="25000"/>
                </a:schemeClr>
              </a:solidFill>
            </a:endParaRPr>
          </a:p>
        </p:txBody>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BASIC TEXT FORMATTING</a:t>
            </a:r>
          </a:p>
        </p:txBody>
      </p:sp>
    </p:spTree>
    <p:extLst>
      <p:ext uri="{BB962C8B-B14F-4D97-AF65-F5344CB8AC3E}">
        <p14:creationId xmlns:p14="http://schemas.microsoft.com/office/powerpoint/2010/main" xmlns="" val="368219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105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0" y="2668041"/>
            <a:ext cx="8229753" cy="769441"/>
          </a:xfrm>
          <a:prstGeom prst="rect">
            <a:avLst/>
          </a:prstGeom>
          <a:noFill/>
        </p:spPr>
        <p:txBody>
          <a:bodyPr wrap="square" rtlCol="0">
            <a:spAutoFit/>
          </a:bodyPr>
          <a:lstStyle>
            <a:defPPr>
              <a:defRPr lang="en-US"/>
            </a:defPPr>
            <a:lvl1pPr>
              <a:defRPr sz="4400" b="1">
                <a:solidFill>
                  <a:srgbClr val="191919"/>
                </a:solidFill>
              </a:defRPr>
            </a:lvl1pPr>
          </a:lstStyle>
          <a:p>
            <a:pPr algn="ctr"/>
            <a:r>
              <a:rPr lang="en-US" dirty="0" smtClean="0"/>
              <a:t>USING </a:t>
            </a:r>
            <a:r>
              <a:rPr lang="en-US" dirty="0"/>
              <a:t>HTML ATTRIBUTES &amp; </a:t>
            </a:r>
            <a:r>
              <a:rPr lang="en-US" dirty="0" smtClean="0"/>
              <a:t>TAGS</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5704136" y="4065906"/>
            <a:ext cx="6355129" cy="18773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4183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tretch>
            <a:fillRect/>
          </a:stretch>
        </p:blipFill>
        <p:spPr bwMode="auto">
          <a:xfrm>
            <a:off x="4589947" y="615145"/>
            <a:ext cx="7315395" cy="5349383"/>
          </a:xfrm>
          <a:prstGeom prst="rect">
            <a:avLst/>
          </a:prstGeom>
          <a:noFill/>
          <a:ln>
            <a:noFill/>
          </a:ln>
          <a:extLst>
            <a:ext uri="{909E8E84-426E-40DD-AFC4-6F175D3DCCD1}">
              <a14:hiddenFill xmlns:a14="http://schemas.microsoft.com/office/drawing/2010/main" xmlns="">
                <a:solidFill>
                  <a:srgbClr val="FFFFFF"/>
                </a:solidFill>
              </a14:hiddenFill>
            </a:ext>
          </a:extLst>
        </p:spPr>
      </p:pic>
      <p:grpSp>
        <p:nvGrpSpPr>
          <p:cNvPr id="4" name="Group 3"/>
          <p:cNvGrpSpPr/>
          <p:nvPr/>
        </p:nvGrpSpPr>
        <p:grpSpPr>
          <a:xfrm>
            <a:off x="0" y="508000"/>
            <a:ext cx="4589948" cy="5588000"/>
            <a:chOff x="0" y="508000"/>
            <a:chExt cx="4589948" cy="5588000"/>
          </a:xfrm>
        </p:grpSpPr>
        <p:sp>
          <p:nvSpPr>
            <p:cNvPr id="3" name="Right Arrow Callout 2"/>
            <p:cNvSpPr/>
            <p:nvPr/>
          </p:nvSpPr>
          <p:spPr>
            <a:xfrm>
              <a:off x="0" y="508000"/>
              <a:ext cx="4589948" cy="5588000"/>
            </a:xfrm>
            <a:prstGeom prst="rightArrowCallout">
              <a:avLst>
                <a:gd name="adj1" fmla="val 39209"/>
                <a:gd name="adj2" fmla="val 22510"/>
                <a:gd name="adj3" fmla="val 23716"/>
                <a:gd name="adj4" fmla="val 77942"/>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p:cNvSpPr txBox="1"/>
            <p:nvPr/>
          </p:nvSpPr>
          <p:spPr>
            <a:xfrm>
              <a:off x="196217" y="1588065"/>
              <a:ext cx="3069497" cy="3416320"/>
            </a:xfrm>
            <a:prstGeom prst="rect">
              <a:avLst/>
            </a:prstGeom>
            <a:noFill/>
          </p:spPr>
          <p:txBody>
            <a:bodyPr wrap="square" rtlCol="0">
              <a:spAutoFit/>
            </a:bodyPr>
            <a:lstStyle>
              <a:defPPr>
                <a:defRPr lang="en-US"/>
              </a:defPPr>
              <a:lvl1pPr algn="ctr">
                <a:defRPr sz="4400" b="1">
                  <a:solidFill>
                    <a:srgbClr val="191919"/>
                  </a:solidFill>
                </a:defRPr>
              </a:lvl1pPr>
            </a:lstStyle>
            <a:p>
              <a:r>
                <a:rPr lang="en-US" sz="3600" dirty="0">
                  <a:solidFill>
                    <a:schemeClr val="tx1">
                      <a:lumMod val="85000"/>
                      <a:lumOff val="15000"/>
                    </a:schemeClr>
                  </a:solidFill>
                </a:rPr>
                <a:t>Try to read this story and then write it the way you would view it on the Web page!</a:t>
              </a:r>
            </a:p>
          </p:txBody>
        </p:sp>
      </p:grpSp>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ICE BREAKER</a:t>
            </a:r>
          </a:p>
        </p:txBody>
      </p:sp>
    </p:spTree>
    <p:extLst>
      <p:ext uri="{BB962C8B-B14F-4D97-AF65-F5344CB8AC3E}">
        <p14:creationId xmlns:p14="http://schemas.microsoft.com/office/powerpoint/2010/main" xmlns="" val="17560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w3schools.com/html/img_notepad.png"/>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7210001" y="1142320"/>
            <a:ext cx="3139511" cy="1817270"/>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xmlns="">
                <a:solidFill>
                  <a:srgbClr val="FFFFFF"/>
                </a:solidFill>
              </a14:hiddenFill>
            </a:ext>
          </a:extLst>
        </p:spPr>
      </p:pic>
      <p:pic>
        <p:nvPicPr>
          <p:cNvPr id="4099" name="Picture 3"/>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7210001" y="3136768"/>
            <a:ext cx="3172598" cy="759863"/>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xmlns="">
                <a:solidFill>
                  <a:schemeClr val="accent1"/>
                </a:solidFill>
              </a14:hiddenFill>
            </a:ext>
          </a:extLst>
        </p:spPr>
      </p:pic>
      <p:pic>
        <p:nvPicPr>
          <p:cNvPr id="4100" name="Picture 4"/>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7210001" y="4172933"/>
            <a:ext cx="3172598" cy="1690635"/>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xmlns="">
                <a:solidFill>
                  <a:schemeClr val="accent1"/>
                </a:solidFill>
              </a14:hiddenFill>
            </a:ext>
          </a:extLst>
        </p:spPr>
      </p:pic>
      <p:sp>
        <p:nvSpPr>
          <p:cNvPr id="25" name="Rectangle 2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NEED FOR HTML ATTRIBUTES/TAGS</a:t>
            </a:r>
          </a:p>
        </p:txBody>
      </p:sp>
      <p:sp>
        <p:nvSpPr>
          <p:cNvPr id="22" name="Rectangle 2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Why HTML Attributes &amp; Tags?</a:t>
            </a:r>
          </a:p>
        </p:txBody>
      </p:sp>
      <p:sp>
        <p:nvSpPr>
          <p:cNvPr id="23" name="Isosceles Triangle 2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8"/>
          <p:cNvSpPr/>
          <p:nvPr/>
        </p:nvSpPr>
        <p:spPr>
          <a:xfrm>
            <a:off x="649795" y="1814052"/>
            <a:ext cx="6422808" cy="785158"/>
          </a:xfrm>
          <a:custGeom>
            <a:avLst/>
            <a:gdLst>
              <a:gd name="connsiteX0" fmla="*/ 0 w 5405120"/>
              <a:gd name="connsiteY0" fmla="*/ 0 h 1505029"/>
              <a:gd name="connsiteX1" fmla="*/ 4652606 w 5405120"/>
              <a:gd name="connsiteY1" fmla="*/ 0 h 1505029"/>
              <a:gd name="connsiteX2" fmla="*/ 5405120 w 5405120"/>
              <a:gd name="connsiteY2" fmla="*/ 752515 h 1505029"/>
              <a:gd name="connsiteX3" fmla="*/ 4652606 w 5405120"/>
              <a:gd name="connsiteY3" fmla="*/ 1505029 h 1505029"/>
              <a:gd name="connsiteX4" fmla="*/ 0 w 5405120"/>
              <a:gd name="connsiteY4" fmla="*/ 1505029 h 1505029"/>
              <a:gd name="connsiteX5" fmla="*/ 0 w 5405120"/>
              <a:gd name="connsiteY5" fmla="*/ 0 h 150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120" h="1505029">
                <a:moveTo>
                  <a:pt x="5405120" y="1505028"/>
                </a:moveTo>
                <a:lnTo>
                  <a:pt x="752514" y="1505028"/>
                </a:lnTo>
                <a:lnTo>
                  <a:pt x="0" y="752514"/>
                </a:lnTo>
                <a:lnTo>
                  <a:pt x="752514" y="1"/>
                </a:lnTo>
                <a:lnTo>
                  <a:pt x="5405120" y="1"/>
                </a:lnTo>
                <a:lnTo>
                  <a:pt x="5405120" y="1505028"/>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933" tIns="247651" rIns="462280" bIns="247651" numCol="1" spcCol="1270" anchor="ctr" anchorCtr="0">
            <a:noAutofit/>
          </a:bodyPr>
          <a:lstStyle/>
          <a:p>
            <a:pPr marL="88900" lvl="0">
              <a:buClr>
                <a:srgbClr val="ED7D31"/>
              </a:buClr>
            </a:pPr>
            <a:r>
              <a:rPr lang="en-US" dirty="0">
                <a:solidFill>
                  <a:prstClr val="white"/>
                </a:solidFill>
              </a:rPr>
              <a:t>HTML ‘written’ in plain </a:t>
            </a:r>
            <a:r>
              <a:rPr lang="en-US" dirty="0" smtClean="0">
                <a:solidFill>
                  <a:prstClr val="white"/>
                </a:solidFill>
              </a:rPr>
              <a:t>text</a:t>
            </a:r>
            <a:endParaRPr lang="en-US" dirty="0">
              <a:solidFill>
                <a:prstClr val="white"/>
              </a:solidFill>
            </a:endParaRPr>
          </a:p>
        </p:txBody>
      </p:sp>
      <p:sp>
        <p:nvSpPr>
          <p:cNvPr id="14" name="Oval 13"/>
          <p:cNvSpPr/>
          <p:nvPr/>
        </p:nvSpPr>
        <p:spPr>
          <a:xfrm>
            <a:off x="547356" y="1700734"/>
            <a:ext cx="983851" cy="983851"/>
          </a:xfrm>
          <a:prstGeom prst="ellipse">
            <a:avLst/>
          </a:prstGeom>
          <a:solidFill>
            <a:srgbClr val="FFC000"/>
          </a:solidFill>
          <a:ln w="57150"/>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n-US" sz="4000" dirty="0" smtClean="0"/>
              <a:t>1</a:t>
            </a:r>
          </a:p>
        </p:txBody>
      </p:sp>
      <p:sp>
        <p:nvSpPr>
          <p:cNvPr id="15" name="Freeform 14"/>
          <p:cNvSpPr/>
          <p:nvPr/>
        </p:nvSpPr>
        <p:spPr>
          <a:xfrm>
            <a:off x="649795" y="3082308"/>
            <a:ext cx="6422808" cy="813101"/>
          </a:xfrm>
          <a:custGeom>
            <a:avLst/>
            <a:gdLst>
              <a:gd name="connsiteX0" fmla="*/ 0 w 5405120"/>
              <a:gd name="connsiteY0" fmla="*/ 0 h 1505029"/>
              <a:gd name="connsiteX1" fmla="*/ 4652606 w 5405120"/>
              <a:gd name="connsiteY1" fmla="*/ 0 h 1505029"/>
              <a:gd name="connsiteX2" fmla="*/ 5405120 w 5405120"/>
              <a:gd name="connsiteY2" fmla="*/ 752515 h 1505029"/>
              <a:gd name="connsiteX3" fmla="*/ 4652606 w 5405120"/>
              <a:gd name="connsiteY3" fmla="*/ 1505029 h 1505029"/>
              <a:gd name="connsiteX4" fmla="*/ 0 w 5405120"/>
              <a:gd name="connsiteY4" fmla="*/ 1505029 h 1505029"/>
              <a:gd name="connsiteX5" fmla="*/ 0 w 5405120"/>
              <a:gd name="connsiteY5" fmla="*/ 0 h 150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120" h="1505029">
                <a:moveTo>
                  <a:pt x="5405120" y="1505028"/>
                </a:moveTo>
                <a:lnTo>
                  <a:pt x="752514" y="1505028"/>
                </a:lnTo>
                <a:lnTo>
                  <a:pt x="0" y="752514"/>
                </a:lnTo>
                <a:lnTo>
                  <a:pt x="752514" y="1"/>
                </a:lnTo>
                <a:lnTo>
                  <a:pt x="5405120" y="1"/>
                </a:lnTo>
                <a:lnTo>
                  <a:pt x="5405120" y="1505028"/>
                </a:lnTo>
                <a:close/>
              </a:path>
            </a:pathLst>
          </a:custGeom>
          <a:solidFill>
            <a:srgbClr val="1199F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933" tIns="247651" rIns="462280" bIns="247650" numCol="1" spcCol="1270" anchor="ctr" anchorCtr="0">
            <a:noAutofit/>
          </a:bodyPr>
          <a:lstStyle/>
          <a:p>
            <a:pPr marL="88900" lvl="0">
              <a:buClr>
                <a:srgbClr val="ED7D31"/>
              </a:buClr>
            </a:pPr>
            <a:r>
              <a:rPr lang="en-US" dirty="0">
                <a:solidFill>
                  <a:prstClr val="white"/>
                </a:solidFill>
              </a:rPr>
              <a:t>Need to add more </a:t>
            </a:r>
            <a:r>
              <a:rPr lang="en-US" dirty="0" smtClean="0">
                <a:solidFill>
                  <a:prstClr val="white"/>
                </a:solidFill>
              </a:rPr>
              <a:t>functionalities</a:t>
            </a:r>
            <a:endParaRPr lang="en-US" dirty="0">
              <a:solidFill>
                <a:prstClr val="white"/>
              </a:solidFill>
            </a:endParaRPr>
          </a:p>
        </p:txBody>
      </p:sp>
      <p:sp>
        <p:nvSpPr>
          <p:cNvPr id="16" name="Oval 15"/>
          <p:cNvSpPr/>
          <p:nvPr/>
        </p:nvSpPr>
        <p:spPr>
          <a:xfrm>
            <a:off x="547356" y="2996933"/>
            <a:ext cx="983851" cy="983851"/>
          </a:xfrm>
          <a:prstGeom prst="ellipse">
            <a:avLst/>
          </a:prstGeom>
          <a:solidFill>
            <a:srgbClr val="1199FF"/>
          </a:solidFill>
          <a:ln w="57150"/>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n-US" sz="4000" dirty="0" smtClean="0"/>
              <a:t>2</a:t>
            </a:r>
            <a:endParaRPr lang="en-US" sz="4000" dirty="0"/>
          </a:p>
        </p:txBody>
      </p:sp>
      <p:sp>
        <p:nvSpPr>
          <p:cNvPr id="17" name="Freeform 16"/>
          <p:cNvSpPr/>
          <p:nvPr/>
        </p:nvSpPr>
        <p:spPr>
          <a:xfrm>
            <a:off x="649795" y="4341185"/>
            <a:ext cx="6422808" cy="813101"/>
          </a:xfrm>
          <a:custGeom>
            <a:avLst/>
            <a:gdLst>
              <a:gd name="connsiteX0" fmla="*/ 0 w 5405120"/>
              <a:gd name="connsiteY0" fmla="*/ 0 h 1505029"/>
              <a:gd name="connsiteX1" fmla="*/ 4652606 w 5405120"/>
              <a:gd name="connsiteY1" fmla="*/ 0 h 1505029"/>
              <a:gd name="connsiteX2" fmla="*/ 5405120 w 5405120"/>
              <a:gd name="connsiteY2" fmla="*/ 752515 h 1505029"/>
              <a:gd name="connsiteX3" fmla="*/ 4652606 w 5405120"/>
              <a:gd name="connsiteY3" fmla="*/ 1505029 h 1505029"/>
              <a:gd name="connsiteX4" fmla="*/ 0 w 5405120"/>
              <a:gd name="connsiteY4" fmla="*/ 1505029 h 1505029"/>
              <a:gd name="connsiteX5" fmla="*/ 0 w 5405120"/>
              <a:gd name="connsiteY5" fmla="*/ 0 h 150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5120" h="1505029">
                <a:moveTo>
                  <a:pt x="5405120" y="1505028"/>
                </a:moveTo>
                <a:lnTo>
                  <a:pt x="752514" y="1505028"/>
                </a:lnTo>
                <a:lnTo>
                  <a:pt x="0" y="752514"/>
                </a:lnTo>
                <a:lnTo>
                  <a:pt x="752514" y="1"/>
                </a:lnTo>
                <a:lnTo>
                  <a:pt x="5405120" y="1"/>
                </a:lnTo>
                <a:lnTo>
                  <a:pt x="5405120" y="1505028"/>
                </a:ln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39933" tIns="247651" rIns="462281" bIns="247650" numCol="1" spcCol="1270" anchor="ctr" anchorCtr="0">
            <a:noAutofit/>
          </a:bodyPr>
          <a:lstStyle/>
          <a:p>
            <a:pPr marL="88900" lvl="0">
              <a:buClr>
                <a:srgbClr val="ED7D31"/>
              </a:buClr>
            </a:pPr>
            <a:r>
              <a:rPr lang="en-US" dirty="0">
                <a:solidFill>
                  <a:prstClr val="white"/>
                </a:solidFill>
              </a:rPr>
              <a:t>So that content appears as an impressive Web </a:t>
            </a:r>
            <a:r>
              <a:rPr lang="en-US" dirty="0" smtClean="0">
                <a:solidFill>
                  <a:prstClr val="white"/>
                </a:solidFill>
              </a:rPr>
              <a:t>page</a:t>
            </a:r>
            <a:endParaRPr lang="en-US" dirty="0">
              <a:solidFill>
                <a:prstClr val="white"/>
              </a:solidFill>
            </a:endParaRPr>
          </a:p>
        </p:txBody>
      </p:sp>
      <p:sp>
        <p:nvSpPr>
          <p:cNvPr id="18" name="Oval 17"/>
          <p:cNvSpPr/>
          <p:nvPr/>
        </p:nvSpPr>
        <p:spPr>
          <a:xfrm>
            <a:off x="547356" y="4255810"/>
            <a:ext cx="983851" cy="983851"/>
          </a:xfrm>
          <a:prstGeom prst="ellipse">
            <a:avLst/>
          </a:prstGeom>
          <a:solidFill>
            <a:srgbClr val="92D050"/>
          </a:solidFill>
          <a:ln w="57150"/>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a:r>
              <a:rPr lang="en-US" sz="3600" dirty="0" smtClean="0"/>
              <a:t>3</a:t>
            </a:r>
          </a:p>
        </p:txBody>
      </p:sp>
    </p:spTree>
    <p:extLst>
      <p:ext uri="{BB962C8B-B14F-4D97-AF65-F5344CB8AC3E}">
        <p14:creationId xmlns:p14="http://schemas.microsoft.com/office/powerpoint/2010/main" xmlns="" val="38355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animEffect transition="in" filter="fade">
                                      <p:cBhvr>
                                        <p:cTn id="15" dur="1000"/>
                                        <p:tgtEl>
                                          <p:spTgt spid="4098"/>
                                        </p:tgtEl>
                                      </p:cBhvr>
                                    </p:animEffect>
                                    <p:anim calcmode="lin" valueType="num">
                                      <p:cBhvr>
                                        <p:cTn id="16" dur="1000" fill="hold"/>
                                        <p:tgtEl>
                                          <p:spTgt spid="4098"/>
                                        </p:tgtEl>
                                        <p:attrNameLst>
                                          <p:attrName>ppt_x</p:attrName>
                                        </p:attrNameLst>
                                      </p:cBhvr>
                                      <p:tavLst>
                                        <p:tav tm="0">
                                          <p:val>
                                            <p:strVal val="#ppt_x"/>
                                          </p:val>
                                        </p:tav>
                                        <p:tav tm="100000">
                                          <p:val>
                                            <p:strVal val="#ppt_x"/>
                                          </p:val>
                                        </p:tav>
                                      </p:tavLst>
                                    </p:anim>
                                    <p:anim calcmode="lin" valueType="num">
                                      <p:cBhvr>
                                        <p:cTn id="17"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entr" presetSubtype="0" fill="hold" nodeType="withEffect">
                                  <p:stCondLst>
                                    <p:cond delay="0"/>
                                  </p:stCondLst>
                                  <p:childTnLst>
                                    <p:set>
                                      <p:cBhvr>
                                        <p:cTn id="27" dur="1" fill="hold">
                                          <p:stCondLst>
                                            <p:cond delay="0"/>
                                          </p:stCondLst>
                                        </p:cTn>
                                        <p:tgtEl>
                                          <p:spTgt spid="4099"/>
                                        </p:tgtEl>
                                        <p:attrNameLst>
                                          <p:attrName>style.visibility</p:attrName>
                                        </p:attrNameLst>
                                      </p:cBhvr>
                                      <p:to>
                                        <p:strVal val="visible"/>
                                      </p:to>
                                    </p:set>
                                    <p:animEffect transition="in" filter="fade">
                                      <p:cBhvr>
                                        <p:cTn id="28" dur="1000"/>
                                        <p:tgtEl>
                                          <p:spTgt spid="4099"/>
                                        </p:tgtEl>
                                      </p:cBhvr>
                                    </p:animEffect>
                                    <p:anim calcmode="lin" valueType="num">
                                      <p:cBhvr>
                                        <p:cTn id="29" dur="1000" fill="hold"/>
                                        <p:tgtEl>
                                          <p:spTgt spid="4099"/>
                                        </p:tgtEl>
                                        <p:attrNameLst>
                                          <p:attrName>ppt_x</p:attrName>
                                        </p:attrNameLst>
                                      </p:cBhvr>
                                      <p:tavLst>
                                        <p:tav tm="0">
                                          <p:val>
                                            <p:strVal val="#ppt_x"/>
                                          </p:val>
                                        </p:tav>
                                        <p:tav tm="100000">
                                          <p:val>
                                            <p:strVal val="#ppt_x"/>
                                          </p:val>
                                        </p:tav>
                                      </p:tavLst>
                                    </p:anim>
                                    <p:anim calcmode="lin" valueType="num">
                                      <p:cBhvr>
                                        <p:cTn id="30"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42" presetClass="entr" presetSubtype="0" fill="hold" nodeType="withEffect">
                                  <p:stCondLst>
                                    <p:cond delay="0"/>
                                  </p:stCondLst>
                                  <p:childTnLst>
                                    <p:set>
                                      <p:cBhvr>
                                        <p:cTn id="40" dur="1" fill="hold">
                                          <p:stCondLst>
                                            <p:cond delay="0"/>
                                          </p:stCondLst>
                                        </p:cTn>
                                        <p:tgtEl>
                                          <p:spTgt spid="4100"/>
                                        </p:tgtEl>
                                        <p:attrNameLst>
                                          <p:attrName>style.visibility</p:attrName>
                                        </p:attrNameLst>
                                      </p:cBhvr>
                                      <p:to>
                                        <p:strVal val="visible"/>
                                      </p:to>
                                    </p:set>
                                    <p:animEffect transition="in" filter="fade">
                                      <p:cBhvr>
                                        <p:cTn id="41" dur="1000"/>
                                        <p:tgtEl>
                                          <p:spTgt spid="4100"/>
                                        </p:tgtEl>
                                      </p:cBhvr>
                                    </p:animEffect>
                                    <p:anim calcmode="lin" valueType="num">
                                      <p:cBhvr>
                                        <p:cTn id="42" dur="1000" fill="hold"/>
                                        <p:tgtEl>
                                          <p:spTgt spid="4100"/>
                                        </p:tgtEl>
                                        <p:attrNameLst>
                                          <p:attrName>ppt_x</p:attrName>
                                        </p:attrNameLst>
                                      </p:cBhvr>
                                      <p:tavLst>
                                        <p:tav tm="0">
                                          <p:val>
                                            <p:strVal val="#ppt_x"/>
                                          </p:val>
                                        </p:tav>
                                        <p:tav tm="100000">
                                          <p:val>
                                            <p:strVal val="#ppt_x"/>
                                          </p:val>
                                        </p:tav>
                                      </p:tavLst>
                                    </p:anim>
                                    <p:anim calcmode="lin" valueType="num">
                                      <p:cBhvr>
                                        <p:cTn id="43"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7"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r="48879"/>
          <a:stretch/>
        </p:blipFill>
        <p:spPr bwMode="auto">
          <a:xfrm>
            <a:off x="6641717" y="1798522"/>
            <a:ext cx="5377963" cy="2137667"/>
          </a:xfrm>
          <a:prstGeom prst="rect">
            <a:avLst/>
          </a:prstGeom>
          <a:solidFill>
            <a:schemeClr val="bg1"/>
          </a:solidFill>
          <a:ln w="57150">
            <a:solidFill>
              <a:srgbClr val="5EC1DB"/>
            </a:solidFill>
            <a:miter lim="800000"/>
          </a:ln>
          <a:effectLst>
            <a:outerShdw dist="35921" dir="2700000" algn="ctr" rotWithShape="0">
              <a:schemeClr val="bg2"/>
            </a:outerShdw>
          </a:effectLst>
          <a:extLst/>
        </p:spPr>
      </p:pic>
      <p:sp>
        <p:nvSpPr>
          <p:cNvPr id="8" name="Rectangle 7"/>
          <p:cNvSpPr/>
          <p:nvPr/>
        </p:nvSpPr>
        <p:spPr>
          <a:xfrm>
            <a:off x="6591562" y="4186273"/>
            <a:ext cx="5486400" cy="848042"/>
          </a:xfrm>
          <a:prstGeom prst="rect">
            <a:avLst/>
          </a:prstGeom>
          <a:solidFill>
            <a:srgbClr val="1199FF"/>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bg1"/>
                </a:solidFill>
              </a:rPr>
              <a:t>In HTML5, the </a:t>
            </a:r>
            <a:r>
              <a:rPr lang="en-US" sz="1400" dirty="0">
                <a:solidFill>
                  <a:schemeClr val="bg1"/>
                </a:solidFill>
              </a:rPr>
              <a:t>‘self-closing’ or open tags, such as the </a:t>
            </a:r>
            <a:r>
              <a:rPr lang="en-US" sz="1400" b="1" i="1" dirty="0" smtClean="0">
                <a:solidFill>
                  <a:schemeClr val="bg1"/>
                </a:solidFill>
              </a:rPr>
              <a:t>br</a:t>
            </a:r>
            <a:r>
              <a:rPr lang="en-US" sz="1400" dirty="0" smtClean="0">
                <a:solidFill>
                  <a:schemeClr val="bg1"/>
                </a:solidFill>
              </a:rPr>
              <a:t> tag</a:t>
            </a:r>
            <a:r>
              <a:rPr lang="en-US" sz="1400" dirty="0">
                <a:solidFill>
                  <a:schemeClr val="bg1"/>
                </a:solidFill>
              </a:rPr>
              <a:t>, will look like ‘</a:t>
            </a:r>
            <a:r>
              <a:rPr lang="en-US" sz="1400" b="1" i="1" dirty="0">
                <a:solidFill>
                  <a:schemeClr val="bg1"/>
                </a:solidFill>
              </a:rPr>
              <a:t>&lt;</a:t>
            </a:r>
            <a:r>
              <a:rPr lang="en-US" sz="1400" b="1" i="1" dirty="0" err="1" smtClean="0">
                <a:solidFill>
                  <a:schemeClr val="bg1"/>
                </a:solidFill>
              </a:rPr>
              <a:t>br</a:t>
            </a:r>
            <a:r>
              <a:rPr lang="en-US" sz="1400" b="1" i="1" dirty="0" smtClean="0">
                <a:solidFill>
                  <a:schemeClr val="bg1"/>
                </a:solidFill>
              </a:rPr>
              <a:t>/&gt;</a:t>
            </a:r>
            <a:r>
              <a:rPr lang="en-US" sz="1400" dirty="0" smtClean="0">
                <a:solidFill>
                  <a:schemeClr val="bg1"/>
                </a:solidFill>
              </a:rPr>
              <a:t>’ </a:t>
            </a:r>
            <a:r>
              <a:rPr lang="en-US" sz="1400" dirty="0">
                <a:solidFill>
                  <a:schemeClr val="bg1"/>
                </a:solidFill>
              </a:rPr>
              <a:t>instead of simply ‘</a:t>
            </a:r>
            <a:r>
              <a:rPr lang="en-US" sz="1400" b="1" i="1" dirty="0">
                <a:solidFill>
                  <a:schemeClr val="bg1"/>
                </a:solidFill>
              </a:rPr>
              <a:t>&lt;br&gt;</a:t>
            </a:r>
            <a:r>
              <a:rPr lang="en-US" sz="1400" dirty="0">
                <a:solidFill>
                  <a:schemeClr val="bg1"/>
                </a:solidFill>
              </a:rPr>
              <a:t>’. </a:t>
            </a:r>
          </a:p>
        </p:txBody>
      </p:sp>
      <p:sp>
        <p:nvSpPr>
          <p:cNvPr id="11" name="TextBox 10"/>
          <p:cNvSpPr txBox="1"/>
          <p:nvPr/>
        </p:nvSpPr>
        <p:spPr>
          <a:xfrm>
            <a:off x="161922" y="5285735"/>
            <a:ext cx="5610228" cy="523220"/>
          </a:xfrm>
          <a:prstGeom prst="rect">
            <a:avLst/>
          </a:prstGeom>
          <a:solidFill>
            <a:srgbClr val="FFC000"/>
          </a:solidFill>
        </p:spPr>
        <p:txBody>
          <a:bodyPr wrap="square" rtlCol="0">
            <a:spAutoFit/>
          </a:bodyPr>
          <a:lstStyle/>
          <a:p>
            <a:r>
              <a:rPr lang="en-US" sz="1400" dirty="0"/>
              <a:t>All tags with content between them should be </a:t>
            </a:r>
            <a:r>
              <a:rPr lang="en-US" sz="1400" dirty="0" smtClean="0"/>
              <a:t>closed in </a:t>
            </a:r>
            <a:r>
              <a:rPr lang="en-US" sz="1400" dirty="0"/>
              <a:t>the format of </a:t>
            </a:r>
            <a:r>
              <a:rPr lang="en-US" sz="1400" b="1" i="1" dirty="0" smtClean="0"/>
              <a:t>&lt;opening tag&gt;</a:t>
            </a:r>
            <a:r>
              <a:rPr lang="en-US" sz="1400" b="1" dirty="0" smtClean="0"/>
              <a:t> content </a:t>
            </a:r>
            <a:r>
              <a:rPr lang="en-US" sz="1400" b="1" i="1" dirty="0" smtClean="0"/>
              <a:t>&lt;/closing tag&gt;</a:t>
            </a:r>
            <a:r>
              <a:rPr lang="en-US" sz="1400" dirty="0" smtClean="0"/>
              <a:t>. </a:t>
            </a:r>
            <a:endParaRPr lang="en-US" sz="1400" dirty="0"/>
          </a:p>
        </p:txBody>
      </p:sp>
      <p:sp>
        <p:nvSpPr>
          <p:cNvPr id="19" name="Block Arc 18"/>
          <p:cNvSpPr/>
          <p:nvPr/>
        </p:nvSpPr>
        <p:spPr>
          <a:xfrm>
            <a:off x="-3848399" y="554981"/>
            <a:ext cx="5226403" cy="5226403"/>
          </a:xfrm>
          <a:prstGeom prst="blockArc">
            <a:avLst>
              <a:gd name="adj1" fmla="val 18936964"/>
              <a:gd name="adj2" fmla="val 2664601"/>
              <a:gd name="adj3" fmla="val 0"/>
            </a:avLst>
          </a:prstGeom>
          <a:ln w="38100">
            <a:solidFill>
              <a:schemeClr val="bg1">
                <a:lumMod val="50000"/>
              </a:schemeClr>
            </a:solidFill>
          </a:ln>
        </p:spPr>
        <p:style>
          <a:lnRef idx="2">
            <a:schemeClr val="accent6">
              <a:hueOff val="0"/>
              <a:satOff val="0"/>
              <a:lumOff val="0"/>
              <a:alphaOff val="0"/>
            </a:schemeClr>
          </a:lnRef>
          <a:fillRef idx="0">
            <a:schemeClr val="accent6">
              <a:tint val="90000"/>
              <a:hueOff val="0"/>
              <a:satOff val="0"/>
              <a:lumOff val="0"/>
              <a:alphaOff val="0"/>
            </a:schemeClr>
          </a:fillRef>
          <a:effectRef idx="0">
            <a:schemeClr val="accent6">
              <a:tint val="90000"/>
              <a:hueOff val="0"/>
              <a:satOff val="0"/>
              <a:lumOff val="0"/>
              <a:alphaOff val="0"/>
            </a:schemeClr>
          </a:effectRef>
          <a:fontRef idx="minor">
            <a:schemeClr val="tx1">
              <a:hueOff val="0"/>
              <a:satOff val="0"/>
              <a:lumOff val="0"/>
              <a:alphaOff val="0"/>
            </a:schemeClr>
          </a:fontRef>
        </p:style>
      </p:sp>
      <p:sp>
        <p:nvSpPr>
          <p:cNvPr id="20" name="Freeform 19"/>
          <p:cNvSpPr/>
          <p:nvPr/>
        </p:nvSpPr>
        <p:spPr>
          <a:xfrm>
            <a:off x="1077880" y="1616270"/>
            <a:ext cx="4514029" cy="775955"/>
          </a:xfrm>
          <a:custGeom>
            <a:avLst/>
            <a:gdLst>
              <a:gd name="connsiteX0" fmla="*/ 0 w 4069771"/>
              <a:gd name="connsiteY0" fmla="*/ 0 h 699588"/>
              <a:gd name="connsiteX1" fmla="*/ 4069771 w 4069771"/>
              <a:gd name="connsiteY1" fmla="*/ 0 h 699588"/>
              <a:gd name="connsiteX2" fmla="*/ 4069771 w 4069771"/>
              <a:gd name="connsiteY2" fmla="*/ 699588 h 699588"/>
              <a:gd name="connsiteX3" fmla="*/ 0 w 4069771"/>
              <a:gd name="connsiteY3" fmla="*/ 699588 h 699588"/>
              <a:gd name="connsiteX4" fmla="*/ 0 w 4069771"/>
              <a:gd name="connsiteY4" fmla="*/ 0 h 69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771" h="699588">
                <a:moveTo>
                  <a:pt x="0" y="0"/>
                </a:moveTo>
                <a:lnTo>
                  <a:pt x="4069771" y="0"/>
                </a:lnTo>
                <a:lnTo>
                  <a:pt x="4069771" y="699588"/>
                </a:lnTo>
                <a:lnTo>
                  <a:pt x="0" y="699588"/>
                </a:lnTo>
                <a:lnTo>
                  <a:pt x="0"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55298"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The first line at the top, </a:t>
            </a:r>
            <a:r>
              <a:rPr lang="en-US" sz="1400" b="1" i="1" kern="1200" dirty="0" smtClean="0"/>
              <a:t>&lt;!DOCTYPE html&gt; </a:t>
            </a:r>
            <a:r>
              <a:rPr lang="en-US" sz="1400" kern="1200" dirty="0" smtClean="0"/>
              <a:t>lets the browser know which HTML type you’re using.</a:t>
            </a:r>
            <a:endParaRPr lang="en-US" sz="1400" kern="1200" dirty="0"/>
          </a:p>
        </p:txBody>
      </p:sp>
      <p:sp>
        <p:nvSpPr>
          <p:cNvPr id="21" name="Oval 20"/>
          <p:cNvSpPr/>
          <p:nvPr/>
        </p:nvSpPr>
        <p:spPr>
          <a:xfrm>
            <a:off x="592907" y="1519275"/>
            <a:ext cx="969944" cy="969944"/>
          </a:xfrm>
          <a:prstGeom prst="ellipse">
            <a:avLst/>
          </a:prstGeom>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21"/>
          <p:cNvSpPr/>
          <p:nvPr/>
        </p:nvSpPr>
        <p:spPr>
          <a:xfrm>
            <a:off x="1359940" y="2780204"/>
            <a:ext cx="4231970" cy="775955"/>
          </a:xfrm>
          <a:custGeom>
            <a:avLst/>
            <a:gdLst>
              <a:gd name="connsiteX0" fmla="*/ 0 w 3815471"/>
              <a:gd name="connsiteY0" fmla="*/ 0 h 699588"/>
              <a:gd name="connsiteX1" fmla="*/ 3815471 w 3815471"/>
              <a:gd name="connsiteY1" fmla="*/ 0 h 699588"/>
              <a:gd name="connsiteX2" fmla="*/ 3815471 w 3815471"/>
              <a:gd name="connsiteY2" fmla="*/ 699588 h 699588"/>
              <a:gd name="connsiteX3" fmla="*/ 0 w 3815471"/>
              <a:gd name="connsiteY3" fmla="*/ 699588 h 699588"/>
              <a:gd name="connsiteX4" fmla="*/ 0 w 3815471"/>
              <a:gd name="connsiteY4" fmla="*/ 0 h 69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5471" h="699588">
                <a:moveTo>
                  <a:pt x="0" y="0"/>
                </a:moveTo>
                <a:lnTo>
                  <a:pt x="3815471" y="0"/>
                </a:lnTo>
                <a:lnTo>
                  <a:pt x="3815471" y="699588"/>
                </a:lnTo>
                <a:lnTo>
                  <a:pt x="0" y="699588"/>
                </a:lnTo>
                <a:lnTo>
                  <a:pt x="0" y="0"/>
                </a:lnTo>
                <a:close/>
              </a:path>
            </a:pathLst>
          </a:custGeom>
        </p:spPr>
        <p:style>
          <a:lnRef idx="2">
            <a:schemeClr val="lt1">
              <a:hueOff val="0"/>
              <a:satOff val="0"/>
              <a:lumOff val="0"/>
              <a:alphaOff val="0"/>
            </a:schemeClr>
          </a:lnRef>
          <a:fillRef idx="1">
            <a:schemeClr val="accent5">
              <a:hueOff val="-3676673"/>
              <a:satOff val="-5114"/>
              <a:lumOff val="-1961"/>
              <a:alphaOff val="0"/>
            </a:schemeClr>
          </a:fillRef>
          <a:effectRef idx="0">
            <a:schemeClr val="accent5">
              <a:hueOff val="-3676673"/>
              <a:satOff val="-5114"/>
              <a:lumOff val="-1961"/>
              <a:alphaOff val="0"/>
            </a:schemeClr>
          </a:effectRef>
          <a:fontRef idx="minor">
            <a:schemeClr val="lt1"/>
          </a:fontRef>
        </p:style>
        <p:txBody>
          <a:bodyPr spcFirstLastPara="0" vert="horz" wrap="square" lIns="555298"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The opening tag </a:t>
            </a:r>
            <a:r>
              <a:rPr lang="en-US" sz="1400" b="1" i="1" kern="1200" dirty="0" smtClean="0"/>
              <a:t>&lt;html&gt;</a:t>
            </a:r>
            <a:r>
              <a:rPr lang="en-US" sz="1400" kern="1200" dirty="0" smtClean="0"/>
              <a:t> tells the browser that everything between that and the closing tag </a:t>
            </a:r>
            <a:r>
              <a:rPr lang="en-US" sz="1400" b="1" i="1" kern="1200" dirty="0" smtClean="0"/>
              <a:t>&lt;/html&gt;</a:t>
            </a:r>
            <a:r>
              <a:rPr lang="en-US" sz="1400" kern="1200" dirty="0" smtClean="0"/>
              <a:t> is an HTML document.</a:t>
            </a:r>
            <a:endParaRPr lang="en-US" sz="1400" kern="1200" dirty="0"/>
          </a:p>
        </p:txBody>
      </p:sp>
      <p:sp>
        <p:nvSpPr>
          <p:cNvPr id="23" name="Oval 22"/>
          <p:cNvSpPr/>
          <p:nvPr/>
        </p:nvSpPr>
        <p:spPr>
          <a:xfrm>
            <a:off x="874968" y="2683209"/>
            <a:ext cx="969944" cy="969944"/>
          </a:xfrm>
          <a:prstGeom prst="ellipse">
            <a:avLst/>
          </a:prstGeom>
        </p:spPr>
        <p:style>
          <a:lnRef idx="2">
            <a:schemeClr val="accent5">
              <a:hueOff val="-3676673"/>
              <a:satOff val="-5114"/>
              <a:lumOff val="-1961"/>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Freeform 23"/>
          <p:cNvSpPr/>
          <p:nvPr/>
        </p:nvSpPr>
        <p:spPr>
          <a:xfrm>
            <a:off x="1077880" y="3944138"/>
            <a:ext cx="4514029" cy="775955"/>
          </a:xfrm>
          <a:custGeom>
            <a:avLst/>
            <a:gdLst>
              <a:gd name="connsiteX0" fmla="*/ 0 w 4069771"/>
              <a:gd name="connsiteY0" fmla="*/ 0 h 699588"/>
              <a:gd name="connsiteX1" fmla="*/ 4069771 w 4069771"/>
              <a:gd name="connsiteY1" fmla="*/ 0 h 699588"/>
              <a:gd name="connsiteX2" fmla="*/ 4069771 w 4069771"/>
              <a:gd name="connsiteY2" fmla="*/ 699588 h 699588"/>
              <a:gd name="connsiteX3" fmla="*/ 0 w 4069771"/>
              <a:gd name="connsiteY3" fmla="*/ 699588 h 699588"/>
              <a:gd name="connsiteX4" fmla="*/ 0 w 4069771"/>
              <a:gd name="connsiteY4" fmla="*/ 0 h 69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771" h="699588">
                <a:moveTo>
                  <a:pt x="0" y="0"/>
                </a:moveTo>
                <a:lnTo>
                  <a:pt x="4069771" y="0"/>
                </a:lnTo>
                <a:lnTo>
                  <a:pt x="4069771" y="699588"/>
                </a:lnTo>
                <a:lnTo>
                  <a:pt x="0" y="699588"/>
                </a:lnTo>
                <a:lnTo>
                  <a:pt x="0" y="0"/>
                </a:lnTo>
                <a:close/>
              </a:path>
            </a:pathLst>
          </a:custGeom>
          <a:solidFill>
            <a:srgbClr val="FF0000"/>
          </a:solidFill>
        </p:spPr>
        <p:style>
          <a:lnRef idx="2">
            <a:schemeClr val="lt1">
              <a:hueOff val="0"/>
              <a:satOff val="0"/>
              <a:lumOff val="0"/>
              <a:alphaOff val="0"/>
            </a:schemeClr>
          </a:lnRef>
          <a:fillRef idx="1">
            <a:schemeClr val="accent5">
              <a:hueOff val="-7353345"/>
              <a:satOff val="-10228"/>
              <a:lumOff val="-3922"/>
              <a:alphaOff val="0"/>
            </a:schemeClr>
          </a:fillRef>
          <a:effectRef idx="0">
            <a:schemeClr val="accent5">
              <a:hueOff val="-7353345"/>
              <a:satOff val="-10228"/>
              <a:lumOff val="-3922"/>
              <a:alphaOff val="0"/>
            </a:schemeClr>
          </a:effectRef>
          <a:fontRef idx="minor">
            <a:schemeClr val="lt1"/>
          </a:fontRef>
        </p:style>
        <p:txBody>
          <a:bodyPr spcFirstLastPara="0" vert="horz" wrap="square" lIns="555298"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The text between </a:t>
            </a:r>
            <a:r>
              <a:rPr lang="en-US" sz="1400" b="1" i="1" kern="1200" dirty="0" smtClean="0"/>
              <a:t>&lt;body&gt;</a:t>
            </a:r>
            <a:r>
              <a:rPr lang="en-US" sz="1400" kern="1200" dirty="0" smtClean="0"/>
              <a:t> and </a:t>
            </a:r>
            <a:r>
              <a:rPr lang="en-US" sz="1400" b="1" i="1" kern="1200" dirty="0" smtClean="0"/>
              <a:t>&lt;/body&gt;</a:t>
            </a:r>
            <a:r>
              <a:rPr lang="en-US" sz="1400" kern="1200" dirty="0" smtClean="0"/>
              <a:t> is the main content of the document that appears in the browser window.</a:t>
            </a:r>
            <a:endParaRPr lang="en-US" sz="1400" kern="1200" dirty="0"/>
          </a:p>
        </p:txBody>
      </p:sp>
      <p:sp>
        <p:nvSpPr>
          <p:cNvPr id="25" name="Oval 24"/>
          <p:cNvSpPr/>
          <p:nvPr/>
        </p:nvSpPr>
        <p:spPr>
          <a:xfrm>
            <a:off x="592907" y="3847143"/>
            <a:ext cx="969944" cy="969944"/>
          </a:xfrm>
          <a:prstGeom prst="ellipse">
            <a:avLst/>
          </a:prstGeom>
        </p:spPr>
        <p:style>
          <a:lnRef idx="2">
            <a:schemeClr val="accent5">
              <a:hueOff val="-7353345"/>
              <a:satOff val="-10228"/>
              <a:lumOff val="-3922"/>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 name="Chevron 4"/>
          <p:cNvSpPr/>
          <p:nvPr/>
        </p:nvSpPr>
        <p:spPr>
          <a:xfrm>
            <a:off x="970278" y="1903913"/>
            <a:ext cx="188686" cy="20066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p:cNvSpPr/>
          <p:nvPr/>
        </p:nvSpPr>
        <p:spPr>
          <a:xfrm>
            <a:off x="1298175" y="3081096"/>
            <a:ext cx="159657" cy="17417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990882" y="4281709"/>
            <a:ext cx="188686" cy="188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smtClean="0">
                <a:solidFill>
                  <a:schemeClr val="bg1"/>
                </a:solidFill>
                <a:cs typeface="Segoe UI Light" panose="020B0502040204020203" pitchFamily="34" charset="0"/>
              </a:rPr>
              <a:t>NEED FOR HTML ATTRIBUTES/TAGS</a:t>
            </a:r>
            <a:endParaRPr lang="en-US" b="1" dirty="0">
              <a:solidFill>
                <a:schemeClr val="bg1"/>
              </a:solidFill>
              <a:cs typeface="Segoe UI Light" panose="020B0502040204020203" pitchFamily="34" charset="0"/>
            </a:endParaRPr>
          </a:p>
        </p:txBody>
      </p:sp>
      <p:sp>
        <p:nvSpPr>
          <p:cNvPr id="26" name="Rectangle 2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Do you remember some HTML tags?</a:t>
            </a:r>
          </a:p>
        </p:txBody>
      </p:sp>
      <p:sp>
        <p:nvSpPr>
          <p:cNvPr id="27" name="Isosceles Triangle 2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6604000" y="1901370"/>
            <a:ext cx="1959428" cy="26125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96742" y="2271484"/>
            <a:ext cx="1959428" cy="26125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604000" y="3657598"/>
            <a:ext cx="1959428" cy="26125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611257" y="2590797"/>
            <a:ext cx="5000172" cy="10087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26975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anim calcmode="lin" valueType="num">
                                      <p:cBhvr>
                                        <p:cTn id="8" dur="500" fill="hold"/>
                                        <p:tgtEl>
                                          <p:spTgt spid="3074"/>
                                        </p:tgtEl>
                                        <p:attrNameLst>
                                          <p:attrName>ppt_x</p:attrName>
                                        </p:attrNameLst>
                                      </p:cBhvr>
                                      <p:tavLst>
                                        <p:tav tm="0">
                                          <p:val>
                                            <p:strVal val="#ppt_x"/>
                                          </p:val>
                                        </p:tav>
                                        <p:tav tm="100000">
                                          <p:val>
                                            <p:strVal val="#ppt_x"/>
                                          </p:val>
                                        </p:tav>
                                      </p:tavLst>
                                    </p:anim>
                                    <p:anim calcmode="lin" valueType="num">
                                      <p:cBhvr>
                                        <p:cTn id="9" dur="500" fill="hold"/>
                                        <p:tgtEl>
                                          <p:spTgt spid="3074"/>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20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35" presetID="10" presetClass="entr"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20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1"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2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2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61" presetID="10" presetClass="entr" presetSubtype="0" fill="hold" grpId="2"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20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anim calcmode="lin" valueType="num">
                                      <p:cBhvr>
                                        <p:cTn id="69" dur="1000" fill="hold"/>
                                        <p:tgtEl>
                                          <p:spTgt spid="8"/>
                                        </p:tgtEl>
                                        <p:attrNameLst>
                                          <p:attrName>ppt_x</p:attrName>
                                        </p:attrNameLst>
                                      </p:cBhvr>
                                      <p:tavLst>
                                        <p:tav tm="0">
                                          <p:val>
                                            <p:strVal val="#ppt_x"/>
                                          </p:val>
                                        </p:tav>
                                        <p:tav tm="100000">
                                          <p:val>
                                            <p:strVal val="#ppt_x"/>
                                          </p:val>
                                        </p:tav>
                                      </p:tavLst>
                                    </p:anim>
                                    <p:anim calcmode="lin" valueType="num">
                                      <p:cBhvr>
                                        <p:cTn id="7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1"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2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0" grpId="0" animBg="1"/>
      <p:bldP spid="22" grpId="0" animBg="1"/>
      <p:bldP spid="24" grpId="0" animBg="1"/>
      <p:bldP spid="5" grpId="0" animBg="1"/>
      <p:bldP spid="16" grpId="0" animBg="1"/>
      <p:bldP spid="17" grpId="0" animBg="1"/>
      <p:bldP spid="18" grpId="0" animBg="1"/>
      <p:bldP spid="18" grpId="1" animBg="1"/>
      <p:bldP spid="28" grpId="0" animBg="1"/>
      <p:bldP spid="30" grpId="0" animBg="1"/>
      <p:bldP spid="30" grpId="1" animBg="1"/>
      <p:bldP spid="31" grpId="0" animBg="1"/>
      <p:bldP spid="31" grpId="1" animBg="1"/>
      <p:bldP spid="31"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9993" y="1127638"/>
            <a:ext cx="5699448" cy="2800767"/>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a:p>
          <a:p>
            <a:pPr marL="285750" indent="-285750">
              <a:buClr>
                <a:schemeClr val="accent2"/>
              </a:buClr>
              <a:buFont typeface="Wingdings" panose="05000000000000000000" pitchFamily="2" charset="2"/>
              <a:buChar char="ü"/>
            </a:pPr>
            <a:endParaRPr lang="en-US" sz="1600" dirty="0" smtClean="0">
              <a:solidFill>
                <a:schemeClr val="tx1">
                  <a:lumMod val="75000"/>
                  <a:lumOff val="25000"/>
                </a:schemeClr>
              </a:solidFill>
            </a:endParaRPr>
          </a:p>
          <a:p>
            <a:pPr>
              <a:buClr>
                <a:schemeClr val="accent2"/>
              </a:buClr>
            </a:pPr>
            <a:endParaRPr lang="en-US" sz="1600" dirty="0" smtClean="0">
              <a:solidFill>
                <a:schemeClr val="tx1">
                  <a:lumMod val="75000"/>
                  <a:lumOff val="25000"/>
                </a:schemeClr>
              </a:solidFill>
            </a:endParaRPr>
          </a:p>
        </p:txBody>
      </p:sp>
      <p:sp>
        <p:nvSpPr>
          <p:cNvPr id="6" name="TextBox 5"/>
          <p:cNvSpPr txBox="1"/>
          <p:nvPr/>
        </p:nvSpPr>
        <p:spPr>
          <a:xfrm>
            <a:off x="213853" y="1109440"/>
            <a:ext cx="5164078" cy="4616648"/>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Page Title (</a:t>
            </a:r>
            <a:r>
              <a:rPr lang="en-US" sz="1400" b="1" dirty="0">
                <a:solidFill>
                  <a:schemeClr val="tx1">
                    <a:lumMod val="75000"/>
                    <a:lumOff val="25000"/>
                  </a:schemeClr>
                </a:solidFill>
              </a:rPr>
              <a:t>&lt;title&gt; &lt;/title&gt;</a:t>
            </a:r>
            <a:r>
              <a:rPr lang="en-US" sz="1400" dirty="0">
                <a:solidFill>
                  <a:schemeClr val="tx1">
                    <a:lumMod val="75000"/>
                    <a:lumOff val="25000"/>
                  </a:schemeClr>
                </a:solidFill>
              </a:rPr>
              <a:t>) </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 Head (&lt;</a:t>
            </a:r>
            <a:r>
              <a:rPr lang="en-US" sz="1400" b="1" dirty="0">
                <a:solidFill>
                  <a:schemeClr val="tx1">
                    <a:lumMod val="75000"/>
                    <a:lumOff val="25000"/>
                  </a:schemeClr>
                </a:solidFill>
              </a:rPr>
              <a:t>head&gt; &lt;/head&gt;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Body (&lt;</a:t>
            </a:r>
            <a:r>
              <a:rPr lang="en-US" sz="1400" b="1" dirty="0">
                <a:solidFill>
                  <a:schemeClr val="tx1">
                    <a:lumMod val="75000"/>
                    <a:lumOff val="25000"/>
                  </a:schemeClr>
                </a:solidFill>
              </a:rPr>
              <a:t>body&gt; &lt;/body</a:t>
            </a:r>
            <a:r>
              <a:rPr lang="en-US" sz="1400" dirty="0">
                <a:solidFill>
                  <a:schemeClr val="tx1">
                    <a:lumMod val="75000"/>
                    <a:lumOff val="25000"/>
                  </a:schemeClr>
                </a:solidFill>
              </a:rPr>
              <a:t>&gt;)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Paragraph (</a:t>
            </a:r>
            <a:r>
              <a:rPr lang="en-US" sz="1400" b="1" dirty="0">
                <a:solidFill>
                  <a:schemeClr val="tx1">
                    <a:lumMod val="75000"/>
                    <a:lumOff val="25000"/>
                  </a:schemeClr>
                </a:solidFill>
              </a:rPr>
              <a:t>&lt;p&gt; &lt;/p&gt;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Emphasis (</a:t>
            </a:r>
            <a:r>
              <a:rPr lang="en-US" sz="1400" b="1" dirty="0">
                <a:solidFill>
                  <a:schemeClr val="tx1">
                    <a:lumMod val="75000"/>
                    <a:lumOff val="25000"/>
                  </a:schemeClr>
                </a:solidFill>
              </a:rPr>
              <a:t>&lt;</a:t>
            </a:r>
            <a:r>
              <a:rPr lang="en-US" sz="1400" b="1" dirty="0" err="1">
                <a:solidFill>
                  <a:schemeClr val="tx1">
                    <a:lumMod val="75000"/>
                    <a:lumOff val="25000"/>
                  </a:schemeClr>
                </a:solidFill>
              </a:rPr>
              <a:t>em</a:t>
            </a:r>
            <a:r>
              <a:rPr lang="en-US" sz="1400" b="1" dirty="0">
                <a:solidFill>
                  <a:schemeClr val="tx1">
                    <a:lumMod val="75000"/>
                    <a:lumOff val="25000"/>
                  </a:schemeClr>
                </a:solidFill>
              </a:rPr>
              <a:t>&gt; &lt;/</a:t>
            </a:r>
            <a:r>
              <a:rPr lang="en-US" sz="1400" b="1" dirty="0" err="1">
                <a:solidFill>
                  <a:schemeClr val="tx1">
                    <a:lumMod val="75000"/>
                    <a:lumOff val="25000"/>
                  </a:schemeClr>
                </a:solidFill>
              </a:rPr>
              <a:t>em</a:t>
            </a:r>
            <a:r>
              <a:rPr lang="en-US" sz="1400" b="1" dirty="0">
                <a:solidFill>
                  <a:schemeClr val="tx1">
                    <a:lumMod val="75000"/>
                    <a:lumOff val="25000"/>
                  </a:schemeClr>
                </a:solidFill>
              </a:rPr>
              <a:t>&gt; or &lt;strong&gt; &lt;/strong&gt;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Line Break (</a:t>
            </a:r>
            <a:r>
              <a:rPr lang="en-US" sz="1400" b="1" dirty="0">
                <a:solidFill>
                  <a:schemeClr val="tx1">
                    <a:lumMod val="75000"/>
                    <a:lumOff val="25000"/>
                  </a:schemeClr>
                </a:solidFill>
              </a:rPr>
              <a:t>&lt;</a:t>
            </a:r>
            <a:r>
              <a:rPr lang="en-US" sz="1400" b="1" dirty="0" err="1">
                <a:solidFill>
                  <a:schemeClr val="tx1">
                    <a:lumMod val="75000"/>
                    <a:lumOff val="25000"/>
                  </a:schemeClr>
                </a:solidFill>
              </a:rPr>
              <a:t>br</a:t>
            </a:r>
            <a:r>
              <a:rPr lang="en-US" sz="1400" b="1" dirty="0">
                <a:solidFill>
                  <a:schemeClr val="tx1">
                    <a:lumMod val="75000"/>
                    <a:lumOff val="25000"/>
                  </a:schemeClr>
                </a:solidFill>
              </a:rPr>
              <a:t>&gt;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Heading (</a:t>
            </a:r>
            <a:r>
              <a:rPr lang="en-US" sz="1400" b="1" dirty="0">
                <a:solidFill>
                  <a:schemeClr val="tx1">
                    <a:lumMod val="75000"/>
                    <a:lumOff val="25000"/>
                  </a:schemeClr>
                </a:solidFill>
              </a:rPr>
              <a:t>&lt;h1&gt; &lt;/h1&gt; till &lt;h6&gt; &lt;/h6&gt;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List (</a:t>
            </a:r>
            <a:r>
              <a:rPr lang="en-US" sz="1400" b="1" dirty="0">
                <a:solidFill>
                  <a:schemeClr val="tx1">
                    <a:lumMod val="75000"/>
                    <a:lumOff val="25000"/>
                  </a:schemeClr>
                </a:solidFill>
              </a:rPr>
              <a:t>&lt;</a:t>
            </a:r>
            <a:r>
              <a:rPr lang="en-US" sz="1400" b="1" dirty="0" err="1">
                <a:solidFill>
                  <a:schemeClr val="tx1">
                    <a:lumMod val="75000"/>
                    <a:lumOff val="25000"/>
                  </a:schemeClr>
                </a:solidFill>
              </a:rPr>
              <a:t>ul</a:t>
            </a:r>
            <a:r>
              <a:rPr lang="en-US" sz="1400" b="1" dirty="0">
                <a:solidFill>
                  <a:schemeClr val="tx1">
                    <a:lumMod val="75000"/>
                    <a:lumOff val="25000"/>
                  </a:schemeClr>
                </a:solidFill>
              </a:rPr>
              <a:t>&gt; &lt;/</a:t>
            </a:r>
            <a:r>
              <a:rPr lang="en-US" sz="1400" b="1" dirty="0" err="1">
                <a:solidFill>
                  <a:schemeClr val="tx1">
                    <a:lumMod val="75000"/>
                    <a:lumOff val="25000"/>
                  </a:schemeClr>
                </a:solidFill>
              </a:rPr>
              <a:t>ul</a:t>
            </a:r>
            <a:r>
              <a:rPr lang="en-US" sz="1400" b="1" dirty="0">
                <a:solidFill>
                  <a:schemeClr val="tx1">
                    <a:lumMod val="75000"/>
                    <a:lumOff val="25000"/>
                  </a:schemeClr>
                </a:solidFill>
              </a:rPr>
              <a:t>&gt; or &lt;</a:t>
            </a:r>
            <a:r>
              <a:rPr lang="en-US" sz="1400" b="1" dirty="0" err="1">
                <a:solidFill>
                  <a:schemeClr val="tx1">
                    <a:lumMod val="75000"/>
                    <a:lumOff val="25000"/>
                  </a:schemeClr>
                </a:solidFill>
              </a:rPr>
              <a:t>ol</a:t>
            </a:r>
            <a:r>
              <a:rPr lang="en-US" sz="1400" b="1" dirty="0">
                <a:solidFill>
                  <a:schemeClr val="tx1">
                    <a:lumMod val="75000"/>
                    <a:lumOff val="25000"/>
                  </a:schemeClr>
                </a:solidFill>
              </a:rPr>
              <a:t>&gt; &lt;/</a:t>
            </a:r>
            <a:r>
              <a:rPr lang="en-US" sz="1400" b="1" dirty="0" err="1">
                <a:solidFill>
                  <a:schemeClr val="tx1">
                    <a:lumMod val="75000"/>
                    <a:lumOff val="25000"/>
                  </a:schemeClr>
                </a:solidFill>
              </a:rPr>
              <a:t>ol</a:t>
            </a:r>
            <a:r>
              <a:rPr lang="en-US" sz="1400" b="1" dirty="0">
                <a:solidFill>
                  <a:schemeClr val="tx1">
                    <a:lumMod val="75000"/>
                    <a:lumOff val="25000"/>
                  </a:schemeClr>
                </a:solidFill>
              </a:rPr>
              <a:t>&gt; or &lt;dl&gt; &lt;/dl&gt;) (&lt;li&gt; &lt;/li&gt; or &lt;</a:t>
            </a:r>
            <a:r>
              <a:rPr lang="en-US" sz="1400" b="1" dirty="0" err="1">
                <a:solidFill>
                  <a:schemeClr val="tx1">
                    <a:lumMod val="75000"/>
                    <a:lumOff val="25000"/>
                  </a:schemeClr>
                </a:solidFill>
              </a:rPr>
              <a:t>lh</a:t>
            </a:r>
            <a:r>
              <a:rPr lang="en-US" sz="1400" b="1" dirty="0">
                <a:solidFill>
                  <a:schemeClr val="tx1">
                    <a:lumMod val="75000"/>
                    <a:lumOff val="25000"/>
                  </a:schemeClr>
                </a:solidFill>
              </a:rPr>
              <a:t>&gt; &lt;/</a:t>
            </a:r>
            <a:r>
              <a:rPr lang="en-US" sz="1400" b="1" dirty="0" err="1">
                <a:solidFill>
                  <a:schemeClr val="tx1">
                    <a:lumMod val="75000"/>
                    <a:lumOff val="25000"/>
                  </a:schemeClr>
                </a:solidFill>
              </a:rPr>
              <a:t>lh</a:t>
            </a:r>
            <a:r>
              <a:rPr lang="en-US" sz="1400" b="1" dirty="0">
                <a:solidFill>
                  <a:schemeClr val="tx1">
                    <a:lumMod val="75000"/>
                    <a:lumOff val="25000"/>
                  </a:schemeClr>
                </a:solidFill>
              </a:rPr>
              <a:t>&gt;</a:t>
            </a:r>
            <a:r>
              <a:rPr lang="en-US" sz="1400" dirty="0">
                <a:solidFill>
                  <a:schemeClr val="tx1">
                    <a:lumMod val="75000"/>
                    <a:lumOff val="25000"/>
                  </a:schemeClr>
                </a:solidFill>
              </a:rPr>
              <a:t> with </a:t>
            </a:r>
            <a:r>
              <a:rPr lang="en-US" sz="1400" b="1" dirty="0">
                <a:solidFill>
                  <a:schemeClr val="tx1">
                    <a:lumMod val="75000"/>
                    <a:lumOff val="25000"/>
                  </a:schemeClr>
                </a:solidFill>
              </a:rPr>
              <a:t>{&lt;</a:t>
            </a:r>
            <a:r>
              <a:rPr lang="en-US" sz="1400" b="1" dirty="0" err="1">
                <a:solidFill>
                  <a:schemeClr val="tx1">
                    <a:lumMod val="75000"/>
                    <a:lumOff val="25000"/>
                  </a:schemeClr>
                </a:solidFill>
              </a:rPr>
              <a:t>dt</a:t>
            </a:r>
            <a:r>
              <a:rPr lang="en-US" sz="1400" b="1" dirty="0">
                <a:solidFill>
                  <a:schemeClr val="tx1">
                    <a:lumMod val="75000"/>
                    <a:lumOff val="25000"/>
                  </a:schemeClr>
                </a:solidFill>
              </a:rPr>
              <a:t>&gt; and &lt;</a:t>
            </a:r>
            <a:r>
              <a:rPr lang="en-US" sz="1400" b="1" dirty="0" err="1">
                <a:solidFill>
                  <a:schemeClr val="tx1">
                    <a:lumMod val="75000"/>
                    <a:lumOff val="25000"/>
                  </a:schemeClr>
                </a:solidFill>
              </a:rPr>
              <a:t>dd</a:t>
            </a:r>
            <a:r>
              <a:rPr lang="en-US" sz="1400" b="1" dirty="0">
                <a:solidFill>
                  <a:schemeClr val="tx1">
                    <a:lumMod val="75000"/>
                    <a:lumOff val="25000"/>
                  </a:schemeClr>
                </a:solidFill>
              </a:rPr>
              <a:t>&gt;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Link (</a:t>
            </a:r>
            <a:r>
              <a:rPr lang="en-US" sz="1400" b="1" dirty="0">
                <a:solidFill>
                  <a:schemeClr val="tx1">
                    <a:lumMod val="75000"/>
                    <a:lumOff val="25000"/>
                  </a:schemeClr>
                </a:solidFill>
              </a:rPr>
              <a:t>&lt;a&gt; &lt;/a&gt;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Image (</a:t>
            </a:r>
            <a:r>
              <a:rPr lang="en-US" sz="1400" b="1" dirty="0">
                <a:solidFill>
                  <a:schemeClr val="tx1">
                    <a:lumMod val="75000"/>
                    <a:lumOff val="25000"/>
                  </a:schemeClr>
                </a:solidFill>
              </a:rPr>
              <a:t>&lt;</a:t>
            </a:r>
            <a:r>
              <a:rPr lang="en-US" sz="1400" b="1" dirty="0" err="1">
                <a:solidFill>
                  <a:schemeClr val="tx1">
                    <a:lumMod val="75000"/>
                    <a:lumOff val="25000"/>
                  </a:schemeClr>
                </a:solidFill>
              </a:rPr>
              <a:t>img</a:t>
            </a:r>
            <a:r>
              <a:rPr lang="en-US" sz="1400" b="1" dirty="0">
                <a:solidFill>
                  <a:schemeClr val="tx1">
                    <a:lumMod val="75000"/>
                    <a:lumOff val="25000"/>
                  </a:schemeClr>
                </a:solidFill>
              </a:rPr>
              <a:t>&gt;</a:t>
            </a:r>
            <a:r>
              <a:rPr lang="en-US" sz="1400" dirty="0">
                <a:solidFill>
                  <a:schemeClr val="tx1">
                    <a:lumMod val="75000"/>
                    <a:lumOff val="25000"/>
                  </a:schemeClr>
                </a:solidFill>
              </a:rPr>
              <a:t>)</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Table (</a:t>
            </a:r>
            <a:r>
              <a:rPr lang="en-US" sz="1400" b="1" dirty="0">
                <a:solidFill>
                  <a:schemeClr val="tx1">
                    <a:lumMod val="75000"/>
                    <a:lumOff val="25000"/>
                  </a:schemeClr>
                </a:solidFill>
              </a:rPr>
              <a:t>&lt;table&gt; &lt;/table&gt;</a:t>
            </a:r>
            <a:r>
              <a:rPr lang="en-US" sz="1400" dirty="0">
                <a:solidFill>
                  <a:schemeClr val="tx1">
                    <a:lumMod val="75000"/>
                    <a:lumOff val="25000"/>
                  </a:schemeClr>
                </a:solidFill>
              </a:rPr>
              <a:t> with </a:t>
            </a:r>
            <a:r>
              <a:rPr lang="en-US" sz="1400" b="1" dirty="0">
                <a:solidFill>
                  <a:schemeClr val="tx1">
                    <a:lumMod val="75000"/>
                    <a:lumOff val="25000"/>
                  </a:schemeClr>
                </a:solidFill>
              </a:rPr>
              <a:t>&lt;</a:t>
            </a:r>
            <a:r>
              <a:rPr lang="en-US" sz="1400" b="1" dirty="0" err="1">
                <a:solidFill>
                  <a:schemeClr val="tx1">
                    <a:lumMod val="75000"/>
                    <a:lumOff val="25000"/>
                  </a:schemeClr>
                </a:solidFill>
              </a:rPr>
              <a:t>tr</a:t>
            </a:r>
            <a:r>
              <a:rPr lang="en-US" sz="1400" b="1" dirty="0">
                <a:solidFill>
                  <a:schemeClr val="tx1">
                    <a:lumMod val="75000"/>
                    <a:lumOff val="25000"/>
                  </a:schemeClr>
                </a:solidFill>
              </a:rPr>
              <a:t>&gt; &lt;/</a:t>
            </a:r>
            <a:r>
              <a:rPr lang="en-US" sz="1400" b="1" dirty="0" err="1">
                <a:solidFill>
                  <a:schemeClr val="tx1">
                    <a:lumMod val="75000"/>
                    <a:lumOff val="25000"/>
                  </a:schemeClr>
                </a:solidFill>
              </a:rPr>
              <a:t>tr</a:t>
            </a:r>
            <a:r>
              <a:rPr lang="en-US" sz="1400" b="1" dirty="0">
                <a:solidFill>
                  <a:schemeClr val="tx1">
                    <a:lumMod val="75000"/>
                    <a:lumOff val="25000"/>
                  </a:schemeClr>
                </a:solidFill>
              </a:rPr>
              <a:t>&gt; and &lt;td&gt; &lt;/td&gt;</a:t>
            </a:r>
            <a:r>
              <a:rPr lang="en-US" sz="1400" dirty="0">
                <a:solidFill>
                  <a:schemeClr val="tx1">
                    <a:lumMod val="75000"/>
                    <a:lumOff val="25000"/>
                  </a:schemeClr>
                </a:solidFill>
              </a:rPr>
              <a:t>) </a:t>
            </a:r>
          </a:p>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Form (</a:t>
            </a:r>
            <a:r>
              <a:rPr lang="en-US" sz="1400" b="1" dirty="0">
                <a:solidFill>
                  <a:schemeClr val="tx1">
                    <a:lumMod val="75000"/>
                    <a:lumOff val="25000"/>
                  </a:schemeClr>
                </a:solidFill>
              </a:rPr>
              <a:t>&lt;form&gt; &lt;/form&gt;</a:t>
            </a:r>
            <a:r>
              <a:rPr lang="en-US" sz="1400" dirty="0">
                <a:solidFill>
                  <a:schemeClr val="tx1">
                    <a:lumMod val="75000"/>
                    <a:lumOff val="25000"/>
                  </a:schemeClr>
                </a:solidFill>
              </a:rPr>
              <a:t> with </a:t>
            </a:r>
            <a:r>
              <a:rPr lang="en-US" sz="1400" b="1" dirty="0">
                <a:solidFill>
                  <a:schemeClr val="tx1">
                    <a:lumMod val="75000"/>
                    <a:lumOff val="25000"/>
                  </a:schemeClr>
                </a:solidFill>
              </a:rPr>
              <a:t>&lt;</a:t>
            </a:r>
            <a:r>
              <a:rPr lang="en-US" sz="1400" b="1" dirty="0" err="1">
                <a:solidFill>
                  <a:schemeClr val="tx1">
                    <a:lumMod val="75000"/>
                    <a:lumOff val="25000"/>
                  </a:schemeClr>
                </a:solidFill>
              </a:rPr>
              <a:t>textarea</a:t>
            </a:r>
            <a:r>
              <a:rPr lang="en-US" sz="1400" b="1" dirty="0">
                <a:solidFill>
                  <a:schemeClr val="tx1">
                    <a:lumMod val="75000"/>
                    <a:lumOff val="25000"/>
                  </a:schemeClr>
                </a:solidFill>
              </a:rPr>
              <a:t>&gt; &lt;/</a:t>
            </a:r>
            <a:r>
              <a:rPr lang="en-US" sz="1400" b="1" dirty="0" err="1">
                <a:solidFill>
                  <a:schemeClr val="tx1">
                    <a:lumMod val="75000"/>
                    <a:lumOff val="25000"/>
                  </a:schemeClr>
                </a:solidFill>
              </a:rPr>
              <a:t>textarea</a:t>
            </a:r>
            <a:r>
              <a:rPr lang="en-US" sz="1400" b="1" dirty="0">
                <a:solidFill>
                  <a:schemeClr val="tx1">
                    <a:lumMod val="75000"/>
                    <a:lumOff val="25000"/>
                  </a:schemeClr>
                </a:solidFill>
              </a:rPr>
              <a:t>&gt; and &lt;input&gt;</a:t>
            </a:r>
            <a:r>
              <a:rPr lang="en-US" sz="1400" dirty="0">
                <a:solidFill>
                  <a:schemeClr val="tx1">
                    <a:lumMod val="75000"/>
                    <a:lumOff val="25000"/>
                  </a:schemeClr>
                </a:solidFill>
              </a:rPr>
              <a:t>)</a:t>
            </a:r>
          </a:p>
        </p:txBody>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8" name="Rectangle 7"/>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Important HTML Tags: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rotWithShape="1">
          <a:blip r:embed="rId3"/>
          <a:srcRect l="6209" t="16230" r="1523"/>
          <a:stretch/>
        </p:blipFill>
        <p:spPr>
          <a:xfrm rot="409602">
            <a:off x="5542987" y="1796036"/>
            <a:ext cx="6160559" cy="314460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xmlns="" val="349962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208" y="1195248"/>
            <a:ext cx="11434534" cy="307777"/>
          </a:xfrm>
          <a:prstGeom prst="rect">
            <a:avLst/>
          </a:prstGeom>
        </p:spPr>
        <p:txBody>
          <a:bodyPr wrap="square">
            <a:spAutoFit/>
          </a:bodyPr>
          <a:lstStyle/>
          <a:p>
            <a:r>
              <a:rPr lang="en-US" sz="1400" dirty="0" smtClean="0"/>
              <a:t>All HTML pages should have a page title. To add a title to your page, you should change your code so that it looks like this:</a:t>
            </a:r>
            <a:endParaRPr lang="en-US" sz="1400" dirty="0"/>
          </a:p>
        </p:txBody>
      </p:sp>
      <p:pic>
        <p:nvPicPr>
          <p:cNvPr id="5123" name="Picture 3"/>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t="9145" r="41277"/>
          <a:stretch/>
        </p:blipFill>
        <p:spPr bwMode="auto">
          <a:xfrm>
            <a:off x="6522265" y="1705179"/>
            <a:ext cx="5428059" cy="2835202"/>
          </a:xfrm>
          <a:prstGeom prst="rect">
            <a:avLst/>
          </a:prstGeom>
          <a:ln w="57150">
            <a:solidFill>
              <a:srgbClr val="5EC1DB"/>
            </a:solid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xmlns="">
                <a:solidFill>
                  <a:schemeClr val="accent1"/>
                </a:solidFill>
              </a14:hiddenFill>
            </a:ext>
          </a:ex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2" name="TextBox 11"/>
          <p:cNvSpPr txBox="1"/>
          <p:nvPr/>
        </p:nvSpPr>
        <p:spPr>
          <a:xfrm>
            <a:off x="231208" y="1673806"/>
            <a:ext cx="5867400" cy="203132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title of the document ‘About Bright Mornings’ between title tags will appear on a tab or the title bar of the browser window (not the actual canvas area).</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head element contains information about the page, which does not appear in the browser window.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body element appears after the head element and contains content that appears in the canvas area of the browser window.</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Page Title, Head, and Body Tags</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538919" y="1673806"/>
            <a:ext cx="5421086" cy="4572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31661" y="2145521"/>
            <a:ext cx="5399316" cy="1161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24404" y="3328436"/>
            <a:ext cx="5392058" cy="9361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37438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5123"/>
                                        </p:tgtEl>
                                        <p:attrNameLst>
                                          <p:attrName>style.visibility</p:attrName>
                                        </p:attrNameLst>
                                      </p:cBhvr>
                                      <p:to>
                                        <p:strVal val="visible"/>
                                      </p:to>
                                    </p:set>
                                    <p:animEffect transition="in" filter="fade">
                                      <p:cBhvr>
                                        <p:cTn id="10" dur="1000"/>
                                        <p:tgtEl>
                                          <p:spTgt spid="5123"/>
                                        </p:tgtEl>
                                      </p:cBhvr>
                                    </p:animEffect>
                                    <p:anim calcmode="lin" valueType="num">
                                      <p:cBhvr>
                                        <p:cTn id="11" dur="1000" fill="hold"/>
                                        <p:tgtEl>
                                          <p:spTgt spid="5123"/>
                                        </p:tgtEl>
                                        <p:attrNameLst>
                                          <p:attrName>ppt_x</p:attrName>
                                        </p:attrNameLst>
                                      </p:cBhvr>
                                      <p:tavLst>
                                        <p:tav tm="0">
                                          <p:val>
                                            <p:strVal val="#ppt_x"/>
                                          </p:val>
                                        </p:tav>
                                        <p:tav tm="100000">
                                          <p:val>
                                            <p:strVal val="#ppt_x"/>
                                          </p:val>
                                        </p:tav>
                                      </p:tavLst>
                                    </p:anim>
                                    <p:anim calcmode="lin" valueType="num">
                                      <p:cBhvr>
                                        <p:cTn id="12"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2000"/>
                                        <p:tgtEl>
                                          <p:spTgt spid="12">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20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fade">
                                      <p:cBhvr>
                                        <p:cTn id="25" dur="2000"/>
                                        <p:tgtEl>
                                          <p:spTgt spid="12">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xEl>
                                              <p:pRg st="4" end="4"/>
                                            </p:txEl>
                                          </p:spTgt>
                                        </p:tgtEl>
                                        <p:attrNameLst>
                                          <p:attrName>style.visibility</p:attrName>
                                        </p:attrNameLst>
                                      </p:cBhvr>
                                      <p:to>
                                        <p:strVal val="visible"/>
                                      </p:to>
                                    </p:set>
                                    <p:animEffect transition="in" filter="fade">
                                      <p:cBhvr>
                                        <p:cTn id="33" dur="2000"/>
                                        <p:tgtEl>
                                          <p:spTgt spid="12">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2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1"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937200" y="2775864"/>
            <a:ext cx="2039112"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20" name="Rectangle 19"/>
          <p:cNvSpPr/>
          <p:nvPr/>
        </p:nvSpPr>
        <p:spPr>
          <a:xfrm>
            <a:off x="5094385" y="2775864"/>
            <a:ext cx="2059503"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23" name="Rectangle 22"/>
          <p:cNvSpPr/>
          <p:nvPr/>
        </p:nvSpPr>
        <p:spPr>
          <a:xfrm>
            <a:off x="8195002" y="2775864"/>
            <a:ext cx="2121908"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pic>
        <p:nvPicPr>
          <p:cNvPr id="40" name="Picture 39"/>
          <p:cNvPicPr>
            <a:picLocks noChangeAspect="1"/>
          </p:cNvPicPr>
          <p:nvPr/>
        </p:nvPicPr>
        <p:blipFill rotWithShape="1">
          <a:blip r:embed="rId3" cstate="print"/>
          <a:srcRect b="30456"/>
          <a:stretch/>
        </p:blipFill>
        <p:spPr>
          <a:xfrm>
            <a:off x="6612058" y="3791207"/>
            <a:ext cx="2143252" cy="1424209"/>
          </a:xfrm>
          <a:prstGeom prst="rect">
            <a:avLst/>
          </a:prstGeom>
          <a:ln>
            <a:noFill/>
          </a:ln>
          <a:effectLst/>
        </p:spPr>
      </p:pic>
      <p:pic>
        <p:nvPicPr>
          <p:cNvPr id="3" name="Picture 2"/>
          <p:cNvPicPr>
            <a:picLocks noChangeAspect="1"/>
          </p:cNvPicPr>
          <p:nvPr/>
        </p:nvPicPr>
        <p:blipFill rotWithShape="1">
          <a:blip r:embed="rId4" cstate="print"/>
          <a:srcRect l="873" t="11974" r="873" b="1364"/>
          <a:stretch/>
        </p:blipFill>
        <p:spPr>
          <a:xfrm>
            <a:off x="3519831" y="3791207"/>
            <a:ext cx="2135734" cy="1424209"/>
          </a:xfrm>
          <a:prstGeom prst="rect">
            <a:avLst/>
          </a:prstGeom>
          <a:effectLst/>
        </p:spPr>
      </p:pic>
      <p:sp>
        <p:nvSpPr>
          <p:cNvPr id="9" name="TextBox 8"/>
          <p:cNvSpPr txBox="1"/>
          <p:nvPr/>
        </p:nvSpPr>
        <p:spPr>
          <a:xfrm>
            <a:off x="2041631" y="2807685"/>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01</a:t>
            </a:r>
            <a:endParaRPr lang="en-US" sz="3000" dirty="0">
              <a:solidFill>
                <a:srgbClr val="FFC000"/>
              </a:solidFill>
              <a:latin typeface="HelveticaNeueLT Pro 57 Cn" panose="020B0706030502030204" pitchFamily="34" charset="0"/>
            </a:endParaRPr>
          </a:p>
        </p:txBody>
      </p:sp>
      <p:sp>
        <p:nvSpPr>
          <p:cNvPr id="2" name="TextBox 1"/>
          <p:cNvSpPr txBox="1"/>
          <p:nvPr/>
        </p:nvSpPr>
        <p:spPr>
          <a:xfrm>
            <a:off x="2602046" y="2900018"/>
            <a:ext cx="1194366" cy="369332"/>
          </a:xfrm>
          <a:prstGeom prst="rect">
            <a:avLst/>
          </a:prstGeom>
          <a:noFill/>
        </p:spPr>
        <p:txBody>
          <a:bodyPr wrap="none" rtlCol="0">
            <a:spAutoFit/>
          </a:bodyPr>
          <a:lstStyle/>
          <a:p>
            <a:r>
              <a:rPr lang="en-US" dirty="0" smtClean="0">
                <a:solidFill>
                  <a:schemeClr val="bg1"/>
                </a:solidFill>
              </a:rPr>
              <a:t>FACEBOOK</a:t>
            </a:r>
            <a:endParaRPr lang="en-US" dirty="0">
              <a:solidFill>
                <a:schemeClr val="bg1"/>
              </a:solidFill>
            </a:endParaRPr>
          </a:p>
        </p:txBody>
      </p:sp>
      <p:sp>
        <p:nvSpPr>
          <p:cNvPr id="21" name="TextBox 20"/>
          <p:cNvSpPr txBox="1"/>
          <p:nvPr/>
        </p:nvSpPr>
        <p:spPr>
          <a:xfrm>
            <a:off x="5322852" y="2826179"/>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02</a:t>
            </a:r>
            <a:endParaRPr lang="en-US" sz="3000" dirty="0">
              <a:solidFill>
                <a:srgbClr val="FFC000"/>
              </a:solidFill>
              <a:latin typeface="HelveticaNeueLT Pro 57 Cn" panose="020B0706030502030204" pitchFamily="34" charset="0"/>
            </a:endParaRPr>
          </a:p>
        </p:txBody>
      </p:sp>
      <p:sp>
        <p:nvSpPr>
          <p:cNvPr id="22" name="TextBox 21"/>
          <p:cNvSpPr txBox="1"/>
          <p:nvPr/>
        </p:nvSpPr>
        <p:spPr>
          <a:xfrm>
            <a:off x="5883267" y="2918512"/>
            <a:ext cx="1086131" cy="369332"/>
          </a:xfrm>
          <a:prstGeom prst="rect">
            <a:avLst/>
          </a:prstGeom>
          <a:noFill/>
        </p:spPr>
        <p:txBody>
          <a:bodyPr wrap="none" rtlCol="0">
            <a:spAutoFit/>
          </a:bodyPr>
          <a:lstStyle/>
          <a:p>
            <a:r>
              <a:rPr lang="en-US" dirty="0" smtClean="0">
                <a:solidFill>
                  <a:schemeClr val="bg1"/>
                </a:solidFill>
              </a:rPr>
              <a:t>YOUTUBE</a:t>
            </a:r>
            <a:endParaRPr lang="en-US" dirty="0">
              <a:solidFill>
                <a:schemeClr val="bg1"/>
              </a:solidFill>
            </a:endParaRPr>
          </a:p>
        </p:txBody>
      </p:sp>
      <p:sp>
        <p:nvSpPr>
          <p:cNvPr id="24" name="TextBox 23"/>
          <p:cNvSpPr txBox="1"/>
          <p:nvPr/>
        </p:nvSpPr>
        <p:spPr>
          <a:xfrm>
            <a:off x="8199704" y="2810939"/>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03</a:t>
            </a:r>
            <a:endParaRPr lang="en-US" sz="3000" dirty="0">
              <a:solidFill>
                <a:srgbClr val="FFC000"/>
              </a:solidFill>
              <a:latin typeface="HelveticaNeueLT Pro 57 Cn" panose="020B0706030502030204" pitchFamily="34" charset="0"/>
            </a:endParaRPr>
          </a:p>
        </p:txBody>
      </p:sp>
      <p:sp>
        <p:nvSpPr>
          <p:cNvPr id="25" name="TextBox 24"/>
          <p:cNvSpPr txBox="1"/>
          <p:nvPr/>
        </p:nvSpPr>
        <p:spPr>
          <a:xfrm>
            <a:off x="8760119" y="2903272"/>
            <a:ext cx="1560555" cy="369332"/>
          </a:xfrm>
          <a:prstGeom prst="rect">
            <a:avLst/>
          </a:prstGeom>
          <a:noFill/>
        </p:spPr>
        <p:txBody>
          <a:bodyPr wrap="none" rtlCol="0">
            <a:spAutoFit/>
          </a:bodyPr>
          <a:lstStyle/>
          <a:p>
            <a:r>
              <a:rPr lang="en-US" dirty="0" smtClean="0">
                <a:solidFill>
                  <a:schemeClr val="bg1"/>
                </a:solidFill>
              </a:rPr>
              <a:t>ESPNCRICINFO</a:t>
            </a:r>
            <a:endParaRPr lang="en-US" dirty="0">
              <a:solidFill>
                <a:schemeClr val="bg1"/>
              </a:solidFill>
            </a:endParaRPr>
          </a:p>
        </p:txBody>
      </p:sp>
      <p:sp>
        <p:nvSpPr>
          <p:cNvPr id="26" name="Rectangle 25"/>
          <p:cNvSpPr/>
          <p:nvPr/>
        </p:nvSpPr>
        <p:spPr>
          <a:xfrm>
            <a:off x="3524874" y="5226054"/>
            <a:ext cx="2143127"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29" name="Rectangle 28"/>
          <p:cNvSpPr/>
          <p:nvPr/>
        </p:nvSpPr>
        <p:spPr>
          <a:xfrm>
            <a:off x="6600258" y="5226054"/>
            <a:ext cx="2164558" cy="608062"/>
          </a:xfrm>
          <a:prstGeom prst="rect">
            <a:avLst/>
          </a:prstGeom>
          <a:solidFill>
            <a:srgbClr val="0070C0"/>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27" name="TextBox 26"/>
          <p:cNvSpPr txBox="1"/>
          <p:nvPr/>
        </p:nvSpPr>
        <p:spPr>
          <a:xfrm>
            <a:off x="3529256" y="5245295"/>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04</a:t>
            </a:r>
            <a:endParaRPr lang="en-US" sz="3000" dirty="0">
              <a:solidFill>
                <a:srgbClr val="FFC000"/>
              </a:solidFill>
              <a:latin typeface="HelveticaNeueLT Pro 57 Cn" panose="020B0706030502030204" pitchFamily="34" charset="0"/>
            </a:endParaRPr>
          </a:p>
        </p:txBody>
      </p:sp>
      <p:sp>
        <p:nvSpPr>
          <p:cNvPr id="28" name="TextBox 27"/>
          <p:cNvSpPr txBox="1"/>
          <p:nvPr/>
        </p:nvSpPr>
        <p:spPr>
          <a:xfrm>
            <a:off x="3973559" y="5337628"/>
            <a:ext cx="1626664" cy="369332"/>
          </a:xfrm>
          <a:prstGeom prst="rect">
            <a:avLst/>
          </a:prstGeom>
          <a:noFill/>
        </p:spPr>
        <p:txBody>
          <a:bodyPr wrap="none" rtlCol="0">
            <a:spAutoFit/>
          </a:bodyPr>
          <a:lstStyle/>
          <a:p>
            <a:r>
              <a:rPr lang="en-US" dirty="0" smtClean="0">
                <a:solidFill>
                  <a:schemeClr val="bg1"/>
                </a:solidFill>
              </a:rPr>
              <a:t>PROTHOM-ALO</a:t>
            </a:r>
            <a:endParaRPr lang="en-US" dirty="0">
              <a:solidFill>
                <a:schemeClr val="bg1"/>
              </a:solidFill>
            </a:endParaRPr>
          </a:p>
        </p:txBody>
      </p:sp>
      <p:sp>
        <p:nvSpPr>
          <p:cNvPr id="33" name="TextBox 32"/>
          <p:cNvSpPr txBox="1"/>
          <p:nvPr/>
        </p:nvSpPr>
        <p:spPr>
          <a:xfrm>
            <a:off x="6650658" y="5240044"/>
            <a:ext cx="611065" cy="553998"/>
          </a:xfrm>
          <a:prstGeom prst="rect">
            <a:avLst/>
          </a:prstGeom>
          <a:noFill/>
        </p:spPr>
        <p:txBody>
          <a:bodyPr wrap="none" rtlCol="0">
            <a:spAutoFit/>
          </a:bodyPr>
          <a:lstStyle/>
          <a:p>
            <a:r>
              <a:rPr lang="en-US" sz="3000" dirty="0" smtClean="0">
                <a:solidFill>
                  <a:srgbClr val="FFC000"/>
                </a:solidFill>
                <a:latin typeface="HelveticaNeueLT Pro 57 Cn" panose="020B0706030502030204" pitchFamily="34" charset="0"/>
              </a:rPr>
              <a:t>05</a:t>
            </a:r>
            <a:endParaRPr lang="en-US" sz="3000" dirty="0">
              <a:solidFill>
                <a:srgbClr val="FFC000"/>
              </a:solidFill>
              <a:latin typeface="HelveticaNeueLT Pro 57 Cn" panose="020B0706030502030204" pitchFamily="34" charset="0"/>
            </a:endParaRPr>
          </a:p>
        </p:txBody>
      </p:sp>
      <p:sp>
        <p:nvSpPr>
          <p:cNvPr id="34" name="TextBox 33"/>
          <p:cNvSpPr txBox="1"/>
          <p:nvPr/>
        </p:nvSpPr>
        <p:spPr>
          <a:xfrm>
            <a:off x="7191195" y="5332377"/>
            <a:ext cx="1255985" cy="369332"/>
          </a:xfrm>
          <a:prstGeom prst="rect">
            <a:avLst/>
          </a:prstGeom>
          <a:noFill/>
        </p:spPr>
        <p:txBody>
          <a:bodyPr wrap="none" rtlCol="0">
            <a:spAutoFit/>
          </a:bodyPr>
          <a:lstStyle/>
          <a:p>
            <a:r>
              <a:rPr lang="en-US" dirty="0" smtClean="0">
                <a:solidFill>
                  <a:schemeClr val="bg1"/>
                </a:solidFill>
              </a:rPr>
              <a:t>APONZONE</a:t>
            </a:r>
            <a:endParaRPr lang="en-US" dirty="0">
              <a:solidFill>
                <a:schemeClr val="bg1"/>
              </a:solidFill>
            </a:endParaRPr>
          </a:p>
        </p:txBody>
      </p:sp>
      <p:pic>
        <p:nvPicPr>
          <p:cNvPr id="37" name="Picture 36"/>
          <p:cNvPicPr>
            <a:picLocks noChangeAspect="1"/>
          </p:cNvPicPr>
          <p:nvPr/>
        </p:nvPicPr>
        <p:blipFill>
          <a:blip r:embed="rId5" cstate="print"/>
          <a:stretch>
            <a:fillRect/>
          </a:stretch>
        </p:blipFill>
        <p:spPr>
          <a:xfrm>
            <a:off x="5115481" y="1366879"/>
            <a:ext cx="2033344" cy="1404099"/>
          </a:xfrm>
          <a:prstGeom prst="rect">
            <a:avLst/>
          </a:prstGeom>
          <a:ln>
            <a:solidFill>
              <a:schemeClr val="bg1">
                <a:lumMod val="65000"/>
              </a:schemeClr>
            </a:solidFill>
          </a:ln>
          <a:effectLst/>
        </p:spPr>
      </p:pic>
      <p:pic>
        <p:nvPicPr>
          <p:cNvPr id="41" name="Picture 40"/>
          <p:cNvPicPr>
            <a:picLocks noChangeAspect="1"/>
          </p:cNvPicPr>
          <p:nvPr/>
        </p:nvPicPr>
        <p:blipFill>
          <a:blip r:embed="rId6" cstate="print"/>
          <a:stretch>
            <a:fillRect/>
          </a:stretch>
        </p:blipFill>
        <p:spPr>
          <a:xfrm>
            <a:off x="1936855" y="1377531"/>
            <a:ext cx="2043036" cy="1393447"/>
          </a:xfrm>
          <a:prstGeom prst="rect">
            <a:avLst/>
          </a:prstGeom>
          <a:ln>
            <a:noFill/>
          </a:ln>
          <a:effectLst/>
        </p:spPr>
      </p:pic>
      <p:pic>
        <p:nvPicPr>
          <p:cNvPr id="4" name="Picture 3"/>
          <p:cNvPicPr>
            <a:picLocks noChangeAspect="1"/>
          </p:cNvPicPr>
          <p:nvPr/>
        </p:nvPicPr>
        <p:blipFill rotWithShape="1">
          <a:blip r:embed="rId7" cstate="print"/>
          <a:srcRect l="377" t="11827" r="377" b="4164"/>
          <a:stretch/>
        </p:blipFill>
        <p:spPr>
          <a:xfrm>
            <a:off x="8190539" y="1386968"/>
            <a:ext cx="2120970" cy="1384010"/>
          </a:xfrm>
          <a:prstGeom prst="rect">
            <a:avLst/>
          </a:prstGeom>
          <a:effectLst/>
        </p:spPr>
      </p:pic>
      <p:sp>
        <p:nvSpPr>
          <p:cNvPr id="30" name="Rectangle 2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smtClean="0">
                <a:solidFill>
                  <a:schemeClr val="bg1"/>
                </a:solidFill>
                <a:cs typeface="Segoe UI Light" panose="020B0502040204020203" pitchFamily="34" charset="0"/>
              </a:rPr>
              <a:t>ICE BREAKER</a:t>
            </a:r>
          </a:p>
        </p:txBody>
      </p:sp>
      <p:sp>
        <p:nvSpPr>
          <p:cNvPr id="31" name="Rectangle 3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b="1" dirty="0">
                <a:solidFill>
                  <a:srgbClr val="191919"/>
                </a:solidFill>
              </a:rPr>
              <a:t>Name some of your favorite Websites</a:t>
            </a:r>
            <a:endParaRPr lang="en-US" sz="1600" b="1" dirty="0" smtClean="0">
              <a:solidFill>
                <a:srgbClr val="191919"/>
              </a:solidFill>
            </a:endParaRPr>
          </a:p>
        </p:txBody>
      </p:sp>
      <p:sp>
        <p:nvSpPr>
          <p:cNvPr id="32" name="Isosceles Triangle 3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6052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9" grpId="0"/>
      <p:bldP spid="2" grpId="0"/>
      <p:bldP spid="21" grpId="0"/>
      <p:bldP spid="22" grpId="0"/>
      <p:bldP spid="24" grpId="0"/>
      <p:bldP spid="25" grpId="0"/>
      <p:bldP spid="26" grpId="0" animBg="1"/>
      <p:bldP spid="29" grpId="0" animBg="1"/>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r="40564" b="6904"/>
          <a:stretch/>
        </p:blipFill>
        <p:spPr bwMode="auto">
          <a:xfrm>
            <a:off x="6676416" y="1537136"/>
            <a:ext cx="5179432" cy="3180140"/>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pic>
        <p:nvPicPr>
          <p:cNvPr id="6147" name="Picture 3"/>
          <p:cNvPicPr>
            <a:picLocks noChangeAspect="1" noChangeArrowheads="1"/>
          </p:cNvPicPr>
          <p:nvPr/>
        </p:nvPicPr>
        <p:blipFill rotWithShape="1">
          <a:blip r:embed="rId4" cstate="email">
            <a:extLst>
              <a:ext uri="{28A0092B-C50C-407E-A947-70E740481C1C}">
                <a14:useLocalDpi xmlns:a14="http://schemas.microsoft.com/office/drawing/2010/main" xmlns="" val="0"/>
              </a:ext>
            </a:extLst>
          </a:blip>
          <a:srcRect l="-1" t="19227" r="40563" b="-8913"/>
          <a:stretch/>
        </p:blipFill>
        <p:spPr bwMode="auto">
          <a:xfrm>
            <a:off x="6676416" y="4847815"/>
            <a:ext cx="5179432" cy="537711"/>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11" name="Rectangle 10"/>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Paragraph Tag</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231372" y="1206620"/>
            <a:ext cx="5700011" cy="2893100"/>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smtClean="0">
                <a:solidFill>
                  <a:schemeClr val="tx1">
                    <a:lumMod val="75000"/>
                    <a:lumOff val="25000"/>
                  </a:schemeClr>
                </a:solidFill>
              </a:rPr>
              <a:t>If you look at this document in your browser, you may expect your document to appear as you typed it, as two separate lines. Instead, you would see it as a single line:</a:t>
            </a:r>
          </a:p>
          <a:p>
            <a:pPr marL="285750" indent="-285750">
              <a:buClr>
                <a:schemeClr val="accent2"/>
              </a:buClr>
              <a:buFont typeface="Wingdings" panose="05000000000000000000" pitchFamily="2" charset="2"/>
              <a:buChar char="ü"/>
            </a:pPr>
            <a:endParaRPr lang="en-US" sz="1400" dirty="0" smtClean="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smtClean="0">
                <a:solidFill>
                  <a:schemeClr val="tx1">
                    <a:lumMod val="75000"/>
                    <a:lumOff val="25000"/>
                  </a:schemeClr>
                </a:solidFill>
              </a:rPr>
              <a:t>I </a:t>
            </a:r>
            <a:r>
              <a:rPr lang="en-US" sz="1400" dirty="0">
                <a:solidFill>
                  <a:schemeClr val="tx1">
                    <a:lumMod val="75000"/>
                    <a:lumOff val="25000"/>
                  </a:schemeClr>
                </a:solidFill>
              </a:rPr>
              <a:t>woke up to a bright morning today It was beautiful.</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This happens because usually, Web browsers don’t take any notice of what line your code is on. Web browsers also don’t take any notice of spaces.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To make your text appear as two separate lines, one below the other, you can use the paragraph (&lt;p&gt; &lt;/p&gt;) tag because the browser will now recognize them as separate paragraphs.</a:t>
            </a:r>
          </a:p>
        </p:txBody>
      </p:sp>
    </p:spTree>
    <p:extLst>
      <p:ext uri="{BB962C8B-B14F-4D97-AF65-F5344CB8AC3E}">
        <p14:creationId xmlns:p14="http://schemas.microsoft.com/office/powerpoint/2010/main" xmlns="" val="2324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20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20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2000"/>
                                        <p:tgtEl>
                                          <p:spTgt spid="9">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animEffect transition="in" filter="fade">
                                      <p:cBhvr>
                                        <p:cTn id="25" dur="2000"/>
                                        <p:tgtEl>
                                          <p:spTgt spid="61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animEffect transition="in" filter="fade">
                                      <p:cBhvr>
                                        <p:cTn id="30" dur="20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2742" y="3705194"/>
            <a:ext cx="9114971" cy="369332"/>
          </a:xfrm>
          <a:prstGeom prst="rect">
            <a:avLst/>
          </a:prstGeom>
          <a:solidFill>
            <a:srgbClr val="FFC000"/>
          </a:solidFill>
        </p:spPr>
        <p:txBody>
          <a:bodyPr wrap="square">
            <a:spAutoFit/>
          </a:bodyPr>
          <a:lstStyle/>
          <a:p>
            <a:pPr algn="ctr"/>
            <a:r>
              <a:rPr lang="en-US" dirty="0"/>
              <a:t>There’s no content involved in breaking lines so there is no closing tag.</a:t>
            </a:r>
          </a:p>
        </p:txBody>
      </p:sp>
      <p:pic>
        <p:nvPicPr>
          <p:cNvPr id="8194" name="Picture 2"/>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r="40405" b="24566"/>
          <a:stretch/>
        </p:blipFill>
        <p:spPr bwMode="auto">
          <a:xfrm>
            <a:off x="1295491" y="2298727"/>
            <a:ext cx="9093820" cy="1031357"/>
          </a:xfrm>
          <a:prstGeom prst="rect">
            <a:avLst/>
          </a:prstGeom>
          <a:ln w="57150">
            <a:solidFill>
              <a:srgbClr val="606060"/>
            </a:solid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xmlns="">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3" name="TextBox 12"/>
          <p:cNvSpPr txBox="1"/>
          <p:nvPr/>
        </p:nvSpPr>
        <p:spPr>
          <a:xfrm>
            <a:off x="228600" y="1157754"/>
            <a:ext cx="10543720" cy="338554"/>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Besides using paragraph tags, you can also use the line break tag (&lt;</a:t>
            </a:r>
            <a:r>
              <a:rPr lang="en-US" sz="1600" dirty="0" err="1">
                <a:solidFill>
                  <a:schemeClr val="tx1">
                    <a:lumMod val="75000"/>
                    <a:lumOff val="25000"/>
                  </a:schemeClr>
                </a:solidFill>
              </a:rPr>
              <a:t>br</a:t>
            </a:r>
            <a:r>
              <a:rPr lang="en-US" sz="1600" dirty="0">
                <a:solidFill>
                  <a:schemeClr val="tx1">
                    <a:lumMod val="75000"/>
                    <a:lumOff val="25000"/>
                  </a:schemeClr>
                </a:solidFill>
              </a:rPr>
              <a:t>&gt;) to separate lines like this</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Line Break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50551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fade">
                                      <p:cBhvr>
                                        <p:cTn id="12" dur="1000"/>
                                        <p:tgtEl>
                                          <p:spTgt spid="8194"/>
                                        </p:tgtEl>
                                      </p:cBhvr>
                                    </p:animEffect>
                                    <p:anim calcmode="lin" valueType="num">
                                      <p:cBhvr>
                                        <p:cTn id="13" dur="1000" fill="hold"/>
                                        <p:tgtEl>
                                          <p:spTgt spid="8194"/>
                                        </p:tgtEl>
                                        <p:attrNameLst>
                                          <p:attrName>ppt_x</p:attrName>
                                        </p:attrNameLst>
                                      </p:cBhvr>
                                      <p:tavLst>
                                        <p:tav tm="0">
                                          <p:val>
                                            <p:strVal val="#ppt_x"/>
                                          </p:val>
                                        </p:tav>
                                        <p:tav tm="100000">
                                          <p:val>
                                            <p:strVal val="#ppt_x"/>
                                          </p:val>
                                        </p:tav>
                                      </p:tavLst>
                                    </p:anim>
                                    <p:anim calcmode="lin" valueType="num">
                                      <p:cBhvr>
                                        <p:cTn id="14" dur="1000" fill="hold"/>
                                        <p:tgtEl>
                                          <p:spTgt spid="8194"/>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895095" y="2725161"/>
            <a:ext cx="10846197" cy="674643"/>
          </a:xfrm>
          <a:prstGeom prst="rect">
            <a:avLst/>
          </a:prstGeom>
          <a:ln w="57150">
            <a:solidFill>
              <a:srgbClr val="606060"/>
            </a:solidFill>
            <a:miter lim="800000"/>
          </a:ln>
          <a:effectLst/>
          <a:extLst>
            <a:ext uri="{909E8E84-426E-40DD-AFC4-6F175D3DCCD1}">
              <a14:hiddenFill xmlns:a14="http://schemas.microsoft.com/office/drawing/2010/main" xmlns="">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2" name="TextBox 11"/>
          <p:cNvSpPr txBox="1"/>
          <p:nvPr/>
        </p:nvSpPr>
        <p:spPr>
          <a:xfrm>
            <a:off x="228600" y="1159920"/>
            <a:ext cx="11525846" cy="584775"/>
          </a:xfrm>
          <a:prstGeom prst="rect">
            <a:avLst/>
          </a:prstGeom>
          <a:noFill/>
        </p:spPr>
        <p:txBody>
          <a:bodyPr wrap="square" rtlCol="0">
            <a:spAutoFit/>
          </a:bodyPr>
          <a:lstStyle/>
          <a:p>
            <a:pPr>
              <a:buClr>
                <a:schemeClr val="accent2"/>
              </a:buClr>
            </a:pPr>
            <a:r>
              <a:rPr lang="en-US" sz="1600" dirty="0" smtClean="0">
                <a:solidFill>
                  <a:schemeClr val="tx1">
                    <a:lumMod val="75000"/>
                    <a:lumOff val="25000"/>
                  </a:schemeClr>
                </a:solidFill>
              </a:rPr>
              <a:t>You </a:t>
            </a:r>
            <a:r>
              <a:rPr lang="en-US" sz="1600" dirty="0">
                <a:solidFill>
                  <a:schemeClr val="tx1">
                    <a:lumMod val="75000"/>
                    <a:lumOff val="25000"/>
                  </a:schemeClr>
                </a:solidFill>
              </a:rPr>
              <a:t>can emphasize text in a paragraph using &lt;</a:t>
            </a:r>
            <a:r>
              <a:rPr lang="en-US" sz="1600" dirty="0" err="1">
                <a:solidFill>
                  <a:schemeClr val="tx1">
                    <a:lumMod val="75000"/>
                    <a:lumOff val="25000"/>
                  </a:schemeClr>
                </a:solidFill>
              </a:rPr>
              <a:t>em</a:t>
            </a:r>
            <a:r>
              <a:rPr lang="en-US" sz="1600" dirty="0">
                <a:solidFill>
                  <a:schemeClr val="tx1">
                    <a:lumMod val="75000"/>
                    <a:lumOff val="25000"/>
                  </a:schemeClr>
                </a:solidFill>
              </a:rPr>
              <a:t>&gt; &lt;/</a:t>
            </a:r>
            <a:r>
              <a:rPr lang="en-US" sz="1600" dirty="0" err="1">
                <a:solidFill>
                  <a:schemeClr val="tx1">
                    <a:lumMod val="75000"/>
                    <a:lumOff val="25000"/>
                  </a:schemeClr>
                </a:solidFill>
              </a:rPr>
              <a:t>em</a:t>
            </a:r>
            <a:r>
              <a:rPr lang="en-US" sz="1600" dirty="0">
                <a:solidFill>
                  <a:schemeClr val="tx1">
                    <a:lumMod val="75000"/>
                    <a:lumOff val="25000"/>
                  </a:schemeClr>
                </a:solidFill>
              </a:rPr>
              <a:t>&gt; (emphasis) and &lt;strong&gt; &lt;/strong&gt; (strong importance) tags as shown in the following example</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Emphasis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flipH="1">
            <a:off x="673706" y="4644709"/>
            <a:ext cx="6782946" cy="1044815"/>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IN" sz="1400" dirty="0">
                <a:solidFill>
                  <a:schemeClr val="bg1"/>
                </a:solidFill>
              </a:rPr>
              <a:t>Generally, browsers will display &lt;</a:t>
            </a:r>
            <a:r>
              <a:rPr lang="en-IN" sz="1400" dirty="0" err="1">
                <a:solidFill>
                  <a:schemeClr val="bg1"/>
                </a:solidFill>
              </a:rPr>
              <a:t>em</a:t>
            </a:r>
            <a:r>
              <a:rPr lang="en-IN" sz="1400" dirty="0">
                <a:solidFill>
                  <a:schemeClr val="bg1"/>
                </a:solidFill>
              </a:rPr>
              <a:t>&gt; in italics and &lt;strong&gt; in bold by default. However, they are not the same as (&lt;</a:t>
            </a:r>
            <a:r>
              <a:rPr lang="en-IN" sz="1400" dirty="0" err="1">
                <a:solidFill>
                  <a:schemeClr val="bg1"/>
                </a:solidFill>
              </a:rPr>
              <a:t>i</a:t>
            </a:r>
            <a:r>
              <a:rPr lang="en-IN" sz="1400" dirty="0">
                <a:solidFill>
                  <a:schemeClr val="bg1"/>
                </a:solidFill>
              </a:rPr>
              <a:t>&gt; &lt;/</a:t>
            </a:r>
            <a:r>
              <a:rPr lang="en-IN" sz="1400" dirty="0" err="1">
                <a:solidFill>
                  <a:schemeClr val="bg1"/>
                </a:solidFill>
              </a:rPr>
              <a:t>i</a:t>
            </a:r>
            <a:r>
              <a:rPr lang="en-IN" sz="1400" dirty="0">
                <a:solidFill>
                  <a:schemeClr val="bg1"/>
                </a:solidFill>
              </a:rPr>
              <a:t>&gt;) and (&lt;b&gt; &lt;/b&gt;) tags, which specifically mean italic and bold.</a:t>
            </a:r>
          </a:p>
        </p:txBody>
      </p:sp>
      <p:sp>
        <p:nvSpPr>
          <p:cNvPr id="11" name="Oval 10"/>
          <p:cNvSpPr/>
          <p:nvPr/>
        </p:nvSpPr>
        <p:spPr>
          <a:xfrm>
            <a:off x="313623" y="4819476"/>
            <a:ext cx="683277" cy="683277"/>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4" cstate="email">
            <a:extLst>
              <a:ext uri="{28A0092B-C50C-407E-A947-70E740481C1C}">
                <a14:useLocalDpi xmlns:a14="http://schemas.microsoft.com/office/drawing/2010/main" xmlns="" val="0"/>
              </a:ext>
            </a:extLst>
          </a:blip>
          <a:stretch>
            <a:fillRect/>
          </a:stretch>
        </p:blipFill>
        <p:spPr>
          <a:xfrm>
            <a:off x="465304" y="4950806"/>
            <a:ext cx="379913" cy="420616"/>
          </a:xfrm>
          <a:prstGeom prst="rect">
            <a:avLst/>
          </a:prstGeom>
        </p:spPr>
      </p:pic>
    </p:spTree>
    <p:extLst>
      <p:ext uri="{BB962C8B-B14F-4D97-AF65-F5344CB8AC3E}">
        <p14:creationId xmlns:p14="http://schemas.microsoft.com/office/powerpoint/2010/main" xmlns="" val="77647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fade">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r="50000"/>
          <a:stretch/>
        </p:blipFill>
        <p:spPr bwMode="auto">
          <a:xfrm>
            <a:off x="7704855" y="1231234"/>
            <a:ext cx="4153865" cy="4647049"/>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0" name="TextBox 9"/>
          <p:cNvSpPr txBox="1"/>
          <p:nvPr/>
        </p:nvSpPr>
        <p:spPr>
          <a:xfrm>
            <a:off x="226237" y="1216744"/>
            <a:ext cx="7230415" cy="738664"/>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If you have documents with specific headings, then HTML heading tags &lt;h1&gt; &lt;/h1&gt;, &lt;h2&gt; &lt;/h2&gt;, &lt;h3&gt; &lt;/h3&gt;, &lt;h4&gt; &lt;/h4&gt;, &lt;h5&gt; &lt;/h5&gt; and &lt;h6&gt; &lt;/h6&gt; can be used for the headings. &lt;h1&gt; is the highest level of headings and &lt;h6&gt; is the lowest level</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Heading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7736116" y="3512457"/>
            <a:ext cx="3686628" cy="362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728859" y="3940629"/>
            <a:ext cx="3686628" cy="362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36115" y="4673600"/>
            <a:ext cx="3686628" cy="362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flipH="1">
            <a:off x="673706" y="4644709"/>
            <a:ext cx="6782946" cy="1044815"/>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IN" sz="1400" dirty="0">
                <a:solidFill>
                  <a:schemeClr val="bg1"/>
                </a:solidFill>
              </a:rPr>
              <a:t>The &lt;h1&gt; tag is only used once, as the main heading of the page. However, &lt;h2&gt; to &lt;h6&gt; can be used as many times as you want to, but they should always be used sequentially. For example: &lt;h4&gt; should be a sub-heading of &lt;h3&gt;, which should be a sub-heading of &lt;h2&gt;.</a:t>
            </a:r>
          </a:p>
        </p:txBody>
      </p:sp>
      <p:sp>
        <p:nvSpPr>
          <p:cNvPr id="15" name="Oval 14"/>
          <p:cNvSpPr/>
          <p:nvPr/>
        </p:nvSpPr>
        <p:spPr>
          <a:xfrm>
            <a:off x="313623" y="4819476"/>
            <a:ext cx="683277" cy="683277"/>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a:blip r:embed="rId4" cstate="email">
            <a:extLst>
              <a:ext uri="{28A0092B-C50C-407E-A947-70E740481C1C}">
                <a14:useLocalDpi xmlns:a14="http://schemas.microsoft.com/office/drawing/2010/main" xmlns="" val="0"/>
              </a:ext>
            </a:extLst>
          </a:blip>
          <a:stretch>
            <a:fillRect/>
          </a:stretch>
        </p:blipFill>
        <p:spPr>
          <a:xfrm>
            <a:off x="465304" y="4950806"/>
            <a:ext cx="379913" cy="420616"/>
          </a:xfrm>
          <a:prstGeom prst="rect">
            <a:avLst/>
          </a:prstGeom>
        </p:spPr>
      </p:pic>
    </p:spTree>
    <p:extLst>
      <p:ext uri="{BB962C8B-B14F-4D97-AF65-F5344CB8AC3E}">
        <p14:creationId xmlns:p14="http://schemas.microsoft.com/office/powerpoint/2010/main" xmlns="" val="31408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2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8811972" y="4462301"/>
            <a:ext cx="2698104" cy="1495536"/>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xmlns="">
                <a:solidFill>
                  <a:schemeClr val="accent1"/>
                </a:solidFill>
              </a14:hiddenFill>
            </a:ext>
          </a:extLst>
        </p:spPr>
      </p:pic>
      <p:pic>
        <p:nvPicPr>
          <p:cNvPr id="10246" name="Picture 6"/>
          <p:cNvPicPr>
            <a:picLocks noChangeAspect="1" noChangeArrowheads="1"/>
          </p:cNvPicPr>
          <p:nvPr/>
        </p:nvPicPr>
        <p:blipFill rotWithShape="1">
          <a:blip r:embed="rId4" cstate="email">
            <a:extLst>
              <a:ext uri="{28A0092B-C50C-407E-A947-70E740481C1C}">
                <a14:useLocalDpi xmlns:a14="http://schemas.microsoft.com/office/drawing/2010/main" xmlns="" val="0"/>
              </a:ext>
            </a:extLst>
          </a:blip>
          <a:srcRect/>
          <a:stretch/>
        </p:blipFill>
        <p:spPr bwMode="auto">
          <a:xfrm>
            <a:off x="8827146" y="1178932"/>
            <a:ext cx="2699127" cy="1337836"/>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xmlns="">
                <a:solidFill>
                  <a:schemeClr val="accent1"/>
                </a:solidFill>
              </a14:hiddenFill>
            </a:ext>
          </a:extLst>
        </p:spPr>
      </p:pic>
      <p:pic>
        <p:nvPicPr>
          <p:cNvPr id="10247" name="Picture 7"/>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8811972" y="2723310"/>
            <a:ext cx="2714301" cy="1516999"/>
          </a:xfrm>
          <a:prstGeom prst="rect">
            <a:avLst/>
          </a:prstGeom>
          <a:ln w="57150">
            <a:noFill/>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xmlns="">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3" name="Rectangle 12"/>
          <p:cNvSpPr/>
          <p:nvPr/>
        </p:nvSpPr>
        <p:spPr>
          <a:xfrm>
            <a:off x="227321" y="1170816"/>
            <a:ext cx="6096000" cy="338554"/>
          </a:xfrm>
          <a:prstGeom prst="rect">
            <a:avLst/>
          </a:prstGeom>
        </p:spPr>
        <p:txBody>
          <a:bodyPr>
            <a:spAutoFit/>
          </a:bodyPr>
          <a:lstStyle/>
          <a:p>
            <a:r>
              <a:rPr lang="en-US" sz="1600" dirty="0"/>
              <a:t>There are three types of list tags (&lt;li&gt; &lt;/li&gt;):</a:t>
            </a:r>
          </a:p>
        </p:txBody>
      </p:sp>
      <p:sp>
        <p:nvSpPr>
          <p:cNvPr id="14" name="TextBox 13"/>
          <p:cNvSpPr txBox="1"/>
          <p:nvPr/>
        </p:nvSpPr>
        <p:spPr>
          <a:xfrm>
            <a:off x="287592" y="1656126"/>
            <a:ext cx="5700011" cy="58477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smtClean="0">
                <a:solidFill>
                  <a:schemeClr val="tx1">
                    <a:lumMod val="75000"/>
                    <a:lumOff val="25000"/>
                  </a:schemeClr>
                </a:solidFill>
              </a:rPr>
              <a:t>Unordered lists (&lt;</a:t>
            </a:r>
            <a:r>
              <a:rPr lang="en-US" sz="1600" dirty="0" err="1" smtClean="0">
                <a:solidFill>
                  <a:schemeClr val="tx1">
                    <a:lumMod val="75000"/>
                    <a:lumOff val="25000"/>
                  </a:schemeClr>
                </a:solidFill>
              </a:rPr>
              <a:t>ul</a:t>
            </a:r>
            <a:r>
              <a:rPr lang="en-US" sz="1600" dirty="0" smtClean="0">
                <a:solidFill>
                  <a:schemeClr val="tx1">
                    <a:lumMod val="75000"/>
                    <a:lumOff val="25000"/>
                  </a:schemeClr>
                </a:solidFill>
              </a:rPr>
              <a:t>&gt; &lt;/</a:t>
            </a:r>
            <a:r>
              <a:rPr lang="en-US" sz="1600" dirty="0" err="1" smtClean="0">
                <a:solidFill>
                  <a:schemeClr val="tx1">
                    <a:lumMod val="75000"/>
                    <a:lumOff val="25000"/>
                  </a:schemeClr>
                </a:solidFill>
              </a:rPr>
              <a:t>ul</a:t>
            </a:r>
            <a:r>
              <a:rPr lang="en-US" sz="1600" dirty="0" smtClean="0">
                <a:solidFill>
                  <a:schemeClr val="tx1">
                    <a:lumMod val="75000"/>
                    <a:lumOff val="25000"/>
                  </a:schemeClr>
                </a:solidFill>
              </a:rPr>
              <a:t>&gt;): Are used for non sequential lists with bulleted list items</a:t>
            </a: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List Tag</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293688" y="2320590"/>
            <a:ext cx="5700011" cy="58477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Ordered lists (&lt;</a:t>
            </a:r>
            <a:r>
              <a:rPr lang="en-US" sz="1600" dirty="0" err="1">
                <a:solidFill>
                  <a:schemeClr val="tx1">
                    <a:lumMod val="75000"/>
                    <a:lumOff val="25000"/>
                  </a:schemeClr>
                </a:solidFill>
              </a:rPr>
              <a:t>ol</a:t>
            </a:r>
            <a:r>
              <a:rPr lang="en-US" sz="1600" dirty="0">
                <a:solidFill>
                  <a:schemeClr val="tx1">
                    <a:lumMod val="75000"/>
                    <a:lumOff val="25000"/>
                  </a:schemeClr>
                </a:solidFill>
              </a:rPr>
              <a:t>&gt; &lt;/</a:t>
            </a:r>
            <a:r>
              <a:rPr lang="en-US" sz="1600" dirty="0" err="1">
                <a:solidFill>
                  <a:schemeClr val="tx1">
                    <a:lumMod val="75000"/>
                    <a:lumOff val="25000"/>
                  </a:schemeClr>
                </a:solidFill>
              </a:rPr>
              <a:t>ol</a:t>
            </a:r>
            <a:r>
              <a:rPr lang="en-US" sz="1600" dirty="0">
                <a:solidFill>
                  <a:schemeClr val="tx1">
                    <a:lumMod val="75000"/>
                    <a:lumOff val="25000"/>
                  </a:schemeClr>
                </a:solidFill>
              </a:rPr>
              <a:t>&gt;): Are used for sequential lists, which are normally represented by increasing numbers</a:t>
            </a:r>
          </a:p>
        </p:txBody>
      </p:sp>
      <p:sp>
        <p:nvSpPr>
          <p:cNvPr id="12" name="TextBox 11"/>
          <p:cNvSpPr txBox="1"/>
          <p:nvPr/>
        </p:nvSpPr>
        <p:spPr>
          <a:xfrm>
            <a:off x="299784" y="2985054"/>
            <a:ext cx="5700011" cy="132343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Definition lists (&lt;dl&gt; &lt;/dl&gt;): Are used for list terms and their definitions or descriptions, </a:t>
            </a:r>
            <a:r>
              <a:rPr lang="en-US" sz="1600" dirty="0" smtClean="0">
                <a:solidFill>
                  <a:schemeClr val="tx1">
                    <a:lumMod val="75000"/>
                    <a:lumOff val="25000"/>
                  </a:schemeClr>
                </a:solidFill>
              </a:rPr>
              <a:t>including:</a:t>
            </a:r>
          </a:p>
          <a:p>
            <a:pPr lvl="1">
              <a:buClr>
                <a:schemeClr val="accent2"/>
              </a:buClr>
            </a:pPr>
            <a:r>
              <a:rPr lang="en-US" sz="1600" dirty="0">
                <a:solidFill>
                  <a:schemeClr val="tx1">
                    <a:lumMod val="75000"/>
                    <a:lumOff val="25000"/>
                  </a:schemeClr>
                </a:solidFill>
              </a:rPr>
              <a:t>Optional list header (&lt;</a:t>
            </a:r>
            <a:r>
              <a:rPr lang="en-US" sz="1600" dirty="0" err="1">
                <a:solidFill>
                  <a:schemeClr val="tx1">
                    <a:lumMod val="75000"/>
                    <a:lumOff val="25000"/>
                  </a:schemeClr>
                </a:solidFill>
              </a:rPr>
              <a:t>lh</a:t>
            </a:r>
            <a:r>
              <a:rPr lang="en-US" sz="1600" dirty="0">
                <a:solidFill>
                  <a:schemeClr val="tx1">
                    <a:lumMod val="75000"/>
                    <a:lumOff val="25000"/>
                  </a:schemeClr>
                </a:solidFill>
              </a:rPr>
              <a:t>&gt; &lt;/</a:t>
            </a:r>
            <a:r>
              <a:rPr lang="en-US" sz="1600" dirty="0" err="1">
                <a:solidFill>
                  <a:schemeClr val="tx1">
                    <a:lumMod val="75000"/>
                    <a:lumOff val="25000"/>
                  </a:schemeClr>
                </a:solidFill>
              </a:rPr>
              <a:t>lh</a:t>
            </a:r>
            <a:r>
              <a:rPr lang="en-US" sz="1600" dirty="0">
                <a:solidFill>
                  <a:schemeClr val="tx1">
                    <a:lumMod val="75000"/>
                    <a:lumOff val="25000"/>
                  </a:schemeClr>
                </a:solidFill>
              </a:rPr>
              <a:t>&gt;)</a:t>
            </a:r>
          </a:p>
          <a:p>
            <a:pPr lvl="1">
              <a:buClr>
                <a:schemeClr val="accent2"/>
              </a:buClr>
            </a:pPr>
            <a:r>
              <a:rPr lang="en-US" sz="1600" dirty="0">
                <a:solidFill>
                  <a:schemeClr val="tx1">
                    <a:lumMod val="75000"/>
                    <a:lumOff val="25000"/>
                  </a:schemeClr>
                </a:solidFill>
              </a:rPr>
              <a:t>Term names (&lt;</a:t>
            </a:r>
            <a:r>
              <a:rPr lang="en-US" sz="1600" dirty="0" err="1">
                <a:solidFill>
                  <a:schemeClr val="tx1">
                    <a:lumMod val="75000"/>
                    <a:lumOff val="25000"/>
                  </a:schemeClr>
                </a:solidFill>
              </a:rPr>
              <a:t>dt</a:t>
            </a:r>
            <a:r>
              <a:rPr lang="en-US" sz="1600" dirty="0">
                <a:solidFill>
                  <a:schemeClr val="tx1">
                    <a:lumMod val="75000"/>
                    <a:lumOff val="25000"/>
                  </a:schemeClr>
                </a:solidFill>
              </a:rPr>
              <a:t>&gt;)</a:t>
            </a:r>
          </a:p>
          <a:p>
            <a:pPr lvl="1">
              <a:buClr>
                <a:schemeClr val="accent2"/>
              </a:buClr>
            </a:pPr>
            <a:r>
              <a:rPr lang="en-US" sz="1600" dirty="0">
                <a:solidFill>
                  <a:schemeClr val="tx1">
                    <a:lumMod val="75000"/>
                    <a:lumOff val="25000"/>
                  </a:schemeClr>
                </a:solidFill>
              </a:rPr>
              <a:t>Definitions (&lt;</a:t>
            </a:r>
            <a:r>
              <a:rPr lang="en-US" sz="1600" dirty="0" err="1">
                <a:solidFill>
                  <a:schemeClr val="tx1">
                    <a:lumMod val="75000"/>
                    <a:lumOff val="25000"/>
                  </a:schemeClr>
                </a:solidFill>
              </a:rPr>
              <a:t>dd</a:t>
            </a:r>
            <a:r>
              <a:rPr lang="en-US" sz="1600" dirty="0">
                <a:solidFill>
                  <a:schemeClr val="tx1">
                    <a:lumMod val="75000"/>
                    <a:lumOff val="25000"/>
                  </a:schemeClr>
                </a:solidFill>
              </a:rPr>
              <a:t>&gt;)</a:t>
            </a:r>
          </a:p>
        </p:txBody>
      </p:sp>
    </p:spTree>
    <p:extLst>
      <p:ext uri="{BB962C8B-B14F-4D97-AF65-F5344CB8AC3E}">
        <p14:creationId xmlns:p14="http://schemas.microsoft.com/office/powerpoint/2010/main" xmlns="" val="92595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entr" presetSubtype="0" fill="hold" nodeType="withEffect">
                                  <p:stCondLst>
                                    <p:cond delay="0"/>
                                  </p:stCondLst>
                                  <p:childTnLst>
                                    <p:set>
                                      <p:cBhvr>
                                        <p:cTn id="14" dur="1" fill="hold">
                                          <p:stCondLst>
                                            <p:cond delay="0"/>
                                          </p:stCondLst>
                                        </p:cTn>
                                        <p:tgtEl>
                                          <p:spTgt spid="10246"/>
                                        </p:tgtEl>
                                        <p:attrNameLst>
                                          <p:attrName>style.visibility</p:attrName>
                                        </p:attrNameLst>
                                      </p:cBhvr>
                                      <p:to>
                                        <p:strVal val="visible"/>
                                      </p:to>
                                    </p:set>
                                    <p:animEffect transition="in" filter="fade">
                                      <p:cBhvr>
                                        <p:cTn id="15" dur="1000"/>
                                        <p:tgtEl>
                                          <p:spTgt spid="10246"/>
                                        </p:tgtEl>
                                      </p:cBhvr>
                                    </p:animEffect>
                                    <p:anim calcmode="lin" valueType="num">
                                      <p:cBhvr>
                                        <p:cTn id="16" dur="1000" fill="hold"/>
                                        <p:tgtEl>
                                          <p:spTgt spid="10246"/>
                                        </p:tgtEl>
                                        <p:attrNameLst>
                                          <p:attrName>ppt_x</p:attrName>
                                        </p:attrNameLst>
                                      </p:cBhvr>
                                      <p:tavLst>
                                        <p:tav tm="0">
                                          <p:val>
                                            <p:strVal val="#ppt_x"/>
                                          </p:val>
                                        </p:tav>
                                        <p:tav tm="100000">
                                          <p:val>
                                            <p:strVal val="#ppt_x"/>
                                          </p:val>
                                        </p:tav>
                                      </p:tavLst>
                                    </p:anim>
                                    <p:anim calcmode="lin" valueType="num">
                                      <p:cBhvr>
                                        <p:cTn id="17" dur="1000" fill="hold"/>
                                        <p:tgtEl>
                                          <p:spTgt spid="1024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entr" presetSubtype="0" fill="hold" nodeType="withEffect">
                                  <p:stCondLst>
                                    <p:cond delay="0"/>
                                  </p:stCondLst>
                                  <p:childTnLst>
                                    <p:set>
                                      <p:cBhvr>
                                        <p:cTn id="24" dur="1" fill="hold">
                                          <p:stCondLst>
                                            <p:cond delay="0"/>
                                          </p:stCondLst>
                                        </p:cTn>
                                        <p:tgtEl>
                                          <p:spTgt spid="10247"/>
                                        </p:tgtEl>
                                        <p:attrNameLst>
                                          <p:attrName>style.visibility</p:attrName>
                                        </p:attrNameLst>
                                      </p:cBhvr>
                                      <p:to>
                                        <p:strVal val="visible"/>
                                      </p:to>
                                    </p:set>
                                    <p:animEffect transition="in" filter="fade">
                                      <p:cBhvr>
                                        <p:cTn id="25" dur="1000"/>
                                        <p:tgtEl>
                                          <p:spTgt spid="10247"/>
                                        </p:tgtEl>
                                      </p:cBhvr>
                                    </p:animEffect>
                                    <p:anim calcmode="lin" valueType="num">
                                      <p:cBhvr>
                                        <p:cTn id="26" dur="1000" fill="hold"/>
                                        <p:tgtEl>
                                          <p:spTgt spid="10247"/>
                                        </p:tgtEl>
                                        <p:attrNameLst>
                                          <p:attrName>ppt_x</p:attrName>
                                        </p:attrNameLst>
                                      </p:cBhvr>
                                      <p:tavLst>
                                        <p:tav tm="0">
                                          <p:val>
                                            <p:strVal val="#ppt_x"/>
                                          </p:val>
                                        </p:tav>
                                        <p:tav tm="100000">
                                          <p:val>
                                            <p:strVal val="#ppt_x"/>
                                          </p:val>
                                        </p:tav>
                                      </p:tavLst>
                                    </p:anim>
                                    <p:anim calcmode="lin" valueType="num">
                                      <p:cBhvr>
                                        <p:cTn id="27" dur="1000" fill="hold"/>
                                        <p:tgtEl>
                                          <p:spTgt spid="1024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entr" presetSubtype="0" fill="hold" nodeType="withEffect">
                                  <p:stCondLst>
                                    <p:cond delay="0"/>
                                  </p:stCondLst>
                                  <p:childTnLst>
                                    <p:set>
                                      <p:cBhvr>
                                        <p:cTn id="34" dur="1" fill="hold">
                                          <p:stCondLst>
                                            <p:cond delay="0"/>
                                          </p:stCondLst>
                                        </p:cTn>
                                        <p:tgtEl>
                                          <p:spTgt spid="10245"/>
                                        </p:tgtEl>
                                        <p:attrNameLst>
                                          <p:attrName>style.visibility</p:attrName>
                                        </p:attrNameLst>
                                      </p:cBhvr>
                                      <p:to>
                                        <p:strVal val="visible"/>
                                      </p:to>
                                    </p:set>
                                    <p:animEffect transition="in" filter="fade">
                                      <p:cBhvr>
                                        <p:cTn id="35" dur="1000"/>
                                        <p:tgtEl>
                                          <p:spTgt spid="10245"/>
                                        </p:tgtEl>
                                      </p:cBhvr>
                                    </p:animEffect>
                                    <p:anim calcmode="lin" valueType="num">
                                      <p:cBhvr>
                                        <p:cTn id="36" dur="1000" fill="hold"/>
                                        <p:tgtEl>
                                          <p:spTgt spid="10245"/>
                                        </p:tgtEl>
                                        <p:attrNameLst>
                                          <p:attrName>ppt_x</p:attrName>
                                        </p:attrNameLst>
                                      </p:cBhvr>
                                      <p:tavLst>
                                        <p:tav tm="0">
                                          <p:val>
                                            <p:strVal val="#ppt_x"/>
                                          </p:val>
                                        </p:tav>
                                        <p:tav tm="100000">
                                          <p:val>
                                            <p:strVal val="#ppt_x"/>
                                          </p:val>
                                        </p:tav>
                                      </p:tavLst>
                                    </p:anim>
                                    <p:anim calcmode="lin" valueType="num">
                                      <p:cBhvr>
                                        <p:cTn id="37" dur="1000" fill="hold"/>
                                        <p:tgtEl>
                                          <p:spTgt spid="102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r="43945" b="4750"/>
          <a:stretch/>
        </p:blipFill>
        <p:spPr bwMode="auto">
          <a:xfrm>
            <a:off x="263755" y="1673425"/>
            <a:ext cx="4203469" cy="4072296"/>
          </a:xfrm>
          <a:prstGeom prst="rect">
            <a:avLst/>
          </a:prstGeom>
          <a:ln w="57150">
            <a:solidFill>
              <a:srgbClr val="33A1CF"/>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pic>
        <p:nvPicPr>
          <p:cNvPr id="10243" name="Picture 3"/>
          <p:cNvPicPr>
            <a:picLocks noChangeAspect="1" noChangeArrowheads="1"/>
          </p:cNvPicPr>
          <p:nvPr/>
        </p:nvPicPr>
        <p:blipFill rotWithShape="1">
          <a:blip r:embed="rId4" cstate="email">
            <a:extLst>
              <a:ext uri="{28A0092B-C50C-407E-A947-70E740481C1C}">
                <a14:useLocalDpi xmlns:a14="http://schemas.microsoft.com/office/drawing/2010/main" xmlns="" val="0"/>
              </a:ext>
            </a:extLst>
          </a:blip>
          <a:srcRect r="45889"/>
          <a:stretch/>
        </p:blipFill>
        <p:spPr bwMode="auto">
          <a:xfrm>
            <a:off x="6349358" y="1688599"/>
            <a:ext cx="4710896" cy="1976993"/>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3" name="Rectangle 2"/>
          <p:cNvSpPr/>
          <p:nvPr/>
        </p:nvSpPr>
        <p:spPr>
          <a:xfrm>
            <a:off x="649705" y="3294601"/>
            <a:ext cx="10114751" cy="369332"/>
          </a:xfrm>
          <a:prstGeom prst="rect">
            <a:avLst/>
          </a:prstGeom>
        </p:spPr>
        <p:txBody>
          <a:bodyPr wrap="square">
            <a:spAutoFit/>
          </a:bodyPr>
          <a:lstStyle/>
          <a:p>
            <a:endParaRPr lang="en-US" dirty="0"/>
          </a:p>
        </p:txBody>
      </p:sp>
      <p:sp>
        <p:nvSpPr>
          <p:cNvPr id="4" name="Round Diagonal Corner Rectangle 3"/>
          <p:cNvSpPr/>
          <p:nvPr/>
        </p:nvSpPr>
        <p:spPr>
          <a:xfrm>
            <a:off x="6349359" y="4049952"/>
            <a:ext cx="4710896" cy="2025264"/>
          </a:xfrm>
          <a:prstGeom prst="round2DiagRect">
            <a:avLst>
              <a:gd name="adj1" fmla="val 0"/>
              <a:gd name="adj2" fmla="val 7282"/>
            </a:avLst>
          </a:prstGeom>
          <a:solidFill>
            <a:srgbClr val="33A1C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dirty="0">
                <a:solidFill>
                  <a:schemeClr val="tx1"/>
                </a:solidFill>
              </a:rPr>
              <a:t>&lt;dl&gt;</a:t>
            </a:r>
          </a:p>
          <a:p>
            <a:r>
              <a:rPr lang="en-US" sz="1400" dirty="0">
                <a:solidFill>
                  <a:schemeClr val="tx1"/>
                </a:solidFill>
              </a:rPr>
              <a:t>&lt;</a:t>
            </a:r>
            <a:r>
              <a:rPr lang="en-US" sz="1400" dirty="0" err="1">
                <a:solidFill>
                  <a:schemeClr val="tx1"/>
                </a:solidFill>
              </a:rPr>
              <a:t>lh</a:t>
            </a:r>
            <a:r>
              <a:rPr lang="en-US" sz="1400" dirty="0">
                <a:solidFill>
                  <a:schemeClr val="tx1"/>
                </a:solidFill>
              </a:rPr>
              <a:t>&gt;Birds&lt;/</a:t>
            </a:r>
            <a:r>
              <a:rPr lang="en-US" sz="1400" dirty="0" err="1">
                <a:solidFill>
                  <a:schemeClr val="tx1"/>
                </a:solidFill>
              </a:rPr>
              <a:t>lh</a:t>
            </a:r>
            <a:r>
              <a:rPr lang="en-US" sz="1400" dirty="0">
                <a:solidFill>
                  <a:schemeClr val="tx1"/>
                </a:solidFill>
              </a:rPr>
              <a:t>&gt;</a:t>
            </a:r>
          </a:p>
          <a:p>
            <a:r>
              <a:rPr lang="en-US" sz="1400" dirty="0">
                <a:solidFill>
                  <a:schemeClr val="tx1"/>
                </a:solidFill>
              </a:rPr>
              <a:t>&lt;</a:t>
            </a:r>
            <a:r>
              <a:rPr lang="en-US" sz="1400" dirty="0" err="1">
                <a:solidFill>
                  <a:schemeClr val="tx1"/>
                </a:solidFill>
              </a:rPr>
              <a:t>dt</a:t>
            </a:r>
            <a:r>
              <a:rPr lang="en-US" sz="1400" dirty="0">
                <a:solidFill>
                  <a:schemeClr val="tx1"/>
                </a:solidFill>
              </a:rPr>
              <a:t>&gt;Duck&lt;</a:t>
            </a:r>
            <a:r>
              <a:rPr lang="en-US" sz="1400" dirty="0" err="1">
                <a:solidFill>
                  <a:schemeClr val="tx1"/>
                </a:solidFill>
              </a:rPr>
              <a:t>dd</a:t>
            </a:r>
            <a:r>
              <a:rPr lang="en-US" sz="1400" dirty="0">
                <a:solidFill>
                  <a:schemeClr val="tx1"/>
                </a:solidFill>
              </a:rPr>
              <a:t>&gt;This is the description of a duck.</a:t>
            </a:r>
          </a:p>
          <a:p>
            <a:r>
              <a:rPr lang="en-US" sz="1400" dirty="0">
                <a:solidFill>
                  <a:schemeClr val="tx1"/>
                </a:solidFill>
              </a:rPr>
              <a:t>&lt;</a:t>
            </a:r>
            <a:r>
              <a:rPr lang="en-US" sz="1400" dirty="0" err="1">
                <a:solidFill>
                  <a:schemeClr val="tx1"/>
                </a:solidFill>
              </a:rPr>
              <a:t>dt</a:t>
            </a:r>
            <a:r>
              <a:rPr lang="en-US" sz="1400" dirty="0">
                <a:solidFill>
                  <a:schemeClr val="tx1"/>
                </a:solidFill>
              </a:rPr>
              <a:t>&gt;Parrot&lt;</a:t>
            </a:r>
            <a:r>
              <a:rPr lang="en-US" sz="1400" dirty="0" err="1">
                <a:solidFill>
                  <a:schemeClr val="tx1"/>
                </a:solidFill>
              </a:rPr>
              <a:t>dd</a:t>
            </a:r>
            <a:r>
              <a:rPr lang="en-US" sz="1400" dirty="0">
                <a:solidFill>
                  <a:schemeClr val="tx1"/>
                </a:solidFill>
              </a:rPr>
              <a:t>&gt;This is the description of a parrot.</a:t>
            </a:r>
          </a:p>
          <a:p>
            <a:r>
              <a:rPr lang="en-US" sz="1400" dirty="0">
                <a:solidFill>
                  <a:schemeClr val="tx1"/>
                </a:solidFill>
              </a:rPr>
              <a:t>&lt;/dl</a:t>
            </a:r>
            <a:r>
              <a:rPr lang="en-US" sz="1400" dirty="0" smtClean="0">
                <a:solidFill>
                  <a:schemeClr val="tx1"/>
                </a:solidFill>
              </a:rPr>
              <a:t>&gt; is displayed </a:t>
            </a:r>
            <a:r>
              <a:rPr lang="en-US" sz="1400" dirty="0">
                <a:solidFill>
                  <a:schemeClr val="tx1"/>
                </a:solidFill>
              </a:rPr>
              <a:t>as:</a:t>
            </a:r>
          </a:p>
          <a:p>
            <a:r>
              <a:rPr lang="en-US" sz="1200" dirty="0">
                <a:solidFill>
                  <a:schemeClr val="bg1"/>
                </a:solidFill>
                <a:latin typeface="Times New Roman" pitchFamily="18" charset="0"/>
                <a:cs typeface="Times New Roman" pitchFamily="18" charset="0"/>
              </a:rPr>
              <a:t>Birds</a:t>
            </a:r>
          </a:p>
          <a:p>
            <a:r>
              <a:rPr lang="en-US" sz="1200" dirty="0">
                <a:solidFill>
                  <a:schemeClr val="bg1"/>
                </a:solidFill>
                <a:latin typeface="Times New Roman" pitchFamily="18" charset="0"/>
                <a:cs typeface="Times New Roman" pitchFamily="18" charset="0"/>
              </a:rPr>
              <a:t>Duck</a:t>
            </a:r>
          </a:p>
          <a:p>
            <a:r>
              <a:rPr lang="en-US" sz="1200" dirty="0">
                <a:solidFill>
                  <a:schemeClr val="bg1"/>
                </a:solidFill>
                <a:latin typeface="Times New Roman" pitchFamily="18" charset="0"/>
                <a:cs typeface="Times New Roman" pitchFamily="18" charset="0"/>
              </a:rPr>
              <a:t>This is the </a:t>
            </a:r>
            <a:r>
              <a:rPr lang="en-US" sz="1200" dirty="0" smtClean="0">
                <a:solidFill>
                  <a:schemeClr val="bg1"/>
                </a:solidFill>
                <a:latin typeface="Times New Roman" pitchFamily="18" charset="0"/>
                <a:cs typeface="Times New Roman" pitchFamily="18" charset="0"/>
              </a:rPr>
              <a:t>description </a:t>
            </a:r>
            <a:r>
              <a:rPr lang="en-US" sz="1200" dirty="0">
                <a:solidFill>
                  <a:schemeClr val="bg1"/>
                </a:solidFill>
                <a:latin typeface="Times New Roman" pitchFamily="18" charset="0"/>
                <a:cs typeface="Times New Roman" pitchFamily="18" charset="0"/>
              </a:rPr>
              <a:t>of a duck.</a:t>
            </a:r>
          </a:p>
          <a:p>
            <a:r>
              <a:rPr lang="en-US" sz="1200" dirty="0">
                <a:solidFill>
                  <a:schemeClr val="bg1"/>
                </a:solidFill>
                <a:latin typeface="Times New Roman" pitchFamily="18" charset="0"/>
                <a:cs typeface="Times New Roman" pitchFamily="18" charset="0"/>
              </a:rPr>
              <a:t>Parrot</a:t>
            </a:r>
          </a:p>
          <a:p>
            <a:r>
              <a:rPr lang="en-US" sz="1200" dirty="0">
                <a:solidFill>
                  <a:schemeClr val="bg1"/>
                </a:solidFill>
                <a:latin typeface="Times New Roman" pitchFamily="18" charset="0"/>
                <a:cs typeface="Times New Roman" pitchFamily="18" charset="0"/>
              </a:rPr>
              <a:t>This is the </a:t>
            </a:r>
            <a:r>
              <a:rPr lang="en-US" sz="1200" dirty="0" smtClean="0">
                <a:solidFill>
                  <a:schemeClr val="bg1"/>
                </a:solidFill>
                <a:latin typeface="Times New Roman" pitchFamily="18" charset="0"/>
                <a:cs typeface="Times New Roman" pitchFamily="18" charset="0"/>
              </a:rPr>
              <a:t>description </a:t>
            </a:r>
            <a:r>
              <a:rPr lang="en-US" sz="1200" dirty="0">
                <a:solidFill>
                  <a:schemeClr val="bg1"/>
                </a:solidFill>
                <a:latin typeface="Times New Roman" pitchFamily="18" charset="0"/>
                <a:cs typeface="Times New Roman" pitchFamily="18" charset="0"/>
              </a:rPr>
              <a:t>of a parrot.</a:t>
            </a:r>
            <a:endParaRPr lang="en-US" sz="1400" dirty="0">
              <a:solidFill>
                <a:schemeClr val="bg1"/>
              </a:solidFill>
              <a:latin typeface="Times New Roman" pitchFamily="18" charset="0"/>
              <a:cs typeface="Times New Roman" pitchFamily="18" charset="0"/>
            </a:endParaRPr>
          </a:p>
        </p:txBody>
      </p:sp>
      <p:sp>
        <p:nvSpPr>
          <p:cNvPr id="2" name="TextBox 1"/>
          <p:cNvSpPr txBox="1"/>
          <p:nvPr/>
        </p:nvSpPr>
        <p:spPr>
          <a:xfrm>
            <a:off x="6293689" y="1191055"/>
            <a:ext cx="2720051" cy="369332"/>
          </a:xfrm>
          <a:prstGeom prst="rect">
            <a:avLst/>
          </a:prstGeom>
          <a:solidFill>
            <a:srgbClr val="92D050"/>
          </a:solidFill>
        </p:spPr>
        <p:txBody>
          <a:bodyPr wrap="square" rtlCol="0">
            <a:spAutoFit/>
          </a:bodyPr>
          <a:lstStyle/>
          <a:p>
            <a:r>
              <a:rPr lang="en-US" dirty="0" smtClean="0"/>
              <a:t>Ordered Lists (Numbered)</a:t>
            </a:r>
            <a:endParaRPr lang="en-US" dirty="0"/>
          </a:p>
        </p:txBody>
      </p:sp>
      <p:sp>
        <p:nvSpPr>
          <p:cNvPr id="10" name="TextBox 9"/>
          <p:cNvSpPr txBox="1"/>
          <p:nvPr/>
        </p:nvSpPr>
        <p:spPr>
          <a:xfrm>
            <a:off x="6349358" y="3793804"/>
            <a:ext cx="2129925" cy="307777"/>
          </a:xfrm>
          <a:prstGeom prst="rect">
            <a:avLst/>
          </a:prstGeom>
          <a:solidFill>
            <a:srgbClr val="33A1CF"/>
          </a:solidFill>
        </p:spPr>
        <p:txBody>
          <a:bodyPr wrap="square" rtlCol="0">
            <a:spAutoFit/>
          </a:bodyPr>
          <a:lstStyle/>
          <a:p>
            <a:r>
              <a:rPr lang="en-US" sz="1400" b="1" dirty="0" smtClean="0"/>
              <a:t>Definition Lists</a:t>
            </a:r>
            <a:endParaRPr lang="en-US" sz="1400" b="1" dirty="0"/>
          </a:p>
        </p:txBody>
      </p:sp>
      <p:sp>
        <p:nvSpPr>
          <p:cNvPr id="11" name="TextBox 10"/>
          <p:cNvSpPr txBox="1"/>
          <p:nvPr/>
        </p:nvSpPr>
        <p:spPr>
          <a:xfrm>
            <a:off x="213006" y="1170828"/>
            <a:ext cx="4312880" cy="369332"/>
          </a:xfrm>
          <a:prstGeom prst="rect">
            <a:avLst/>
          </a:prstGeom>
          <a:solidFill>
            <a:srgbClr val="00B0F0"/>
          </a:solidFill>
        </p:spPr>
        <p:txBody>
          <a:bodyPr wrap="square" rtlCol="0">
            <a:spAutoFit/>
          </a:bodyPr>
          <a:lstStyle/>
          <a:p>
            <a:r>
              <a:rPr lang="en-US" dirty="0" smtClean="0"/>
              <a:t>Unordered Lists (Bullets)</a:t>
            </a:r>
            <a:endParaRPr lang="en-US" dirty="0"/>
          </a:p>
        </p:txBody>
      </p:sp>
      <p:sp>
        <p:nvSpPr>
          <p:cNvPr id="12" name="Rectangle 1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4" name="Rectangle 13"/>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List Tag Examples</a:t>
            </a:r>
          </a:p>
        </p:txBody>
      </p:sp>
      <p:sp>
        <p:nvSpPr>
          <p:cNvPr id="15" name="Isosceles Triangle 14"/>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25544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3"/>
                                        </p:tgtEl>
                                        <p:attrNameLst>
                                          <p:attrName>style.visibility</p:attrName>
                                        </p:attrNameLst>
                                      </p:cBhvr>
                                      <p:to>
                                        <p:strVal val="visible"/>
                                      </p:to>
                                    </p:set>
                                    <p:animEffect transition="in" filter="fade">
                                      <p:cBhvr>
                                        <p:cTn id="15" dur="500"/>
                                        <p:tgtEl>
                                          <p:spTgt spid="102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tretch>
            <a:fillRect/>
          </a:stretch>
        </p:blipFill>
        <p:spPr bwMode="auto">
          <a:xfrm>
            <a:off x="7438080" y="1243584"/>
            <a:ext cx="4644192" cy="4664202"/>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0" name="TextBox 9"/>
          <p:cNvSpPr txBox="1"/>
          <p:nvPr/>
        </p:nvSpPr>
        <p:spPr>
          <a:xfrm>
            <a:off x="228600" y="1157749"/>
            <a:ext cx="5700011" cy="584775"/>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An anchor tag (&lt;a&gt; &lt;/a&gt;) is used to define a link, but you also need to add the destination of the link to the anchor tag</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Link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234696" y="1767349"/>
            <a:ext cx="5700011" cy="338554"/>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Now, add a link tag to your document:</a:t>
            </a:r>
          </a:p>
        </p:txBody>
      </p:sp>
      <p:sp>
        <p:nvSpPr>
          <p:cNvPr id="11" name="Rectangle 10"/>
          <p:cNvSpPr/>
          <p:nvPr/>
        </p:nvSpPr>
        <p:spPr>
          <a:xfrm>
            <a:off x="8215086" y="4913083"/>
            <a:ext cx="1727200" cy="2685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flipH="1">
            <a:off x="673706" y="4810305"/>
            <a:ext cx="5815590" cy="713623"/>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IN" sz="1400" dirty="0">
                <a:solidFill>
                  <a:schemeClr val="bg1"/>
                </a:solidFill>
              </a:rPr>
              <a:t>The link can be absolute, such as “</a:t>
            </a:r>
            <a:r>
              <a:rPr lang="en-IN" sz="1400" b="1" dirty="0">
                <a:solidFill>
                  <a:schemeClr val="bg1"/>
                </a:solidFill>
              </a:rPr>
              <a:t>http://www.summercoolers.com</a:t>
            </a:r>
            <a:r>
              <a:rPr lang="en-IN" sz="1400" dirty="0">
                <a:solidFill>
                  <a:schemeClr val="bg1"/>
                </a:solidFill>
              </a:rPr>
              <a:t>”, or it can be relative to the current page. A link does not have to link to another HTML file, it can link to any file anywhere on the web.</a:t>
            </a:r>
          </a:p>
        </p:txBody>
      </p:sp>
      <p:sp>
        <p:nvSpPr>
          <p:cNvPr id="14" name="Oval 13"/>
          <p:cNvSpPr/>
          <p:nvPr/>
        </p:nvSpPr>
        <p:spPr>
          <a:xfrm>
            <a:off x="313623" y="4819476"/>
            <a:ext cx="683277" cy="683277"/>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4" cstate="email">
            <a:extLst>
              <a:ext uri="{28A0092B-C50C-407E-A947-70E740481C1C}">
                <a14:useLocalDpi xmlns:a14="http://schemas.microsoft.com/office/drawing/2010/main" xmlns="" val="0"/>
              </a:ext>
            </a:extLst>
          </a:blip>
          <a:stretch>
            <a:fillRect/>
          </a:stretch>
        </p:blipFill>
        <p:spPr>
          <a:xfrm>
            <a:off x="465304" y="4950806"/>
            <a:ext cx="379913" cy="420616"/>
          </a:xfrm>
          <a:prstGeom prst="rect">
            <a:avLst/>
          </a:prstGeom>
        </p:spPr>
      </p:pic>
    </p:spTree>
    <p:extLst>
      <p:ext uri="{BB962C8B-B14F-4D97-AF65-F5344CB8AC3E}">
        <p14:creationId xmlns:p14="http://schemas.microsoft.com/office/powerpoint/2010/main" xmlns="" val="89950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fade">
                                      <p:cBhvr>
                                        <p:cTn id="10" dur="500"/>
                                        <p:tgtEl>
                                          <p:spTgt spid="11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1"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r="6538"/>
          <a:stretch/>
        </p:blipFill>
        <p:spPr bwMode="auto">
          <a:xfrm>
            <a:off x="876300" y="1922557"/>
            <a:ext cx="9339703" cy="879644"/>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0" name="TextBox 9"/>
          <p:cNvSpPr txBox="1"/>
          <p:nvPr/>
        </p:nvSpPr>
        <p:spPr>
          <a:xfrm>
            <a:off x="228600" y="1172502"/>
            <a:ext cx="7872984" cy="307777"/>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The &lt;</a:t>
            </a:r>
            <a:r>
              <a:rPr lang="en-US" sz="1400" dirty="0" err="1">
                <a:solidFill>
                  <a:schemeClr val="tx1">
                    <a:lumMod val="75000"/>
                    <a:lumOff val="25000"/>
                  </a:schemeClr>
                </a:solidFill>
              </a:rPr>
              <a:t>img</a:t>
            </a:r>
            <a:r>
              <a:rPr lang="en-US" sz="1400" dirty="0">
                <a:solidFill>
                  <a:schemeClr val="tx1">
                    <a:lumMod val="75000"/>
                    <a:lumOff val="25000"/>
                  </a:schemeClr>
                </a:solidFill>
              </a:rPr>
              <a:t>&gt; tag is used to put an image in an HTML document and it looks like this</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Image Tag</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827315" y="3499306"/>
            <a:ext cx="9388689" cy="523220"/>
          </a:xfrm>
          <a:prstGeom prst="rect">
            <a:avLst/>
          </a:prstGeom>
          <a:solidFill>
            <a:srgbClr val="FFC000"/>
          </a:solidFill>
        </p:spPr>
        <p:txBody>
          <a:bodyPr wrap="square" rtlCol="0">
            <a:spAutoFit/>
          </a:bodyPr>
          <a:lstStyle/>
          <a:p>
            <a:r>
              <a:rPr lang="en-US" sz="1400" dirty="0"/>
              <a:t>Similar to the </a:t>
            </a:r>
            <a:r>
              <a:rPr lang="en-US" sz="1400" b="1" i="1" dirty="0" smtClean="0"/>
              <a:t>&lt;br&gt;</a:t>
            </a:r>
            <a:r>
              <a:rPr lang="en-US" sz="1400" dirty="0"/>
              <a:t> tag, </a:t>
            </a:r>
            <a:r>
              <a:rPr lang="en-US" sz="1400" dirty="0" smtClean="0"/>
              <a:t>the</a:t>
            </a:r>
            <a:r>
              <a:rPr lang="en-US" sz="1400" dirty="0"/>
              <a:t> </a:t>
            </a:r>
            <a:r>
              <a:rPr lang="en-US" sz="1400" b="1" i="1" dirty="0" smtClean="0"/>
              <a:t>&lt;img&gt;</a:t>
            </a:r>
            <a:r>
              <a:rPr lang="en-US" sz="1400" dirty="0"/>
              <a:t> element does not </a:t>
            </a:r>
            <a:r>
              <a:rPr lang="en-US" sz="1400" dirty="0" smtClean="0"/>
              <a:t>require any closing tag. </a:t>
            </a:r>
            <a:r>
              <a:rPr lang="en-US" sz="1400" dirty="0"/>
              <a:t>The most commonly used file formats </a:t>
            </a:r>
            <a:r>
              <a:rPr lang="en-US" sz="1400" dirty="0" smtClean="0"/>
              <a:t>for </a:t>
            </a:r>
            <a:r>
              <a:rPr lang="en-US" sz="1400" dirty="0"/>
              <a:t>images are </a:t>
            </a:r>
            <a:r>
              <a:rPr lang="en-US" sz="1400" b="1" dirty="0"/>
              <a:t>JPEGs</a:t>
            </a:r>
            <a:r>
              <a:rPr lang="en-US" sz="1400" dirty="0"/>
              <a:t>, </a:t>
            </a:r>
            <a:r>
              <a:rPr lang="en-US" sz="1400" b="1" dirty="0"/>
              <a:t>GIFs</a:t>
            </a:r>
            <a:r>
              <a:rPr lang="en-US" sz="1400" dirty="0"/>
              <a:t>, and </a:t>
            </a:r>
            <a:r>
              <a:rPr lang="en-US" sz="1400" b="1" dirty="0"/>
              <a:t>PNGs</a:t>
            </a:r>
            <a:r>
              <a:rPr lang="en-US" sz="1400" dirty="0"/>
              <a:t>. </a:t>
            </a:r>
          </a:p>
        </p:txBody>
      </p:sp>
      <p:sp>
        <p:nvSpPr>
          <p:cNvPr id="11" name="Rounded Rectangle 10"/>
          <p:cNvSpPr/>
          <p:nvPr/>
        </p:nvSpPr>
        <p:spPr>
          <a:xfrm flipH="1">
            <a:off x="1057158" y="4842742"/>
            <a:ext cx="9158846"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US" sz="1400" b="1" dirty="0">
                <a:solidFill>
                  <a:schemeClr val="bg1"/>
                </a:solidFill>
              </a:rPr>
              <a:t>JPEG</a:t>
            </a:r>
            <a:r>
              <a:rPr lang="en-US" sz="1400" dirty="0">
                <a:solidFill>
                  <a:schemeClr val="bg1"/>
                </a:solidFill>
              </a:rPr>
              <a:t>s are used for images such as photographs. </a:t>
            </a:r>
            <a:r>
              <a:rPr lang="en-US" sz="1400" b="1" dirty="0">
                <a:solidFill>
                  <a:schemeClr val="bg1"/>
                </a:solidFill>
              </a:rPr>
              <a:t>GIF</a:t>
            </a:r>
            <a:r>
              <a:rPr lang="en-US" sz="1400" dirty="0">
                <a:solidFill>
                  <a:schemeClr val="bg1"/>
                </a:solidFill>
              </a:rPr>
              <a:t>s are used for images with solid colors, such as icons or logos. </a:t>
            </a:r>
            <a:r>
              <a:rPr lang="en-US" sz="1400" b="1" dirty="0">
                <a:solidFill>
                  <a:schemeClr val="bg1"/>
                </a:solidFill>
              </a:rPr>
              <a:t>PNG</a:t>
            </a:r>
            <a:r>
              <a:rPr lang="en-US" sz="1400" dirty="0">
                <a:solidFill>
                  <a:schemeClr val="bg1"/>
                </a:solidFill>
              </a:rPr>
              <a:t>s are used for images in more complex designs but they are not fully supported by some older browsers.</a:t>
            </a:r>
          </a:p>
        </p:txBody>
      </p:sp>
      <p:sp>
        <p:nvSpPr>
          <p:cNvPr id="13" name="Oval 12"/>
          <p:cNvSpPr/>
          <p:nvPr/>
        </p:nvSpPr>
        <p:spPr>
          <a:xfrm>
            <a:off x="728133" y="4850534"/>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4" cstate="email">
            <a:extLst>
              <a:ext uri="{28A0092B-C50C-407E-A947-70E740481C1C}">
                <a14:useLocalDpi xmlns:a14="http://schemas.microsoft.com/office/drawing/2010/main" xmlns="" val="0"/>
              </a:ext>
            </a:extLst>
          </a:blip>
          <a:stretch>
            <a:fillRect/>
          </a:stretch>
        </p:blipFill>
        <p:spPr>
          <a:xfrm>
            <a:off x="881724" y="4987306"/>
            <a:ext cx="313977" cy="347616"/>
          </a:xfrm>
          <a:prstGeom prst="rect">
            <a:avLst/>
          </a:prstGeom>
        </p:spPr>
      </p:pic>
    </p:spTree>
    <p:extLst>
      <p:ext uri="{BB962C8B-B14F-4D97-AF65-F5344CB8AC3E}">
        <p14:creationId xmlns:p14="http://schemas.microsoft.com/office/powerpoint/2010/main" xmlns="" val="5277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fade">
                                      <p:cBhvr>
                                        <p:cTn id="10" dur="500"/>
                                        <p:tgtEl>
                                          <p:spTgt spid="122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11"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r="61664"/>
          <a:stretch/>
        </p:blipFill>
        <p:spPr bwMode="auto">
          <a:xfrm>
            <a:off x="8326374" y="1116306"/>
            <a:ext cx="3780282" cy="4884443"/>
          </a:xfrm>
          <a:prstGeom prst="rect">
            <a:avLst/>
          </a:prstGeom>
          <a:ln w="28575">
            <a:solidFill>
              <a:schemeClr val="bg1">
                <a:lumMod val="65000"/>
              </a:schemeClr>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2" name="TextBox 11"/>
          <p:cNvSpPr txBox="1"/>
          <p:nvPr/>
        </p:nvSpPr>
        <p:spPr>
          <a:xfrm>
            <a:off x="220036" y="1201998"/>
            <a:ext cx="6897013" cy="1600438"/>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The &lt;table&gt; &lt;/table&gt; element defines the table. The &lt;</a:t>
            </a:r>
            <a:r>
              <a:rPr lang="en-US" sz="1400" dirty="0" err="1">
                <a:solidFill>
                  <a:schemeClr val="tx1">
                    <a:lumMod val="75000"/>
                    <a:lumOff val="25000"/>
                  </a:schemeClr>
                </a:solidFill>
              </a:rPr>
              <a:t>tr</a:t>
            </a:r>
            <a:r>
              <a:rPr lang="en-US" sz="1400" dirty="0">
                <a:solidFill>
                  <a:schemeClr val="tx1">
                    <a:lumMod val="75000"/>
                    <a:lumOff val="25000"/>
                  </a:schemeClr>
                </a:solidFill>
              </a:rPr>
              <a:t>&gt; &lt;/</a:t>
            </a:r>
            <a:r>
              <a:rPr lang="en-US" sz="1400" dirty="0" err="1">
                <a:solidFill>
                  <a:schemeClr val="tx1">
                    <a:lumMod val="75000"/>
                    <a:lumOff val="25000"/>
                  </a:schemeClr>
                </a:solidFill>
              </a:rPr>
              <a:t>tr</a:t>
            </a:r>
            <a:r>
              <a:rPr lang="en-US" sz="1400" dirty="0">
                <a:solidFill>
                  <a:schemeClr val="tx1">
                    <a:lumMod val="75000"/>
                    <a:lumOff val="25000"/>
                  </a:schemeClr>
                </a:solidFill>
              </a:rPr>
              <a:t>&gt; element defines a table row. The &lt;td&gt; &lt;/td&gt; element defines a data cell. These must be enclosed in &lt;</a:t>
            </a:r>
            <a:r>
              <a:rPr lang="en-US" sz="1400" dirty="0" err="1">
                <a:solidFill>
                  <a:schemeClr val="tx1">
                    <a:lumMod val="75000"/>
                    <a:lumOff val="25000"/>
                  </a:schemeClr>
                </a:solidFill>
              </a:rPr>
              <a:t>tr</a:t>
            </a:r>
            <a:r>
              <a:rPr lang="en-US" sz="1400" dirty="0">
                <a:solidFill>
                  <a:schemeClr val="tx1">
                    <a:lumMod val="75000"/>
                    <a:lumOff val="25000"/>
                  </a:schemeClr>
                </a:solidFill>
              </a:rPr>
              <a:t>&gt; tags, as shown in the example. </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For example: If you imagine a 3x3 table, which has 9 cells, there should be three &lt;</a:t>
            </a:r>
            <a:r>
              <a:rPr lang="en-US" sz="1400" dirty="0" err="1">
                <a:solidFill>
                  <a:schemeClr val="tx1">
                    <a:lumMod val="75000"/>
                    <a:lumOff val="25000"/>
                  </a:schemeClr>
                </a:solidFill>
              </a:rPr>
              <a:t>tr</a:t>
            </a:r>
            <a:r>
              <a:rPr lang="en-US" sz="1400" dirty="0">
                <a:solidFill>
                  <a:schemeClr val="tx1">
                    <a:lumMod val="75000"/>
                    <a:lumOff val="25000"/>
                  </a:schemeClr>
                </a:solidFill>
              </a:rPr>
              <a:t>&gt; &lt;/</a:t>
            </a:r>
            <a:r>
              <a:rPr lang="en-US" sz="1400" dirty="0" err="1">
                <a:solidFill>
                  <a:schemeClr val="tx1">
                    <a:lumMod val="75000"/>
                    <a:lumOff val="25000"/>
                  </a:schemeClr>
                </a:solidFill>
              </a:rPr>
              <a:t>tr</a:t>
            </a:r>
            <a:r>
              <a:rPr lang="en-US" sz="1400" dirty="0">
                <a:solidFill>
                  <a:schemeClr val="tx1">
                    <a:lumMod val="75000"/>
                    <a:lumOff val="25000"/>
                  </a:schemeClr>
                </a:solidFill>
              </a:rPr>
              <a:t>&gt; elements to define the rows and three &lt;td&gt; &lt;/td&gt; elements within each row, making a total of 9 &lt;td&gt; &lt;/td&gt; elements</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Table Tag</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476343" y="1465943"/>
            <a:ext cx="3468914" cy="42817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02164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315"/>
                                        </p:tgtEl>
                                        <p:attrNameLst>
                                          <p:attrName>style.visibility</p:attrName>
                                        </p:attrNameLst>
                                      </p:cBhvr>
                                      <p:to>
                                        <p:strVal val="visible"/>
                                      </p:to>
                                    </p:set>
                                    <p:animEffect transition="in" filter="fade">
                                      <p:cBhvr>
                                        <p:cTn id="10" dur="500"/>
                                        <p:tgtEl>
                                          <p:spTgt spid="133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2000"/>
                                        <p:tgtEl>
                                          <p:spTgt spid="1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0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a:stretch/>
        </p:blipFill>
        <p:spPr bwMode="auto">
          <a:xfrm>
            <a:off x="5928611" y="1246943"/>
            <a:ext cx="6169489" cy="4723631"/>
          </a:xfrm>
          <a:prstGeom prst="rect">
            <a:avLst/>
          </a:prstGeom>
          <a:ln w="28575">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TAGS</a:t>
            </a:r>
          </a:p>
        </p:txBody>
      </p:sp>
      <p:sp>
        <p:nvSpPr>
          <p:cNvPr id="11" name="TextBox 10"/>
          <p:cNvSpPr txBox="1"/>
          <p:nvPr/>
        </p:nvSpPr>
        <p:spPr>
          <a:xfrm>
            <a:off x="199104" y="1162120"/>
            <a:ext cx="5700011" cy="2092881"/>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Forms are used to collect data that is entered by the user. </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They can be used as an interface for a Web application.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They can be used to send data across the Web.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basic tags used in the actual HTML coding of forms are &lt;form&gt; &lt;/form&gt;, &lt;input&gt;, &lt;</a:t>
            </a:r>
            <a:r>
              <a:rPr lang="en-US" sz="1400" dirty="0" err="1">
                <a:solidFill>
                  <a:schemeClr val="tx1">
                    <a:lumMod val="75000"/>
                    <a:lumOff val="25000"/>
                  </a:schemeClr>
                </a:solidFill>
              </a:rPr>
              <a:t>textarea</a:t>
            </a:r>
            <a:r>
              <a:rPr lang="en-US" sz="1400" dirty="0">
                <a:solidFill>
                  <a:schemeClr val="tx1">
                    <a:lumMod val="75000"/>
                    <a:lumOff val="25000"/>
                  </a:schemeClr>
                </a:solidFill>
              </a:rPr>
              <a:t>&gt; &lt;/</a:t>
            </a:r>
            <a:r>
              <a:rPr lang="en-US" sz="1400" dirty="0" err="1">
                <a:solidFill>
                  <a:schemeClr val="tx1">
                    <a:lumMod val="75000"/>
                    <a:lumOff val="25000"/>
                  </a:schemeClr>
                </a:solidFill>
              </a:rPr>
              <a:t>textarea</a:t>
            </a:r>
            <a:r>
              <a:rPr lang="en-US" sz="1400" dirty="0">
                <a:solidFill>
                  <a:schemeClr val="tx1">
                    <a:lumMod val="75000"/>
                    <a:lumOff val="25000"/>
                  </a:schemeClr>
                </a:solidFill>
              </a:rPr>
              <a:t>&gt;, &lt;select&gt; &lt;/select&gt; and &lt;option&gt; &lt;/option</a:t>
            </a:r>
            <a:r>
              <a:rPr lang="en-US" sz="1400" dirty="0" smtClean="0">
                <a:solidFill>
                  <a:schemeClr val="tx1">
                    <a:lumMod val="75000"/>
                    <a:lumOff val="25000"/>
                  </a:schemeClr>
                </a:solidFill>
              </a:rPr>
              <a:t>&gt;.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Form Tag</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871028" y="1240968"/>
            <a:ext cx="515258" cy="355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57257" y="2090054"/>
            <a:ext cx="515258" cy="3556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379029" y="2939141"/>
            <a:ext cx="762000"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638972" y="2946399"/>
            <a:ext cx="762000"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885544" y="5624286"/>
            <a:ext cx="762000"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408057" y="3795482"/>
            <a:ext cx="515258" cy="16764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flipH="1">
            <a:off x="693078" y="5196024"/>
            <a:ext cx="4778573"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5125"/>
            <a:r>
              <a:rPr lang="en-US" sz="1400" dirty="0"/>
              <a:t>Similar to </a:t>
            </a:r>
            <a:r>
              <a:rPr lang="en-US" sz="1400" b="1" i="1" dirty="0"/>
              <a:t>&lt;</a:t>
            </a:r>
            <a:r>
              <a:rPr lang="en-US" sz="1400" b="1" i="1" dirty="0" err="1"/>
              <a:t>img</a:t>
            </a:r>
            <a:r>
              <a:rPr lang="en-US" sz="1400" b="1" i="1" dirty="0"/>
              <a:t>&gt;</a:t>
            </a:r>
            <a:r>
              <a:rPr lang="en-US" sz="1400" dirty="0"/>
              <a:t> and </a:t>
            </a:r>
            <a:r>
              <a:rPr lang="en-US" sz="1400" b="1" i="1" dirty="0"/>
              <a:t>&lt;</a:t>
            </a:r>
            <a:r>
              <a:rPr lang="en-US" sz="1400" b="1" i="1" dirty="0" err="1"/>
              <a:t>br</a:t>
            </a:r>
            <a:r>
              <a:rPr lang="en-US" sz="1400" b="1" i="1" dirty="0"/>
              <a:t>&gt;</a:t>
            </a:r>
            <a:r>
              <a:rPr lang="en-US" sz="1400" dirty="0"/>
              <a:t> tags, the </a:t>
            </a:r>
            <a:r>
              <a:rPr lang="en-US" sz="1400" b="1" i="1" dirty="0"/>
              <a:t>&lt;input&gt;</a:t>
            </a:r>
            <a:r>
              <a:rPr lang="en-US" sz="1400" dirty="0"/>
              <a:t> tag doesn’t require a closing tag.</a:t>
            </a:r>
            <a:endParaRPr lang="en-IN" sz="1400" dirty="0"/>
          </a:p>
        </p:txBody>
      </p:sp>
      <p:sp>
        <p:nvSpPr>
          <p:cNvPr id="19" name="Oval 18"/>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p:cNvPicPr>
            <a:picLocks noChangeAspect="1"/>
          </p:cNvPicPr>
          <p:nvPr/>
        </p:nvPicPr>
        <p:blipFill>
          <a:blip r:embed="rId4" cstate="email">
            <a:extLst>
              <a:ext uri="{28A0092B-C50C-407E-A947-70E740481C1C}">
                <a14:useLocalDpi xmlns:a14="http://schemas.microsoft.com/office/drawing/2010/main" xmlns=""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xmlns="" val="359290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339"/>
                                        </p:tgtEl>
                                        <p:attrNameLst>
                                          <p:attrName>style.visibility</p:attrName>
                                        </p:attrNameLst>
                                      </p:cBhvr>
                                      <p:to>
                                        <p:strVal val="visible"/>
                                      </p:to>
                                    </p:set>
                                    <p:animEffect transition="in" filter="fade">
                                      <p:cBhvr>
                                        <p:cTn id="10" dur="500"/>
                                        <p:tgtEl>
                                          <p:spTgt spid="143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20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0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0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animBg="1"/>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xmlns="" val="0"/>
              </a:ext>
            </a:extLst>
          </a:blip>
          <a:stretch/>
        </p:blipFill>
        <p:spPr>
          <a:xfrm>
            <a:off x="8157028" y="1547233"/>
            <a:ext cx="3352800" cy="2552700"/>
          </a:xfrm>
          <a:prstGeom prst="rect">
            <a:avLst/>
          </a:prstGeom>
          <a:noFill/>
          <a:ln w="79375" cap="sq">
            <a:solidFill>
              <a:schemeClr val="accent4"/>
            </a:solidFill>
            <a:miter lim="800000"/>
          </a:ln>
        </p:spPr>
      </p:pic>
      <p:sp>
        <p:nvSpPr>
          <p:cNvPr id="8" name="TextBox 7"/>
          <p:cNvSpPr txBox="1"/>
          <p:nvPr/>
        </p:nvSpPr>
        <p:spPr>
          <a:xfrm>
            <a:off x="184355" y="1077060"/>
            <a:ext cx="7702977" cy="2186432"/>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Have </a:t>
            </a:r>
            <a:r>
              <a:rPr lang="en-US" sz="1400" dirty="0">
                <a:solidFill>
                  <a:schemeClr val="tx1">
                    <a:lumMod val="75000"/>
                    <a:lumOff val="25000"/>
                  </a:schemeClr>
                </a:solidFill>
              </a:rPr>
              <a:t>hundreds of different fonts, font sizes, colors, and alphabets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Contain images, video clips, and background music</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Include drop-down menus, search boxes, or links to access other pages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Let visitors customize the display according to their preferences and challenges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Contain content boxes that move/scroll while the rest of the page remains static</a:t>
            </a:r>
            <a:endParaRPr lang="en-IN" sz="1400" dirty="0" smtClean="0">
              <a:solidFill>
                <a:schemeClr val="tx1">
                  <a:lumMod val="75000"/>
                  <a:lumOff val="25000"/>
                </a:schemeClr>
              </a:solidFill>
            </a:endParaRPr>
          </a:p>
        </p:txBody>
      </p:sp>
      <p:sp>
        <p:nvSpPr>
          <p:cNvPr id="11" name="Rectangle 10"/>
          <p:cNvSpPr/>
          <p:nvPr/>
        </p:nvSpPr>
        <p:spPr>
          <a:xfrm>
            <a:off x="8079919" y="4185667"/>
            <a:ext cx="3512005" cy="893988"/>
          </a:xfrm>
          <a:prstGeom prst="rect">
            <a:avLst/>
          </a:prstGeom>
          <a:solidFill>
            <a:schemeClr val="accent2">
              <a:lumMod val="40000"/>
              <a:lumOff val="60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accent2">
                    <a:lumMod val="50000"/>
                  </a:schemeClr>
                </a:solidFill>
              </a:rPr>
              <a:t>To display the Web page on the viewer’s device, a Web browser “reads” the HTML codes, and performs the given instructions.</a:t>
            </a:r>
            <a:endParaRPr lang="en-IN" sz="1400" dirty="0">
              <a:solidFill>
                <a:schemeClr val="accent2">
                  <a:lumMod val="50000"/>
                </a:schemeClr>
              </a:solidFill>
            </a:endParaRPr>
          </a:p>
        </p:txBody>
      </p:sp>
      <p:sp>
        <p:nvSpPr>
          <p:cNvPr id="21" name="Rounded Rectangle 20"/>
          <p:cNvSpPr/>
          <p:nvPr/>
        </p:nvSpPr>
        <p:spPr>
          <a:xfrm>
            <a:off x="0" y="4925159"/>
            <a:ext cx="4364718" cy="625627"/>
          </a:xfrm>
          <a:prstGeom prst="roundRect">
            <a:avLst>
              <a:gd name="adj" fmla="val 0"/>
            </a:avLst>
          </a:prstGeom>
          <a:solidFill>
            <a:schemeClr val="accent2">
              <a:lumMod val="75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There can be NO Web pages without HTML.</a:t>
            </a: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Web Pages</a:t>
            </a:r>
          </a:p>
        </p:txBody>
      </p:sp>
      <p:sp>
        <p:nvSpPr>
          <p:cNvPr id="7" name="Rectangle 6"/>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WHY NEED HTML?</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58984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8" name="TextBox 7"/>
          <p:cNvSpPr txBox="1"/>
          <p:nvPr/>
        </p:nvSpPr>
        <p:spPr>
          <a:xfrm>
            <a:off x="209610" y="1195033"/>
            <a:ext cx="5276088" cy="138499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HTML elements and tags can have attributes, which provide additional </a:t>
            </a:r>
            <a:r>
              <a:rPr lang="en-US" sz="1400" dirty="0" smtClean="0">
                <a:solidFill>
                  <a:schemeClr val="tx1">
                    <a:lumMod val="75000"/>
                    <a:lumOff val="25000"/>
                  </a:schemeClr>
                </a:solidFill>
              </a:rPr>
              <a:t>information</a:t>
            </a: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Attributes are always specified in the start tag</a:t>
            </a:r>
          </a:p>
          <a:p>
            <a:pPr>
              <a:buClr>
                <a:schemeClr val="accent2"/>
              </a:buClr>
            </a:pPr>
            <a:endParaRPr lang="en-US" sz="14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Attributes come in name/value pairs: name="value</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9" name="Rectangle 8"/>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What Are HTML Attributes?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p:cNvGrpSpPr/>
          <p:nvPr/>
        </p:nvGrpSpPr>
        <p:grpSpPr>
          <a:xfrm>
            <a:off x="4719484" y="1195032"/>
            <a:ext cx="7174505" cy="3996399"/>
            <a:chOff x="5268686" y="2148114"/>
            <a:chExt cx="6241143" cy="3457376"/>
          </a:xfrm>
        </p:grpSpPr>
        <p:sp>
          <p:nvSpPr>
            <p:cNvPr id="11" name="Rectangle 10"/>
            <p:cNvSpPr/>
            <p:nvPr/>
          </p:nvSpPr>
          <p:spPr>
            <a:xfrm>
              <a:off x="5268686" y="2148114"/>
              <a:ext cx="6241143" cy="34398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878285" y="3381828"/>
              <a:ext cx="5212389" cy="584775"/>
            </a:xfrm>
            <a:prstGeom prst="rect">
              <a:avLst/>
            </a:prstGeom>
            <a:noFill/>
          </p:spPr>
          <p:txBody>
            <a:bodyPr wrap="none" rtlCol="0">
              <a:spAutoFit/>
            </a:bodyPr>
            <a:lstStyle/>
            <a:p>
              <a:r>
                <a:rPr lang="en-US" sz="3200" b="1" dirty="0" smtClean="0">
                  <a:solidFill>
                    <a:schemeClr val="bg1"/>
                  </a:solidFill>
                </a:rPr>
                <a:t>&lt;p align=“right”&gt;content&lt;/p&gt;</a:t>
              </a:r>
              <a:endParaRPr lang="en-US" sz="3200" b="1" dirty="0">
                <a:solidFill>
                  <a:schemeClr val="bg1"/>
                </a:solidFill>
              </a:endParaRPr>
            </a:p>
          </p:txBody>
        </p:sp>
        <p:sp>
          <p:nvSpPr>
            <p:cNvPr id="13" name="Rectangle 12"/>
            <p:cNvSpPr/>
            <p:nvPr/>
          </p:nvSpPr>
          <p:spPr>
            <a:xfrm>
              <a:off x="5907314" y="2351310"/>
              <a:ext cx="5080000" cy="493486"/>
            </a:xfrm>
            <a:prstGeom prst="rect">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rgbClr val="00682F"/>
                  </a:solidFill>
                </a:rPr>
                <a:t>Element</a:t>
              </a:r>
              <a:endParaRPr lang="en-US" sz="1400" i="1" dirty="0">
                <a:solidFill>
                  <a:srgbClr val="00682F"/>
                </a:solidFill>
              </a:endParaRPr>
            </a:p>
          </p:txBody>
        </p:sp>
        <p:sp>
          <p:nvSpPr>
            <p:cNvPr id="14" name="Rectangle 13"/>
            <p:cNvSpPr/>
            <p:nvPr/>
          </p:nvSpPr>
          <p:spPr>
            <a:xfrm>
              <a:off x="5885543" y="3011712"/>
              <a:ext cx="2953657" cy="493486"/>
            </a:xfrm>
            <a:prstGeom prst="rect">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rgbClr val="00682F"/>
                  </a:solidFill>
                </a:rPr>
                <a:t>Start Tag</a:t>
              </a:r>
              <a:endParaRPr lang="en-US" sz="1400" i="1" dirty="0">
                <a:solidFill>
                  <a:srgbClr val="00682F"/>
                </a:solidFill>
              </a:endParaRPr>
            </a:p>
          </p:txBody>
        </p:sp>
        <p:sp>
          <p:nvSpPr>
            <p:cNvPr id="15" name="Rectangle 14"/>
            <p:cNvSpPr/>
            <p:nvPr/>
          </p:nvSpPr>
          <p:spPr>
            <a:xfrm>
              <a:off x="10189029" y="2975427"/>
              <a:ext cx="820057" cy="493486"/>
            </a:xfrm>
            <a:prstGeom prst="rect">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solidFill>
                    <a:srgbClr val="00682F"/>
                  </a:solidFill>
                </a:rPr>
                <a:t>End Tag</a:t>
              </a:r>
              <a:endParaRPr lang="en-US" sz="1400" i="1" dirty="0">
                <a:solidFill>
                  <a:srgbClr val="00682F"/>
                </a:solidFill>
              </a:endParaRPr>
            </a:p>
          </p:txBody>
        </p:sp>
        <p:sp>
          <p:nvSpPr>
            <p:cNvPr id="16" name="Rectangle 15"/>
            <p:cNvSpPr/>
            <p:nvPr/>
          </p:nvSpPr>
          <p:spPr>
            <a:xfrm>
              <a:off x="6458858" y="3933370"/>
              <a:ext cx="2104571" cy="1320800"/>
            </a:xfrm>
            <a:prstGeom prst="rect">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i="1" dirty="0" smtClean="0">
                  <a:solidFill>
                    <a:srgbClr val="00682F"/>
                  </a:solidFill>
                </a:rPr>
                <a:t>Start Tag</a:t>
              </a:r>
              <a:endParaRPr lang="en-US" sz="1400" i="1" dirty="0">
                <a:solidFill>
                  <a:srgbClr val="00682F"/>
                </a:solidFill>
              </a:endParaRPr>
            </a:p>
          </p:txBody>
        </p:sp>
        <p:sp>
          <p:nvSpPr>
            <p:cNvPr id="17" name="TextBox 16"/>
            <p:cNvSpPr txBox="1"/>
            <p:nvPr/>
          </p:nvSpPr>
          <p:spPr>
            <a:xfrm>
              <a:off x="5573485" y="5297713"/>
              <a:ext cx="1756229" cy="307777"/>
            </a:xfrm>
            <a:prstGeom prst="rect">
              <a:avLst/>
            </a:prstGeom>
            <a:noFill/>
          </p:spPr>
          <p:txBody>
            <a:bodyPr wrap="square" rtlCol="0">
              <a:spAutoFit/>
            </a:bodyPr>
            <a:lstStyle/>
            <a:p>
              <a:r>
                <a:rPr lang="en-US" sz="1400" i="1" dirty="0" smtClean="0">
                  <a:solidFill>
                    <a:schemeClr val="accent6">
                      <a:lumMod val="20000"/>
                      <a:lumOff val="80000"/>
                    </a:schemeClr>
                  </a:solidFill>
                </a:rPr>
                <a:t>Element Name</a:t>
              </a:r>
              <a:endParaRPr lang="en-US" sz="1400" i="1" dirty="0">
                <a:solidFill>
                  <a:schemeClr val="accent6">
                    <a:lumMod val="20000"/>
                    <a:lumOff val="80000"/>
                  </a:schemeClr>
                </a:solidFill>
              </a:endParaRPr>
            </a:p>
          </p:txBody>
        </p:sp>
        <p:sp>
          <p:nvSpPr>
            <p:cNvPr id="18" name="TextBox 17"/>
            <p:cNvSpPr txBox="1"/>
            <p:nvPr/>
          </p:nvSpPr>
          <p:spPr>
            <a:xfrm>
              <a:off x="6509656" y="4361540"/>
              <a:ext cx="849087" cy="523220"/>
            </a:xfrm>
            <a:prstGeom prst="rect">
              <a:avLst/>
            </a:prstGeom>
            <a:noFill/>
          </p:spPr>
          <p:txBody>
            <a:bodyPr wrap="square" rtlCol="0">
              <a:spAutoFit/>
            </a:bodyPr>
            <a:lstStyle/>
            <a:p>
              <a:r>
                <a:rPr lang="en-US" sz="1400" i="1" dirty="0" err="1" smtClean="0">
                  <a:solidFill>
                    <a:schemeClr val="accent6">
                      <a:lumMod val="20000"/>
                      <a:lumOff val="80000"/>
                    </a:schemeClr>
                  </a:solidFill>
                </a:rPr>
                <a:t>AttributeName</a:t>
              </a:r>
              <a:endParaRPr lang="en-US" sz="1400" i="1" dirty="0">
                <a:solidFill>
                  <a:schemeClr val="accent6">
                    <a:lumMod val="20000"/>
                    <a:lumOff val="80000"/>
                  </a:schemeClr>
                </a:solidFill>
              </a:endParaRPr>
            </a:p>
          </p:txBody>
        </p:sp>
        <p:sp>
          <p:nvSpPr>
            <p:cNvPr id="19" name="TextBox 18"/>
            <p:cNvSpPr txBox="1"/>
            <p:nvPr/>
          </p:nvSpPr>
          <p:spPr>
            <a:xfrm>
              <a:off x="7590969" y="4354285"/>
              <a:ext cx="849087" cy="523220"/>
            </a:xfrm>
            <a:prstGeom prst="rect">
              <a:avLst/>
            </a:prstGeom>
            <a:noFill/>
          </p:spPr>
          <p:txBody>
            <a:bodyPr wrap="square" rtlCol="0">
              <a:spAutoFit/>
            </a:bodyPr>
            <a:lstStyle/>
            <a:p>
              <a:r>
                <a:rPr lang="en-US" sz="1400" i="1" dirty="0" err="1" smtClean="0">
                  <a:solidFill>
                    <a:schemeClr val="accent6">
                      <a:lumMod val="20000"/>
                      <a:lumOff val="80000"/>
                    </a:schemeClr>
                  </a:solidFill>
                </a:rPr>
                <a:t>AttributeValue</a:t>
              </a:r>
              <a:endParaRPr lang="en-US" sz="1400" i="1" dirty="0">
                <a:solidFill>
                  <a:schemeClr val="accent6">
                    <a:lumMod val="20000"/>
                    <a:lumOff val="80000"/>
                  </a:schemeClr>
                </a:solidFill>
              </a:endParaRPr>
            </a:p>
          </p:txBody>
        </p:sp>
        <p:sp>
          <p:nvSpPr>
            <p:cNvPr id="22" name="Up Arrow 21"/>
            <p:cNvSpPr/>
            <p:nvPr/>
          </p:nvSpPr>
          <p:spPr>
            <a:xfrm>
              <a:off x="6749145" y="3987040"/>
              <a:ext cx="261256" cy="352729"/>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7844973" y="3994297"/>
              <a:ext cx="261256" cy="352729"/>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a:off x="6117770" y="4063998"/>
              <a:ext cx="224969" cy="1182912"/>
            </a:xfrm>
            <a:prstGeom prst="upArrow">
              <a:avLst/>
            </a:prstGeom>
            <a:solidFill>
              <a:srgbClr val="00D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236236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25128" y="100700"/>
            <a:ext cx="4134402" cy="523220"/>
          </a:xfrm>
          <a:prstGeom prst="rect">
            <a:avLst/>
          </a:prstGeom>
          <a:noFill/>
        </p:spPr>
        <p:txBody>
          <a:bodyPr wrap="none" rtlCol="0">
            <a:spAutoFit/>
          </a:bodyPr>
          <a:lstStyle/>
          <a:p>
            <a:r>
              <a:rPr lang="en-US" sz="2800" dirty="0" smtClean="0">
                <a:solidFill>
                  <a:prstClr val="black"/>
                </a:solidFill>
              </a:rPr>
              <a:t>Important HTML Attributes</a:t>
            </a:r>
            <a:endParaRPr lang="en-US" sz="2800" dirty="0">
              <a:solidFill>
                <a:prstClr val="black"/>
              </a:solidFill>
            </a:endParaRPr>
          </a:p>
        </p:txBody>
      </p:sp>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8" name="TextBox 7"/>
          <p:cNvSpPr txBox="1"/>
          <p:nvPr/>
        </p:nvSpPr>
        <p:spPr>
          <a:xfrm>
            <a:off x="-242528" y="955966"/>
            <a:ext cx="7232069" cy="4585871"/>
          </a:xfrm>
          <a:prstGeom prst="rect">
            <a:avLst/>
          </a:prstGeom>
          <a:noFill/>
        </p:spPr>
        <p:txBody>
          <a:bodyPr wrap="square" rtlCol="0">
            <a:spAutoFit/>
          </a:bodyPr>
          <a:lstStyle/>
          <a:p>
            <a:pPr marL="742950" lvl="1" indent="-285750">
              <a:lnSpc>
                <a:spcPct val="200000"/>
              </a:lnSpc>
              <a:buClr>
                <a:schemeClr val="accent2"/>
              </a:buClr>
              <a:buFont typeface="Wingdings" panose="05000000000000000000" pitchFamily="2" charset="2"/>
              <a:buChar char="ü"/>
            </a:pPr>
            <a:r>
              <a:rPr lang="en-US" sz="1600" dirty="0">
                <a:solidFill>
                  <a:schemeClr val="tx1">
                    <a:lumMod val="75000"/>
                    <a:lumOff val="25000"/>
                  </a:schemeClr>
                </a:solidFill>
              </a:rPr>
              <a:t>Language (</a:t>
            </a:r>
            <a:r>
              <a:rPr lang="en-US" sz="1600" dirty="0" err="1">
                <a:solidFill>
                  <a:schemeClr val="tx1">
                    <a:lumMod val="75000"/>
                    <a:lumOff val="25000"/>
                  </a:schemeClr>
                </a:solidFill>
              </a:rPr>
              <a:t>lang</a:t>
            </a:r>
            <a:r>
              <a:rPr lang="en-US" sz="1600" dirty="0">
                <a:solidFill>
                  <a:schemeClr val="tx1">
                    <a:lumMod val="75000"/>
                    <a:lumOff val="25000"/>
                  </a:schemeClr>
                </a:solidFill>
              </a:rPr>
              <a:t>)</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Title </a:t>
            </a:r>
            <a:r>
              <a:rPr lang="en-US" sz="1600" dirty="0">
                <a:solidFill>
                  <a:schemeClr val="tx1">
                    <a:lumMod val="75000"/>
                    <a:lumOff val="25000"/>
                  </a:schemeClr>
                </a:solidFill>
              </a:rPr>
              <a:t>(title)</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Link </a:t>
            </a:r>
            <a:r>
              <a:rPr lang="en-US" sz="1600" dirty="0">
                <a:solidFill>
                  <a:schemeClr val="tx1">
                    <a:lumMod val="75000"/>
                    <a:lumOff val="25000"/>
                  </a:schemeClr>
                </a:solidFill>
              </a:rPr>
              <a:t>address (</a:t>
            </a:r>
            <a:r>
              <a:rPr lang="en-US" sz="1600" dirty="0" err="1">
                <a:solidFill>
                  <a:schemeClr val="tx1">
                    <a:lumMod val="75000"/>
                    <a:lumOff val="25000"/>
                  </a:schemeClr>
                </a:solidFill>
              </a:rPr>
              <a:t>href</a:t>
            </a:r>
            <a:r>
              <a:rPr lang="en-US" sz="1600" dirty="0">
                <a:solidFill>
                  <a:schemeClr val="tx1">
                    <a:lumMod val="75000"/>
                    <a:lumOff val="25000"/>
                  </a:schemeClr>
                </a:solidFill>
              </a:rPr>
              <a:t>)</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Image </a:t>
            </a:r>
            <a:r>
              <a:rPr lang="en-US" sz="1600" dirty="0">
                <a:solidFill>
                  <a:schemeClr val="tx1">
                    <a:lumMod val="75000"/>
                    <a:lumOff val="25000"/>
                  </a:schemeClr>
                </a:solidFill>
              </a:rPr>
              <a:t>source filename (</a:t>
            </a:r>
            <a:r>
              <a:rPr lang="en-US" sz="1600" dirty="0" err="1">
                <a:solidFill>
                  <a:schemeClr val="tx1">
                    <a:lumMod val="75000"/>
                    <a:lumOff val="25000"/>
                  </a:schemeClr>
                </a:solidFill>
              </a:rPr>
              <a:t>src</a:t>
            </a:r>
            <a:r>
              <a:rPr lang="en-US" sz="1600" dirty="0">
                <a:solidFill>
                  <a:schemeClr val="tx1">
                    <a:lumMod val="75000"/>
                    <a:lumOff val="25000"/>
                  </a:schemeClr>
                </a:solidFill>
              </a:rPr>
              <a:t>) and size (width and height)</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Alternative </a:t>
            </a:r>
            <a:r>
              <a:rPr lang="en-US" sz="1600" dirty="0">
                <a:solidFill>
                  <a:schemeClr val="tx1">
                    <a:lumMod val="75000"/>
                    <a:lumOff val="25000"/>
                  </a:schemeClr>
                </a:solidFill>
              </a:rPr>
              <a:t>text (alt)</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Disabled </a:t>
            </a:r>
            <a:r>
              <a:rPr lang="en-US" sz="1600" dirty="0">
                <a:solidFill>
                  <a:schemeClr val="tx1">
                    <a:lumMod val="75000"/>
                    <a:lumOff val="25000"/>
                  </a:schemeClr>
                </a:solidFill>
              </a:rPr>
              <a:t>(disabled</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a:p>
            <a:pPr marL="742950" lvl="1" indent="-285750">
              <a:lnSpc>
                <a:spcPct val="200000"/>
              </a:lnSpc>
              <a:buClr>
                <a:schemeClr val="accent2"/>
              </a:buClr>
              <a:buFont typeface="Wingdings" panose="05000000000000000000" pitchFamily="2" charset="2"/>
              <a:buChar char="ü"/>
            </a:pPr>
            <a:r>
              <a:rPr lang="en-US" sz="1600" dirty="0">
                <a:solidFill>
                  <a:schemeClr val="tx1">
                    <a:lumMod val="75000"/>
                    <a:lumOff val="25000"/>
                  </a:schemeClr>
                </a:solidFill>
              </a:rPr>
              <a:t>Identity description (id)</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Inline </a:t>
            </a:r>
            <a:r>
              <a:rPr lang="en-US" sz="1600" dirty="0">
                <a:solidFill>
                  <a:schemeClr val="tx1">
                    <a:lumMod val="75000"/>
                    <a:lumOff val="25000"/>
                  </a:schemeClr>
                </a:solidFill>
              </a:rPr>
              <a:t>style (style)</a:t>
            </a:r>
          </a:p>
          <a:p>
            <a:pPr marL="742950" lvl="1" indent="-285750">
              <a:lnSpc>
                <a:spcPct val="200000"/>
              </a:lnSpc>
              <a:buClr>
                <a:schemeClr val="accent2"/>
              </a:buClr>
              <a:buFont typeface="Wingdings" panose="05000000000000000000" pitchFamily="2" charset="2"/>
              <a:buChar char="ü"/>
            </a:pPr>
            <a:r>
              <a:rPr lang="en-US" sz="1600" dirty="0" smtClean="0">
                <a:solidFill>
                  <a:schemeClr val="tx1">
                    <a:lumMod val="75000"/>
                    <a:lumOff val="25000"/>
                  </a:schemeClr>
                </a:solidFill>
              </a:rPr>
              <a:t>Text </a:t>
            </a:r>
            <a:r>
              <a:rPr lang="en-US" sz="1600" dirty="0">
                <a:solidFill>
                  <a:schemeClr val="tx1">
                    <a:lumMod val="75000"/>
                    <a:lumOff val="25000"/>
                  </a:schemeClr>
                </a:solidFill>
              </a:rPr>
              <a:t>content value (value)</a:t>
            </a:r>
          </a:p>
        </p:txBody>
      </p:sp>
      <p:pic>
        <p:nvPicPr>
          <p:cNvPr id="2" name="Picture 1"/>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5724144" y="856983"/>
            <a:ext cx="6467856" cy="4312920"/>
          </a:xfrm>
          <a:prstGeom prst="rect">
            <a:avLst/>
          </a:prstGeom>
          <a:effectLst>
            <a:softEdge rad="317500"/>
          </a:effectLst>
        </p:spPr>
      </p:pic>
    </p:spTree>
    <p:extLst>
      <p:ext uri="{BB962C8B-B14F-4D97-AF65-F5344CB8AC3E}">
        <p14:creationId xmlns:p14="http://schemas.microsoft.com/office/powerpoint/2010/main" xmlns="" val="222283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5840361" y="1435273"/>
            <a:ext cx="5814604" cy="3280251"/>
          </a:xfrm>
          <a:prstGeom prst="round2DiagRect">
            <a:avLst>
              <a:gd name="adj1" fmla="val 499"/>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605"/>
              </a:lnSpc>
              <a:spcAft>
                <a:spcPts val="750"/>
              </a:spcAft>
            </a:pPr>
            <a:r>
              <a:rPr lang="en-US" dirty="0">
                <a:solidFill>
                  <a:srgbClr val="0000FF"/>
                </a:solidFill>
                <a:latin typeface="Consolas"/>
                <a:ea typeface="Times New Roman"/>
              </a:rPr>
              <a:t>&lt;</a:t>
            </a:r>
            <a:r>
              <a:rPr lang="en-US" dirty="0">
                <a:solidFill>
                  <a:srgbClr val="A52A2A"/>
                </a:solidFill>
                <a:latin typeface="Consolas"/>
                <a:ea typeface="Times New Roman"/>
              </a:rPr>
              <a:t>!DOCTYPE</a:t>
            </a:r>
            <a:r>
              <a:rPr lang="en-US" dirty="0">
                <a:solidFill>
                  <a:srgbClr val="000000"/>
                </a:solidFill>
                <a:latin typeface="Consolas"/>
                <a:ea typeface="Times New Roman"/>
              </a:rPr>
              <a:t> </a:t>
            </a:r>
            <a:r>
              <a:rPr lang="en-US" dirty="0">
                <a:solidFill>
                  <a:srgbClr val="FF0000"/>
                </a:solidFill>
                <a:latin typeface="Consolas"/>
                <a:ea typeface="Times New Roman"/>
              </a:rPr>
              <a:t>html</a:t>
            </a:r>
            <a:r>
              <a:rPr lang="en-US" dirty="0">
                <a:solidFill>
                  <a:srgbClr val="0000FF"/>
                </a:solidFill>
                <a:latin typeface="Consolas"/>
                <a:ea typeface="Times New Roman"/>
              </a:rPr>
              <a:t>&gt;</a:t>
            </a:r>
            <a:r>
              <a:rPr lang="en-US" dirty="0">
                <a:solidFill>
                  <a:srgbClr val="000000"/>
                </a:solidFill>
                <a:latin typeface="Consolas"/>
                <a:ea typeface="Times New Roman"/>
              </a:rPr>
              <a:t/>
            </a:r>
            <a:br>
              <a:rPr lang="en-US" dirty="0">
                <a:solidFill>
                  <a:srgbClr val="000000"/>
                </a:solidFill>
                <a:latin typeface="Consolas"/>
                <a:ea typeface="Times New Roman"/>
              </a:rPr>
            </a:br>
            <a:r>
              <a:rPr lang="en-US" dirty="0">
                <a:solidFill>
                  <a:srgbClr val="0000FF"/>
                </a:solidFill>
                <a:latin typeface="Consolas"/>
                <a:ea typeface="Times New Roman"/>
              </a:rPr>
              <a:t>&lt;</a:t>
            </a:r>
            <a:r>
              <a:rPr lang="en-US" dirty="0">
                <a:solidFill>
                  <a:srgbClr val="A52A2A"/>
                </a:solidFill>
                <a:latin typeface="Consolas"/>
                <a:ea typeface="Times New Roman"/>
              </a:rPr>
              <a:t>html</a:t>
            </a:r>
            <a:r>
              <a:rPr lang="en-US" dirty="0">
                <a:solidFill>
                  <a:srgbClr val="000000"/>
                </a:solidFill>
                <a:latin typeface="Consolas"/>
                <a:ea typeface="Times New Roman"/>
              </a:rPr>
              <a:t> </a:t>
            </a:r>
            <a:r>
              <a:rPr lang="en-US" dirty="0" err="1">
                <a:solidFill>
                  <a:srgbClr val="FF0000"/>
                </a:solidFill>
                <a:latin typeface="Consolas"/>
                <a:ea typeface="Times New Roman"/>
              </a:rPr>
              <a:t>lang</a:t>
            </a:r>
            <a:r>
              <a:rPr lang="en-US" dirty="0">
                <a:solidFill>
                  <a:srgbClr val="FF0000"/>
                </a:solidFill>
                <a:latin typeface="Consolas"/>
                <a:ea typeface="Times New Roman"/>
              </a:rPr>
              <a:t>=</a:t>
            </a:r>
            <a:r>
              <a:rPr lang="en-US" dirty="0">
                <a:solidFill>
                  <a:srgbClr val="0000CD"/>
                </a:solidFill>
                <a:latin typeface="Consolas"/>
                <a:ea typeface="Times New Roman"/>
              </a:rPr>
              <a:t>"en-UK"</a:t>
            </a:r>
            <a:r>
              <a:rPr lang="en-US" dirty="0">
                <a:solidFill>
                  <a:srgbClr val="0000FF"/>
                </a:solidFill>
                <a:latin typeface="Consolas"/>
                <a:ea typeface="Times New Roman"/>
              </a:rPr>
              <a:t>&gt;</a:t>
            </a:r>
            <a:r>
              <a:rPr lang="en-US" dirty="0">
                <a:solidFill>
                  <a:srgbClr val="000000"/>
                </a:solidFill>
                <a:latin typeface="Consolas"/>
                <a:ea typeface="Times New Roman"/>
              </a:rPr>
              <a:t/>
            </a:r>
            <a:br>
              <a:rPr lang="en-US" dirty="0">
                <a:solidFill>
                  <a:srgbClr val="000000"/>
                </a:solidFill>
                <a:latin typeface="Consolas"/>
                <a:ea typeface="Times New Roman"/>
              </a:rPr>
            </a:br>
            <a:r>
              <a:rPr lang="en-US" dirty="0">
                <a:solidFill>
                  <a:srgbClr val="0000FF"/>
                </a:solidFill>
                <a:latin typeface="Consolas"/>
                <a:ea typeface="Times New Roman"/>
              </a:rPr>
              <a:t>&lt;</a:t>
            </a:r>
            <a:r>
              <a:rPr lang="en-US" dirty="0">
                <a:solidFill>
                  <a:srgbClr val="A52A2A"/>
                </a:solidFill>
                <a:latin typeface="Consolas"/>
                <a:ea typeface="Times New Roman"/>
              </a:rPr>
              <a:t>body</a:t>
            </a:r>
            <a:r>
              <a:rPr lang="en-US" dirty="0">
                <a:solidFill>
                  <a:srgbClr val="0000FF"/>
                </a:solidFill>
                <a:latin typeface="Consolas"/>
                <a:ea typeface="Times New Roman"/>
              </a:rPr>
              <a:t>&gt;</a:t>
            </a:r>
            <a:endParaRPr lang="en-US" dirty="0">
              <a:latin typeface="Times New Roman"/>
              <a:ea typeface="Times New Roman"/>
            </a:endParaRPr>
          </a:p>
          <a:p>
            <a:r>
              <a:rPr lang="en-US" dirty="0">
                <a:solidFill>
                  <a:srgbClr val="0000FF"/>
                </a:solidFill>
                <a:latin typeface="Consolas"/>
                <a:ea typeface="Calibri"/>
              </a:rPr>
              <a:t>&lt;</a:t>
            </a:r>
            <a:r>
              <a:rPr lang="en-US" dirty="0">
                <a:solidFill>
                  <a:srgbClr val="A52A2A"/>
                </a:solidFill>
                <a:latin typeface="Consolas"/>
                <a:ea typeface="Calibri"/>
              </a:rPr>
              <a:t>h1</a:t>
            </a:r>
            <a:r>
              <a:rPr lang="en-US" dirty="0">
                <a:solidFill>
                  <a:srgbClr val="0000FF"/>
                </a:solidFill>
                <a:latin typeface="Consolas"/>
                <a:ea typeface="Calibri"/>
              </a:rPr>
              <a:t>&gt;</a:t>
            </a:r>
            <a:r>
              <a:rPr lang="en-US" dirty="0">
                <a:solidFill>
                  <a:schemeClr val="tx1"/>
                </a:solidFill>
                <a:latin typeface="Consolas"/>
                <a:ea typeface="Calibri"/>
              </a:rPr>
              <a:t>A Bright Morning</a:t>
            </a:r>
            <a:r>
              <a:rPr lang="en-US" dirty="0">
                <a:solidFill>
                  <a:srgbClr val="0000FF"/>
                </a:solidFill>
                <a:latin typeface="Consolas"/>
                <a:ea typeface="Calibri"/>
              </a:rPr>
              <a:t>&lt;</a:t>
            </a:r>
            <a:r>
              <a:rPr lang="en-US" dirty="0">
                <a:solidFill>
                  <a:srgbClr val="A52A2A"/>
                </a:solidFill>
                <a:latin typeface="Consolas"/>
                <a:ea typeface="Calibri"/>
              </a:rPr>
              <a:t>/h1</a:t>
            </a:r>
            <a:r>
              <a:rPr lang="en-US" dirty="0">
                <a:solidFill>
                  <a:srgbClr val="0000FF"/>
                </a:solidFill>
                <a:latin typeface="Consolas"/>
                <a:ea typeface="Calibri"/>
              </a:rPr>
              <a:t>&gt;</a:t>
            </a: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FF"/>
                </a:solidFill>
                <a:latin typeface="Consolas"/>
                <a:ea typeface="Calibri"/>
              </a:rPr>
              <a:t>&lt;</a:t>
            </a:r>
            <a:r>
              <a:rPr lang="en-US" dirty="0">
                <a:solidFill>
                  <a:srgbClr val="A52A2A"/>
                </a:solidFill>
                <a:latin typeface="Consolas"/>
                <a:ea typeface="Calibri"/>
              </a:rPr>
              <a:t>p</a:t>
            </a:r>
            <a:r>
              <a:rPr lang="en-US" dirty="0">
                <a:solidFill>
                  <a:srgbClr val="0000FF"/>
                </a:solidFill>
                <a:latin typeface="Consolas"/>
                <a:ea typeface="Calibri"/>
              </a:rPr>
              <a:t>&gt;</a:t>
            </a:r>
            <a:r>
              <a:rPr lang="en-US" dirty="0">
                <a:solidFill>
                  <a:schemeClr val="tx1"/>
                </a:solidFill>
                <a:latin typeface="Consolas"/>
                <a:ea typeface="Calibri"/>
              </a:rPr>
              <a:t>Today, I woke up to a bright morning.</a:t>
            </a:r>
            <a:r>
              <a:rPr lang="en-US" dirty="0">
                <a:solidFill>
                  <a:srgbClr val="0000FF"/>
                </a:solidFill>
                <a:latin typeface="Consolas"/>
                <a:ea typeface="Calibri"/>
              </a:rPr>
              <a:t>&lt;</a:t>
            </a:r>
            <a:r>
              <a:rPr lang="en-US" dirty="0">
                <a:solidFill>
                  <a:srgbClr val="A52A2A"/>
                </a:solidFill>
                <a:latin typeface="Consolas"/>
                <a:ea typeface="Calibri"/>
              </a:rPr>
              <a:t>/p</a:t>
            </a:r>
            <a:r>
              <a:rPr lang="en-US" dirty="0">
                <a:solidFill>
                  <a:srgbClr val="0000FF"/>
                </a:solidFill>
                <a:latin typeface="Consolas"/>
                <a:ea typeface="Calibri"/>
              </a:rPr>
              <a:t>&gt;</a:t>
            </a: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FF"/>
                </a:solidFill>
                <a:latin typeface="Consolas"/>
                <a:ea typeface="Calibri"/>
              </a:rPr>
              <a:t>&lt;</a:t>
            </a:r>
            <a:r>
              <a:rPr lang="en-US" dirty="0">
                <a:solidFill>
                  <a:srgbClr val="A52A2A"/>
                </a:solidFill>
                <a:latin typeface="Consolas"/>
                <a:ea typeface="Calibri"/>
              </a:rPr>
              <a:t>/body</a:t>
            </a:r>
            <a:r>
              <a:rPr lang="en-US" dirty="0">
                <a:solidFill>
                  <a:srgbClr val="0000FF"/>
                </a:solidFill>
                <a:latin typeface="Consolas"/>
                <a:ea typeface="Calibri"/>
              </a:rPr>
              <a:t>&gt;</a:t>
            </a:r>
            <a:r>
              <a:rPr lang="en-US" dirty="0">
                <a:solidFill>
                  <a:srgbClr val="000000"/>
                </a:solidFill>
                <a:latin typeface="Consolas"/>
                <a:ea typeface="Calibri"/>
              </a:rPr>
              <a:t/>
            </a:r>
            <a:br>
              <a:rPr lang="en-US" dirty="0">
                <a:solidFill>
                  <a:srgbClr val="000000"/>
                </a:solidFill>
                <a:latin typeface="Consolas"/>
                <a:ea typeface="Calibri"/>
              </a:rPr>
            </a:br>
            <a:r>
              <a:rPr lang="en-US" dirty="0">
                <a:solidFill>
                  <a:srgbClr val="0000FF"/>
                </a:solidFill>
                <a:latin typeface="Consolas"/>
                <a:ea typeface="Calibri"/>
              </a:rPr>
              <a:t>&lt;</a:t>
            </a:r>
            <a:r>
              <a:rPr lang="en-US" dirty="0">
                <a:solidFill>
                  <a:srgbClr val="A52A2A"/>
                </a:solidFill>
                <a:latin typeface="Consolas"/>
                <a:ea typeface="Calibri"/>
              </a:rPr>
              <a:t>/html</a:t>
            </a:r>
            <a:r>
              <a:rPr lang="en-US" dirty="0">
                <a:solidFill>
                  <a:srgbClr val="0000FF"/>
                </a:solidFill>
                <a:latin typeface="Consolas"/>
                <a:ea typeface="Calibri"/>
              </a:rPr>
              <a:t>&gt;</a:t>
            </a:r>
            <a:endParaRPr lang="en-US"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11" name="TextBox 10"/>
          <p:cNvSpPr txBox="1"/>
          <p:nvPr/>
        </p:nvSpPr>
        <p:spPr>
          <a:xfrm>
            <a:off x="213852" y="1168217"/>
            <a:ext cx="4514850" cy="132343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The language on the Web page is declared in the </a:t>
            </a:r>
            <a:r>
              <a:rPr lang="en-US" sz="1600" dirty="0" err="1">
                <a:solidFill>
                  <a:schemeClr val="tx1">
                    <a:lumMod val="75000"/>
                    <a:lumOff val="25000"/>
                  </a:schemeClr>
                </a:solidFill>
              </a:rPr>
              <a:t>lang</a:t>
            </a:r>
            <a:r>
              <a:rPr lang="en-US" sz="1600" dirty="0">
                <a:solidFill>
                  <a:schemeClr val="tx1">
                    <a:lumMod val="75000"/>
                    <a:lumOff val="25000"/>
                  </a:schemeClr>
                </a:solidFill>
              </a:rPr>
              <a:t> attribute. </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It is important to declare a language for Web applications and search engines</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a:t>
            </a:r>
            <a:r>
              <a:rPr lang="en-US" b="1" dirty="0" err="1">
                <a:solidFill>
                  <a:srgbClr val="191919"/>
                </a:solidFill>
              </a:rPr>
              <a:t>lang</a:t>
            </a:r>
            <a:r>
              <a:rPr lang="en-US" b="1" dirty="0">
                <a:solidFill>
                  <a:srgbClr val="191919"/>
                </a:solidFill>
              </a:rPr>
              <a:t> Attribute</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flipH="1">
            <a:off x="693077" y="5196024"/>
            <a:ext cx="5402922"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a:r>
              <a:rPr lang="en-US" sz="1400" dirty="0" smtClean="0"/>
              <a:t>The </a:t>
            </a:r>
            <a:r>
              <a:rPr lang="en-US" sz="1400" dirty="0"/>
              <a:t>first two letters in the </a:t>
            </a:r>
            <a:r>
              <a:rPr lang="en-US" sz="1400" b="1" i="1" dirty="0" err="1"/>
              <a:t>lang</a:t>
            </a:r>
            <a:r>
              <a:rPr lang="en-US" sz="1400" dirty="0"/>
              <a:t> attribute specify the language (here, </a:t>
            </a:r>
            <a:r>
              <a:rPr lang="en-US" sz="1400" b="1" i="1" dirty="0"/>
              <a:t>en</a:t>
            </a:r>
            <a:r>
              <a:rPr lang="en-US" sz="1400" dirty="0"/>
              <a:t>). If there is a dialect, you can use two more letters (here, </a:t>
            </a:r>
            <a:r>
              <a:rPr lang="en-US" sz="1400" b="1" i="1" dirty="0"/>
              <a:t>UK</a:t>
            </a:r>
            <a:r>
              <a:rPr lang="en-US" sz="1400" dirty="0" smtClean="0"/>
              <a:t>).</a:t>
            </a:r>
            <a:endParaRPr lang="en-US" sz="1400" dirty="0"/>
          </a:p>
        </p:txBody>
      </p:sp>
      <p:sp>
        <p:nvSpPr>
          <p:cNvPr id="13" name="Oval 12"/>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xmlns="" val="42330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0"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618451" y="1794106"/>
            <a:ext cx="4029166" cy="2482459"/>
          </a:xfrm>
          <a:prstGeom prst="round2DiagRect">
            <a:avLst>
              <a:gd name="adj1" fmla="val 0"/>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dirty="0">
                <a:solidFill>
                  <a:srgbClr val="0000FF"/>
                </a:solidFill>
                <a:latin typeface="Consolas"/>
                <a:ea typeface="Calibri"/>
                <a:cs typeface="Times New Roman"/>
              </a:rPr>
              <a:t>&lt;</a:t>
            </a:r>
            <a:r>
              <a:rPr lang="en-US" dirty="0">
                <a:solidFill>
                  <a:srgbClr val="A52A2A"/>
                </a:solidFill>
                <a:latin typeface="Consolas"/>
                <a:ea typeface="Calibri"/>
                <a:cs typeface="Times New Roman"/>
              </a:rPr>
              <a:t>p</a:t>
            </a:r>
            <a:r>
              <a:rPr lang="en-US" dirty="0">
                <a:solidFill>
                  <a:srgbClr val="000000"/>
                </a:solidFill>
                <a:latin typeface="Consolas"/>
                <a:ea typeface="Calibri"/>
                <a:cs typeface="Times New Roman"/>
              </a:rPr>
              <a:t> </a:t>
            </a:r>
            <a:r>
              <a:rPr lang="en-US" dirty="0">
                <a:solidFill>
                  <a:srgbClr val="FF0000"/>
                </a:solidFill>
                <a:latin typeface="Consolas"/>
                <a:ea typeface="Calibri"/>
                <a:cs typeface="Times New Roman"/>
              </a:rPr>
              <a:t>title=</a:t>
            </a:r>
            <a:r>
              <a:rPr lang="en-US" dirty="0">
                <a:solidFill>
                  <a:srgbClr val="0000CD"/>
                </a:solidFill>
                <a:latin typeface="Consolas"/>
                <a:ea typeface="Calibri"/>
                <a:cs typeface="Times New Roman"/>
              </a:rPr>
              <a:t>"About Bright Mornings"</a:t>
            </a:r>
            <a:r>
              <a:rPr lang="en-US" dirty="0">
                <a:solidFill>
                  <a:srgbClr val="0000FF"/>
                </a:solidFill>
                <a:latin typeface="Consolas"/>
                <a:ea typeface="Calibri"/>
                <a:cs typeface="Times New Roman"/>
              </a:rPr>
              <a:t>&gt;</a:t>
            </a:r>
            <a:r>
              <a:rPr lang="en-US" dirty="0">
                <a:solidFill>
                  <a:srgbClr val="000000"/>
                </a:solidFill>
                <a:latin typeface="Consolas"/>
                <a:ea typeface="Calibri"/>
                <a:cs typeface="Times New Roman"/>
              </a:rPr>
              <a:t/>
            </a:r>
            <a:br>
              <a:rPr lang="en-US" dirty="0">
                <a:solidFill>
                  <a:srgbClr val="000000"/>
                </a:solidFill>
                <a:latin typeface="Consolas"/>
                <a:ea typeface="Calibri"/>
                <a:cs typeface="Times New Roman"/>
              </a:rPr>
            </a:br>
            <a:r>
              <a:rPr lang="en-US" dirty="0">
                <a:solidFill>
                  <a:srgbClr val="000000"/>
                </a:solidFill>
                <a:latin typeface="Consolas"/>
                <a:ea typeface="Calibri"/>
                <a:cs typeface="Times New Roman"/>
              </a:rPr>
              <a:t>Today, I woke up to a bright morning. The sun shone brilliantly in the azure sky. </a:t>
            </a:r>
            <a:br>
              <a:rPr lang="en-US" dirty="0">
                <a:solidFill>
                  <a:srgbClr val="000000"/>
                </a:solidFill>
                <a:latin typeface="Consolas"/>
                <a:ea typeface="Calibri"/>
                <a:cs typeface="Times New Roman"/>
              </a:rPr>
            </a:br>
            <a:r>
              <a:rPr lang="en-US" dirty="0">
                <a:solidFill>
                  <a:srgbClr val="0000FF"/>
                </a:solidFill>
                <a:latin typeface="Consolas"/>
                <a:ea typeface="Calibri"/>
                <a:cs typeface="Times New Roman"/>
              </a:rPr>
              <a:t>&lt;</a:t>
            </a:r>
            <a:r>
              <a:rPr lang="en-US" dirty="0">
                <a:solidFill>
                  <a:srgbClr val="A52A2A"/>
                </a:solidFill>
                <a:latin typeface="Consolas"/>
                <a:ea typeface="Calibri"/>
                <a:cs typeface="Times New Roman"/>
              </a:rPr>
              <a:t>/p</a:t>
            </a:r>
            <a:r>
              <a:rPr lang="en-US" dirty="0">
                <a:solidFill>
                  <a:srgbClr val="0000FF"/>
                </a:solidFill>
                <a:latin typeface="Consolas"/>
                <a:ea typeface="Calibri"/>
                <a:cs typeface="Times New Roman"/>
              </a:rPr>
              <a:t>&gt;</a:t>
            </a:r>
            <a:endParaRPr lang="en-US" sz="1600" dirty="0">
              <a:ea typeface="Calibri"/>
              <a:cs typeface="Times New Roman"/>
            </a:endParaRP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10" name="TextBox 9"/>
          <p:cNvSpPr txBox="1"/>
          <p:nvPr/>
        </p:nvSpPr>
        <p:spPr>
          <a:xfrm>
            <a:off x="213852" y="1174937"/>
            <a:ext cx="11774714" cy="58477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HTML paragraphs are defined with the </a:t>
            </a:r>
            <a:r>
              <a:rPr lang="en-US" sz="1600" b="1" dirty="0">
                <a:solidFill>
                  <a:schemeClr val="tx1">
                    <a:lumMod val="75000"/>
                    <a:lumOff val="25000"/>
                  </a:schemeClr>
                </a:solidFill>
              </a:rPr>
              <a:t>&lt;p&gt;</a:t>
            </a:r>
            <a:r>
              <a:rPr lang="en-US" sz="1600" dirty="0">
                <a:solidFill>
                  <a:schemeClr val="tx1">
                    <a:lumMod val="75000"/>
                    <a:lumOff val="25000"/>
                  </a:schemeClr>
                </a:solidFill>
              </a:rPr>
              <a:t> tag. In this example, the </a:t>
            </a:r>
            <a:r>
              <a:rPr lang="en-US" sz="1600" b="1" dirty="0">
                <a:solidFill>
                  <a:schemeClr val="tx1">
                    <a:lumMod val="75000"/>
                    <a:lumOff val="25000"/>
                  </a:schemeClr>
                </a:solidFill>
              </a:rPr>
              <a:t>&lt;p&gt;</a:t>
            </a:r>
            <a:r>
              <a:rPr lang="en-US" sz="1600" dirty="0">
                <a:solidFill>
                  <a:schemeClr val="tx1">
                    <a:lumMod val="75000"/>
                    <a:lumOff val="25000"/>
                  </a:schemeClr>
                </a:solidFill>
              </a:rPr>
              <a:t> element has a</a:t>
            </a:r>
            <a:r>
              <a:rPr lang="en-US" sz="1600" b="1" dirty="0">
                <a:solidFill>
                  <a:schemeClr val="tx1">
                    <a:lumMod val="75000"/>
                    <a:lumOff val="25000"/>
                  </a:schemeClr>
                </a:solidFill>
              </a:rPr>
              <a:t> title</a:t>
            </a:r>
            <a:r>
              <a:rPr lang="en-US" sz="1600" dirty="0">
                <a:solidFill>
                  <a:schemeClr val="tx1">
                    <a:lumMod val="75000"/>
                    <a:lumOff val="25000"/>
                  </a:schemeClr>
                </a:solidFill>
              </a:rPr>
              <a:t> attribute. The value of the attribute is "</a:t>
            </a:r>
            <a:r>
              <a:rPr lang="en-US" sz="1600" b="1" dirty="0">
                <a:solidFill>
                  <a:schemeClr val="tx1">
                    <a:lumMod val="75000"/>
                    <a:lumOff val="25000"/>
                  </a:schemeClr>
                </a:solidFill>
              </a:rPr>
              <a:t>About Bright Mornings</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title Attribute</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p:cNvGrpSpPr/>
          <p:nvPr/>
        </p:nvGrpSpPr>
        <p:grpSpPr>
          <a:xfrm>
            <a:off x="5587999" y="1730745"/>
            <a:ext cx="6400800" cy="3924815"/>
            <a:chOff x="5587999" y="1907721"/>
            <a:chExt cx="6400800" cy="3924815"/>
          </a:xfrm>
        </p:grpSpPr>
        <p:pic>
          <p:nvPicPr>
            <p:cNvPr id="13" name="Picture 12" descr="web.jpg"/>
            <p:cNvPicPr>
              <a:picLocks noChangeAspect="1"/>
            </p:cNvPicPr>
            <p:nvPr/>
          </p:nvPicPr>
          <p:blipFill>
            <a:blip r:embed="rId3" cstate="print"/>
            <a:stretch>
              <a:fillRect/>
            </a:stretch>
          </p:blipFill>
          <p:spPr>
            <a:xfrm>
              <a:off x="5587999" y="1907721"/>
              <a:ext cx="6400800" cy="3924815"/>
            </a:xfrm>
            <a:prstGeom prst="rect">
              <a:avLst/>
            </a:prstGeom>
          </p:spPr>
        </p:pic>
        <p:sp>
          <p:nvSpPr>
            <p:cNvPr id="12" name="TextBox 11"/>
            <p:cNvSpPr txBox="1"/>
            <p:nvPr/>
          </p:nvSpPr>
          <p:spPr>
            <a:xfrm>
              <a:off x="8636000" y="3062518"/>
              <a:ext cx="2888343" cy="1200329"/>
            </a:xfrm>
            <a:prstGeom prst="rect">
              <a:avLst/>
            </a:prstGeom>
            <a:noFill/>
          </p:spPr>
          <p:txBody>
            <a:bodyPr wrap="square" rtlCol="0">
              <a:spAutoFit/>
            </a:bodyPr>
            <a:lstStyle/>
            <a:p>
              <a:r>
                <a:rPr lang="en-US" dirty="0" smtClean="0">
                  <a:solidFill>
                    <a:srgbClr val="000000"/>
                  </a:solidFill>
                  <a:latin typeface="Calibri" pitchFamily="34" charset="0"/>
                  <a:ea typeface="Calibri"/>
                  <a:cs typeface="Calibri" pitchFamily="34" charset="0"/>
                </a:rPr>
                <a:t>Today, I woke up to a bright morning. The sun shone brilliantly in the azure sky. </a:t>
              </a:r>
              <a:r>
                <a:rPr lang="en-US" dirty="0" smtClean="0">
                  <a:solidFill>
                    <a:srgbClr val="000000"/>
                  </a:solidFill>
                  <a:latin typeface="Consolas"/>
                  <a:ea typeface="Calibri"/>
                  <a:cs typeface="Times New Roman"/>
                </a:rPr>
                <a:t/>
              </a:r>
              <a:br>
                <a:rPr lang="en-US" dirty="0" smtClean="0">
                  <a:solidFill>
                    <a:srgbClr val="000000"/>
                  </a:solidFill>
                  <a:latin typeface="Consolas"/>
                  <a:ea typeface="Calibri"/>
                  <a:cs typeface="Times New Roman"/>
                </a:rPr>
              </a:br>
              <a:endParaRPr lang="en-US" dirty="0"/>
            </a:p>
          </p:txBody>
        </p:sp>
      </p:grpSp>
      <p:grpSp>
        <p:nvGrpSpPr>
          <p:cNvPr id="17" name="Group 16"/>
          <p:cNvGrpSpPr/>
          <p:nvPr/>
        </p:nvGrpSpPr>
        <p:grpSpPr>
          <a:xfrm>
            <a:off x="9706430" y="3875588"/>
            <a:ext cx="1630680" cy="613819"/>
            <a:chOff x="8850087" y="3715931"/>
            <a:chExt cx="1630680" cy="613819"/>
          </a:xfrm>
        </p:grpSpPr>
        <p:sp>
          <p:nvSpPr>
            <p:cNvPr id="15" name="Up Arrow 14"/>
            <p:cNvSpPr/>
            <p:nvPr/>
          </p:nvSpPr>
          <p:spPr>
            <a:xfrm rot="19643170">
              <a:off x="9112303" y="3715931"/>
              <a:ext cx="169298" cy="337041"/>
            </a:xfrm>
            <a:prstGeom prst="upArrow">
              <a:avLst>
                <a:gd name="adj1" fmla="val 27559"/>
                <a:gd name="adj2" fmla="val 12441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850087" y="4052751"/>
              <a:ext cx="1630680" cy="276999"/>
            </a:xfrm>
            <a:prstGeom prst="rect">
              <a:avLst/>
            </a:prstGeom>
            <a:solidFill>
              <a:srgbClr val="FFFF99"/>
            </a:solidFill>
          </p:spPr>
          <p:txBody>
            <a:bodyPr wrap="square" rtlCol="0">
              <a:spAutoFit/>
            </a:bodyPr>
            <a:lstStyle/>
            <a:p>
              <a:r>
                <a:rPr lang="en-US" sz="1200" dirty="0" smtClean="0">
                  <a:latin typeface="Calibri" pitchFamily="34" charset="0"/>
                  <a:ea typeface="Calibri"/>
                  <a:cs typeface="Calibri" pitchFamily="34" charset="0"/>
                </a:rPr>
                <a:t>About Bright Mornings</a:t>
              </a:r>
            </a:p>
          </p:txBody>
        </p:sp>
      </p:grpSp>
      <p:pic>
        <p:nvPicPr>
          <p:cNvPr id="1026" name="Picture 2" descr="C:\Users\HP\AppData\Local\Microsoft\Windows\Temporary Internet Files\Content.IE5\I2FK07GB\smiling_sun_by_hotamr-d2znba8[1].jpg"/>
          <p:cNvPicPr>
            <a:picLocks noChangeAspect="1" noChangeArrowheads="1"/>
          </p:cNvPicPr>
          <p:nvPr/>
        </p:nvPicPr>
        <p:blipFill>
          <a:blip r:embed="rId4" cstate="print"/>
          <a:srcRect/>
          <a:stretch>
            <a:fillRect/>
          </a:stretch>
        </p:blipFill>
        <p:spPr bwMode="auto">
          <a:xfrm>
            <a:off x="5769427" y="2669784"/>
            <a:ext cx="2743200" cy="1716024"/>
          </a:xfrm>
          <a:prstGeom prst="rect">
            <a:avLst/>
          </a:prstGeom>
          <a:noFill/>
        </p:spPr>
      </p:pic>
      <p:sp>
        <p:nvSpPr>
          <p:cNvPr id="18" name="Rounded Rectangle 17"/>
          <p:cNvSpPr/>
          <p:nvPr/>
        </p:nvSpPr>
        <p:spPr>
          <a:xfrm flipH="1">
            <a:off x="693077" y="5158505"/>
            <a:ext cx="4586846" cy="723786"/>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4013"/>
            <a:r>
              <a:rPr lang="en-US" sz="1400" dirty="0" smtClean="0"/>
              <a:t>The </a:t>
            </a:r>
            <a:r>
              <a:rPr lang="en-US" sz="1400" b="1" i="1" dirty="0"/>
              <a:t>title</a:t>
            </a:r>
            <a:r>
              <a:rPr lang="en-US" sz="1400" dirty="0"/>
              <a:t> attribute value is seen as a ‘tool tip’ on the Web page once the user places the mouse over the paragraph content</a:t>
            </a:r>
            <a:r>
              <a:rPr lang="en-US" sz="1400" dirty="0" smtClean="0"/>
              <a:t>.</a:t>
            </a:r>
            <a:endParaRPr lang="en-US" sz="1200" dirty="0"/>
          </a:p>
        </p:txBody>
      </p:sp>
      <p:sp>
        <p:nvSpPr>
          <p:cNvPr id="19" name="Oval 18"/>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p:cNvPicPr>
            <a:picLocks noChangeAspect="1"/>
          </p:cNvPicPr>
          <p:nvPr/>
        </p:nvPicPr>
        <p:blipFill>
          <a:blip r:embed="rId5" cstate="email">
            <a:extLst>
              <a:ext uri="{28A0092B-C50C-407E-A947-70E740481C1C}">
                <a14:useLocalDpi xmlns:a14="http://schemas.microsoft.com/office/drawing/2010/main" xmlns=""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xmlns="" val="35838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20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8"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836057" y="3061135"/>
            <a:ext cx="8382000" cy="857250"/>
          </a:xfrm>
          <a:prstGeom prst="roundRect">
            <a:avLst>
              <a:gd name="adj" fmla="val 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dirty="0">
                <a:solidFill>
                  <a:srgbClr val="0000FF"/>
                </a:solidFill>
                <a:latin typeface="Consolas"/>
                <a:ea typeface="Calibri"/>
              </a:rPr>
              <a:t>&lt;</a:t>
            </a:r>
            <a:r>
              <a:rPr lang="en-US" dirty="0">
                <a:solidFill>
                  <a:srgbClr val="A52A2A"/>
                </a:solidFill>
                <a:latin typeface="Consolas"/>
                <a:ea typeface="Calibri"/>
              </a:rPr>
              <a:t>a</a:t>
            </a:r>
            <a:r>
              <a:rPr lang="en-US" dirty="0">
                <a:solidFill>
                  <a:srgbClr val="000000"/>
                </a:solidFill>
                <a:latin typeface="Consolas"/>
                <a:ea typeface="Calibri"/>
              </a:rPr>
              <a:t> </a:t>
            </a:r>
            <a:r>
              <a:rPr lang="en-US" dirty="0" err="1">
                <a:solidFill>
                  <a:srgbClr val="FF0000"/>
                </a:solidFill>
                <a:latin typeface="Consolas"/>
                <a:ea typeface="Calibri"/>
              </a:rPr>
              <a:t>href</a:t>
            </a:r>
            <a:r>
              <a:rPr lang="en-US" dirty="0">
                <a:solidFill>
                  <a:srgbClr val="FF0000"/>
                </a:solidFill>
                <a:latin typeface="Consolas"/>
                <a:ea typeface="Calibri"/>
              </a:rPr>
              <a:t>=</a:t>
            </a:r>
            <a:r>
              <a:rPr lang="en-US" dirty="0">
                <a:solidFill>
                  <a:srgbClr val="0000CD"/>
                </a:solidFill>
                <a:latin typeface="Consolas"/>
                <a:ea typeface="Calibri"/>
              </a:rPr>
              <a:t>"http://www.aboutbrightmornings.com"</a:t>
            </a:r>
            <a:r>
              <a:rPr lang="en-US" dirty="0">
                <a:solidFill>
                  <a:srgbClr val="0000FF"/>
                </a:solidFill>
                <a:latin typeface="Consolas"/>
                <a:ea typeface="Calibri"/>
              </a:rPr>
              <a:t>&gt;</a:t>
            </a:r>
            <a:r>
              <a:rPr lang="en-US" dirty="0">
                <a:solidFill>
                  <a:srgbClr val="000000"/>
                </a:solidFill>
                <a:latin typeface="Consolas"/>
                <a:ea typeface="Calibri"/>
              </a:rPr>
              <a:t>This is a link</a:t>
            </a:r>
            <a:r>
              <a:rPr lang="en-US" dirty="0">
                <a:solidFill>
                  <a:srgbClr val="0000FF"/>
                </a:solidFill>
                <a:latin typeface="Consolas"/>
                <a:ea typeface="Calibri"/>
              </a:rPr>
              <a:t>&lt;</a:t>
            </a:r>
            <a:r>
              <a:rPr lang="en-US" dirty="0">
                <a:solidFill>
                  <a:srgbClr val="A52A2A"/>
                </a:solidFill>
                <a:latin typeface="Consolas"/>
                <a:ea typeface="Calibri"/>
              </a:rPr>
              <a:t>/a</a:t>
            </a:r>
            <a:r>
              <a:rPr lang="en-US" dirty="0">
                <a:solidFill>
                  <a:srgbClr val="0000FF"/>
                </a:solidFill>
                <a:latin typeface="Consolas"/>
                <a:ea typeface="Calibri"/>
              </a:rPr>
              <a:t>&gt;</a:t>
            </a:r>
            <a:endParaRPr lang="en-US" sz="1600" dirty="0">
              <a:ea typeface="Calibri"/>
              <a:cs typeface="Times New Roman"/>
            </a:endParaRPr>
          </a:p>
        </p:txBody>
      </p:sp>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9" name="TextBox 8"/>
          <p:cNvSpPr txBox="1"/>
          <p:nvPr/>
        </p:nvSpPr>
        <p:spPr>
          <a:xfrm>
            <a:off x="235973" y="1156792"/>
            <a:ext cx="10469880" cy="338554"/>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HTML links are defined with the </a:t>
            </a:r>
            <a:r>
              <a:rPr lang="en-US" sz="1600" b="1" dirty="0">
                <a:solidFill>
                  <a:schemeClr val="tx1">
                    <a:lumMod val="75000"/>
                    <a:lumOff val="25000"/>
                  </a:schemeClr>
                </a:solidFill>
              </a:rPr>
              <a:t>&lt;a&gt;</a:t>
            </a:r>
            <a:r>
              <a:rPr lang="en-US" sz="1600" dirty="0">
                <a:solidFill>
                  <a:schemeClr val="tx1">
                    <a:lumMod val="75000"/>
                    <a:lumOff val="25000"/>
                  </a:schemeClr>
                </a:solidFill>
              </a:rPr>
              <a:t> tag. The link address is specified in the </a:t>
            </a:r>
            <a:r>
              <a:rPr lang="en-US" sz="1600" b="1" i="1" dirty="0" err="1">
                <a:solidFill>
                  <a:schemeClr val="tx1">
                    <a:lumMod val="75000"/>
                    <a:lumOff val="25000"/>
                  </a:schemeClr>
                </a:solidFill>
              </a:rPr>
              <a:t>href</a:t>
            </a:r>
            <a:r>
              <a:rPr lang="en-US" sz="1600" b="1" i="1" dirty="0">
                <a:solidFill>
                  <a:schemeClr val="tx1">
                    <a:lumMod val="75000"/>
                    <a:lumOff val="25000"/>
                  </a:schemeClr>
                </a:solidFill>
              </a:rPr>
              <a:t> </a:t>
            </a:r>
            <a:r>
              <a:rPr lang="en-US" sz="1600" dirty="0">
                <a:solidFill>
                  <a:schemeClr val="tx1">
                    <a:lumMod val="75000"/>
                    <a:lumOff val="25000"/>
                  </a:schemeClr>
                </a:solidFill>
              </a:rPr>
              <a:t>attribute. </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a:t>
            </a:r>
            <a:r>
              <a:rPr lang="en-US" b="1" dirty="0" err="1">
                <a:solidFill>
                  <a:srgbClr val="191919"/>
                </a:solidFill>
              </a:rPr>
              <a:t>href</a:t>
            </a:r>
            <a:r>
              <a:rPr lang="en-US" b="1" dirty="0">
                <a:solidFill>
                  <a:srgbClr val="191919"/>
                </a:solidFill>
              </a:rPr>
              <a:t> Attribute</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06836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Diagonal Corner Rectangle 3"/>
          <p:cNvSpPr/>
          <p:nvPr/>
        </p:nvSpPr>
        <p:spPr>
          <a:xfrm>
            <a:off x="2939905" y="2567782"/>
            <a:ext cx="7048500" cy="1770926"/>
          </a:xfrm>
          <a:prstGeom prst="round2DiagRect">
            <a:avLst>
              <a:gd name="adj1" fmla="val 10138"/>
              <a:gd name="adj2" fmla="val 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dirty="0">
                <a:solidFill>
                  <a:srgbClr val="0000FF"/>
                </a:solidFill>
                <a:latin typeface="Consolas"/>
                <a:ea typeface="Calibri"/>
              </a:rPr>
              <a:t>&lt;</a:t>
            </a:r>
            <a:r>
              <a:rPr lang="en-US" dirty="0">
                <a:solidFill>
                  <a:srgbClr val="A52A2A"/>
                </a:solidFill>
                <a:latin typeface="Consolas"/>
                <a:ea typeface="Calibri"/>
              </a:rPr>
              <a:t>img</a:t>
            </a:r>
            <a:r>
              <a:rPr lang="en-US" dirty="0">
                <a:solidFill>
                  <a:srgbClr val="000000"/>
                </a:solidFill>
                <a:latin typeface="Consolas"/>
                <a:ea typeface="Calibri"/>
              </a:rPr>
              <a:t> </a:t>
            </a:r>
            <a:r>
              <a:rPr lang="en-US" dirty="0" err="1">
                <a:solidFill>
                  <a:srgbClr val="FF0000"/>
                </a:solidFill>
                <a:latin typeface="Consolas"/>
                <a:ea typeface="Calibri"/>
              </a:rPr>
              <a:t>src</a:t>
            </a:r>
            <a:r>
              <a:rPr lang="en-US" dirty="0">
                <a:solidFill>
                  <a:srgbClr val="FF0000"/>
                </a:solidFill>
                <a:latin typeface="Consolas"/>
                <a:ea typeface="Calibri"/>
              </a:rPr>
              <a:t>=</a:t>
            </a:r>
            <a:r>
              <a:rPr lang="en-US" dirty="0">
                <a:solidFill>
                  <a:srgbClr val="0000CD"/>
                </a:solidFill>
                <a:latin typeface="Consolas"/>
                <a:ea typeface="Calibri"/>
              </a:rPr>
              <a:t>"SunnyMorning.jpg"</a:t>
            </a:r>
            <a:r>
              <a:rPr lang="en-US" dirty="0">
                <a:solidFill>
                  <a:srgbClr val="000000"/>
                </a:solidFill>
                <a:latin typeface="Consolas"/>
                <a:ea typeface="Calibri"/>
              </a:rPr>
              <a:t> </a:t>
            </a:r>
            <a:r>
              <a:rPr lang="en-US" dirty="0">
                <a:solidFill>
                  <a:srgbClr val="FF0000"/>
                </a:solidFill>
                <a:latin typeface="Consolas"/>
                <a:ea typeface="Calibri"/>
              </a:rPr>
              <a:t>width=</a:t>
            </a:r>
            <a:r>
              <a:rPr lang="en-US" dirty="0">
                <a:solidFill>
                  <a:srgbClr val="0000CD"/>
                </a:solidFill>
                <a:latin typeface="Consolas"/>
                <a:ea typeface="Calibri"/>
              </a:rPr>
              <a:t>"98"</a:t>
            </a:r>
            <a:r>
              <a:rPr lang="en-US" dirty="0">
                <a:solidFill>
                  <a:srgbClr val="000000"/>
                </a:solidFill>
                <a:latin typeface="Consolas"/>
                <a:ea typeface="Calibri"/>
              </a:rPr>
              <a:t> </a:t>
            </a:r>
            <a:r>
              <a:rPr lang="en-US" dirty="0">
                <a:solidFill>
                  <a:srgbClr val="FF0000"/>
                </a:solidFill>
                <a:latin typeface="Consolas"/>
                <a:ea typeface="Calibri"/>
              </a:rPr>
              <a:t>height=</a:t>
            </a:r>
            <a:r>
              <a:rPr lang="en-US" dirty="0">
                <a:solidFill>
                  <a:srgbClr val="0000CD"/>
                </a:solidFill>
                <a:latin typeface="Consolas"/>
                <a:ea typeface="Calibri"/>
              </a:rPr>
              <a:t>"102"</a:t>
            </a:r>
            <a:r>
              <a:rPr lang="en-US" dirty="0">
                <a:solidFill>
                  <a:srgbClr val="0000FF"/>
                </a:solidFill>
                <a:latin typeface="Consolas"/>
                <a:ea typeface="Calibri"/>
              </a:rPr>
              <a:t>&gt;</a:t>
            </a:r>
            <a:endParaRPr lang="en-US" sz="1600" dirty="0">
              <a:ea typeface="Calibri"/>
              <a:cs typeface="Times New Roman"/>
            </a:endParaRP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10" name="TextBox 9"/>
          <p:cNvSpPr txBox="1"/>
          <p:nvPr/>
        </p:nvSpPr>
        <p:spPr>
          <a:xfrm>
            <a:off x="213852" y="1187246"/>
            <a:ext cx="11384280" cy="523220"/>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HTML images are defined with the </a:t>
            </a:r>
            <a:r>
              <a:rPr lang="en-US" sz="1400" b="1" dirty="0">
                <a:solidFill>
                  <a:schemeClr val="tx1">
                    <a:lumMod val="75000"/>
                    <a:lumOff val="25000"/>
                  </a:schemeClr>
                </a:solidFill>
              </a:rPr>
              <a:t>&lt;</a:t>
            </a:r>
            <a:r>
              <a:rPr lang="en-US" sz="1400" b="1" dirty="0" err="1">
                <a:solidFill>
                  <a:schemeClr val="tx1">
                    <a:lumMod val="75000"/>
                    <a:lumOff val="25000"/>
                  </a:schemeClr>
                </a:solidFill>
              </a:rPr>
              <a:t>img</a:t>
            </a:r>
            <a:r>
              <a:rPr lang="en-US" sz="1400" b="1" dirty="0">
                <a:solidFill>
                  <a:schemeClr val="tx1">
                    <a:lumMod val="75000"/>
                    <a:lumOff val="25000"/>
                  </a:schemeClr>
                </a:solidFill>
              </a:rPr>
              <a:t>&gt; </a:t>
            </a:r>
            <a:r>
              <a:rPr lang="en-US" sz="1400" dirty="0">
                <a:solidFill>
                  <a:schemeClr val="tx1">
                    <a:lumMod val="75000"/>
                    <a:lumOff val="25000"/>
                  </a:schemeClr>
                </a:solidFill>
              </a:rPr>
              <a:t>tag. The filename of the source (</a:t>
            </a:r>
            <a:r>
              <a:rPr lang="en-US" sz="1400" b="1" dirty="0" err="1">
                <a:solidFill>
                  <a:schemeClr val="tx1">
                    <a:lumMod val="75000"/>
                    <a:lumOff val="25000"/>
                  </a:schemeClr>
                </a:solidFill>
              </a:rPr>
              <a:t>src</a:t>
            </a:r>
            <a:r>
              <a:rPr lang="en-US" sz="1400" dirty="0">
                <a:solidFill>
                  <a:schemeClr val="tx1">
                    <a:lumMod val="75000"/>
                    <a:lumOff val="25000"/>
                  </a:schemeClr>
                </a:solidFill>
              </a:rPr>
              <a:t>) and the size of the image (</a:t>
            </a:r>
            <a:r>
              <a:rPr lang="en-US" sz="1400" b="1" i="1" dirty="0">
                <a:solidFill>
                  <a:schemeClr val="tx1">
                    <a:lumMod val="75000"/>
                    <a:lumOff val="25000"/>
                  </a:schemeClr>
                </a:solidFill>
              </a:rPr>
              <a:t>width </a:t>
            </a:r>
            <a:r>
              <a:rPr lang="en-US" sz="1400" dirty="0">
                <a:solidFill>
                  <a:schemeClr val="tx1">
                    <a:lumMod val="75000"/>
                    <a:lumOff val="25000"/>
                  </a:schemeClr>
                </a:solidFill>
              </a:rPr>
              <a:t>and </a:t>
            </a:r>
            <a:r>
              <a:rPr lang="en-US" sz="1400" b="1" i="1" dirty="0">
                <a:solidFill>
                  <a:schemeClr val="tx1">
                    <a:lumMod val="75000"/>
                    <a:lumOff val="25000"/>
                  </a:schemeClr>
                </a:solidFill>
              </a:rPr>
              <a:t>height</a:t>
            </a:r>
            <a:r>
              <a:rPr lang="en-US" sz="1400" dirty="0">
                <a:solidFill>
                  <a:schemeClr val="tx1">
                    <a:lumMod val="75000"/>
                    <a:lumOff val="25000"/>
                  </a:schemeClr>
                </a:solidFill>
              </a:rPr>
              <a:t>) are all provided as attributes</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size Attribute</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flipH="1">
            <a:off x="693077" y="5196024"/>
            <a:ext cx="5402922"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a:r>
              <a:rPr lang="en-IN" sz="1400" dirty="0"/>
              <a:t>The image size is specified in pixels: width="98" means 98 screen pixels wide.</a:t>
            </a:r>
          </a:p>
        </p:txBody>
      </p:sp>
      <p:sp>
        <p:nvSpPr>
          <p:cNvPr id="13" name="Oval 12"/>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xmlns="" val="7688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9"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4594" y="2626518"/>
            <a:ext cx="10593006" cy="88546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US" dirty="0">
                <a:solidFill>
                  <a:srgbClr val="0000FF"/>
                </a:solidFill>
                <a:latin typeface="Consolas"/>
                <a:ea typeface="Calibri"/>
              </a:rPr>
              <a:t>&lt;</a:t>
            </a:r>
            <a:r>
              <a:rPr lang="en-US" dirty="0">
                <a:solidFill>
                  <a:srgbClr val="A52A2A"/>
                </a:solidFill>
                <a:latin typeface="Consolas"/>
                <a:ea typeface="Calibri"/>
              </a:rPr>
              <a:t>img</a:t>
            </a:r>
            <a:r>
              <a:rPr lang="en-US" dirty="0">
                <a:solidFill>
                  <a:srgbClr val="000000"/>
                </a:solidFill>
                <a:latin typeface="Consolas"/>
                <a:ea typeface="Calibri"/>
              </a:rPr>
              <a:t> </a:t>
            </a:r>
            <a:r>
              <a:rPr lang="en-US" dirty="0" err="1">
                <a:solidFill>
                  <a:srgbClr val="FF0000"/>
                </a:solidFill>
                <a:latin typeface="Consolas"/>
                <a:ea typeface="Calibri"/>
              </a:rPr>
              <a:t>src</a:t>
            </a:r>
            <a:r>
              <a:rPr lang="en-US" dirty="0">
                <a:solidFill>
                  <a:srgbClr val="FF0000"/>
                </a:solidFill>
                <a:latin typeface="Consolas"/>
                <a:ea typeface="Calibri"/>
              </a:rPr>
              <a:t>=</a:t>
            </a:r>
            <a:r>
              <a:rPr lang="en-US" dirty="0">
                <a:solidFill>
                  <a:srgbClr val="0000CD"/>
                </a:solidFill>
                <a:latin typeface="Consolas"/>
                <a:ea typeface="Calibri"/>
              </a:rPr>
              <a:t>"SunnyMorning.jpg"</a:t>
            </a:r>
            <a:r>
              <a:rPr lang="en-US" dirty="0">
                <a:solidFill>
                  <a:srgbClr val="000000"/>
                </a:solidFill>
                <a:latin typeface="Consolas"/>
                <a:ea typeface="Calibri"/>
              </a:rPr>
              <a:t> </a:t>
            </a:r>
            <a:r>
              <a:rPr lang="en-US" dirty="0">
                <a:solidFill>
                  <a:srgbClr val="FF0000"/>
                </a:solidFill>
                <a:latin typeface="Consolas"/>
                <a:ea typeface="Calibri"/>
              </a:rPr>
              <a:t>alt=</a:t>
            </a:r>
            <a:r>
              <a:rPr lang="en-US" dirty="0">
                <a:solidFill>
                  <a:srgbClr val="0000CD"/>
                </a:solidFill>
                <a:latin typeface="Consolas"/>
                <a:ea typeface="Calibri"/>
              </a:rPr>
              <a:t>"aboutbrightmornings.com"</a:t>
            </a:r>
            <a:r>
              <a:rPr lang="en-US" dirty="0">
                <a:solidFill>
                  <a:srgbClr val="000000"/>
                </a:solidFill>
                <a:latin typeface="Consolas"/>
                <a:ea typeface="Calibri"/>
              </a:rPr>
              <a:t> </a:t>
            </a:r>
            <a:r>
              <a:rPr lang="en-US" dirty="0">
                <a:solidFill>
                  <a:srgbClr val="FF0000"/>
                </a:solidFill>
                <a:latin typeface="Consolas"/>
                <a:ea typeface="Calibri"/>
              </a:rPr>
              <a:t>width=</a:t>
            </a:r>
            <a:r>
              <a:rPr lang="en-US" dirty="0">
                <a:solidFill>
                  <a:srgbClr val="0000CD"/>
                </a:solidFill>
                <a:latin typeface="Consolas"/>
                <a:ea typeface="Calibri"/>
              </a:rPr>
              <a:t>"98"</a:t>
            </a:r>
            <a:r>
              <a:rPr lang="en-US" dirty="0">
                <a:solidFill>
                  <a:srgbClr val="000000"/>
                </a:solidFill>
                <a:latin typeface="Consolas"/>
                <a:ea typeface="Calibri"/>
              </a:rPr>
              <a:t> </a:t>
            </a:r>
            <a:r>
              <a:rPr lang="en-US" dirty="0">
                <a:solidFill>
                  <a:srgbClr val="FF0000"/>
                </a:solidFill>
                <a:latin typeface="Consolas"/>
                <a:ea typeface="Calibri"/>
              </a:rPr>
              <a:t>height=</a:t>
            </a:r>
            <a:r>
              <a:rPr lang="en-US" dirty="0">
                <a:solidFill>
                  <a:srgbClr val="0000CD"/>
                </a:solidFill>
                <a:latin typeface="Consolas"/>
                <a:ea typeface="Calibri"/>
              </a:rPr>
              <a:t>"102"</a:t>
            </a:r>
            <a:r>
              <a:rPr lang="en-US" dirty="0">
                <a:solidFill>
                  <a:srgbClr val="0000FF"/>
                </a:solidFill>
                <a:latin typeface="Consolas"/>
                <a:ea typeface="Calibri"/>
              </a:rPr>
              <a:t>&gt;</a:t>
            </a:r>
            <a:endParaRPr lang="en-US" sz="1600" dirty="0">
              <a:ea typeface="Calibri"/>
              <a:cs typeface="Times New Roman"/>
            </a:endParaRP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HTML ATTRIBUTES</a:t>
            </a:r>
          </a:p>
        </p:txBody>
      </p:sp>
      <p:sp>
        <p:nvSpPr>
          <p:cNvPr id="10" name="TextBox 9"/>
          <p:cNvSpPr txBox="1"/>
          <p:nvPr/>
        </p:nvSpPr>
        <p:spPr>
          <a:xfrm>
            <a:off x="228600" y="1600200"/>
            <a:ext cx="11237976" cy="523220"/>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a:t>
            </a:r>
            <a:r>
              <a:rPr lang="en-US" sz="1400" b="1" i="1" dirty="0">
                <a:solidFill>
                  <a:schemeClr val="tx1">
                    <a:lumMod val="75000"/>
                    <a:lumOff val="25000"/>
                  </a:schemeClr>
                </a:solidFill>
              </a:rPr>
              <a:t>alt</a:t>
            </a:r>
            <a:r>
              <a:rPr lang="en-US" sz="1400" dirty="0">
                <a:solidFill>
                  <a:schemeClr val="tx1">
                    <a:lumMod val="75000"/>
                    <a:lumOff val="25000"/>
                  </a:schemeClr>
                </a:solidFill>
              </a:rPr>
              <a:t> attribute specifies an alternative text that  should be displayed, when an HTML element cannot be viewed.</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The alt Attribute</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flipH="1">
            <a:off x="693077" y="5196024"/>
            <a:ext cx="8937620" cy="648748"/>
          </a:xfrm>
          <a:prstGeom prst="roundRect">
            <a:avLst>
              <a:gd name="adj" fmla="val 7078"/>
            </a:avLst>
          </a:prstGeom>
          <a:solidFill>
            <a:srgbClr val="007D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a:r>
              <a:rPr lang="en-US" sz="1400" dirty="0" smtClean="0"/>
              <a:t>The </a:t>
            </a:r>
            <a:r>
              <a:rPr lang="en-US" sz="1400" dirty="0"/>
              <a:t>value of the attribute can be read by ‘screen readers.’ For example, a visually impaired/challenged person who ‘listens’ to the Web page can ‘hear’ the element ‘about bright mornings.com</a:t>
            </a:r>
            <a:r>
              <a:rPr lang="en-US" sz="1400" dirty="0" smtClean="0"/>
              <a:t>’.</a:t>
            </a:r>
            <a:endParaRPr lang="en-US" sz="1400" dirty="0"/>
          </a:p>
        </p:txBody>
      </p:sp>
      <p:sp>
        <p:nvSpPr>
          <p:cNvPr id="11" name="Oval 10"/>
          <p:cNvSpPr/>
          <p:nvPr/>
        </p:nvSpPr>
        <p:spPr>
          <a:xfrm>
            <a:off x="364051" y="520381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517642" y="5340588"/>
            <a:ext cx="313977" cy="347616"/>
          </a:xfrm>
          <a:prstGeom prst="rect">
            <a:avLst/>
          </a:prstGeom>
        </p:spPr>
      </p:pic>
    </p:spTree>
    <p:extLst>
      <p:ext uri="{BB962C8B-B14F-4D97-AF65-F5344CB8AC3E}">
        <p14:creationId xmlns:p14="http://schemas.microsoft.com/office/powerpoint/2010/main" xmlns="" val="107488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9"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BASIC GUIDELINES</a:t>
            </a:r>
          </a:p>
        </p:txBody>
      </p:sp>
      <p:sp>
        <p:nvSpPr>
          <p:cNvPr id="6" name="TextBox 5"/>
          <p:cNvSpPr txBox="1"/>
          <p:nvPr/>
        </p:nvSpPr>
        <p:spPr>
          <a:xfrm>
            <a:off x="224988" y="1124551"/>
            <a:ext cx="7027534" cy="1351588"/>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ü"/>
            </a:pPr>
            <a:r>
              <a:rPr lang="en-US" sz="1400" dirty="0">
                <a:solidFill>
                  <a:schemeClr val="tx1">
                    <a:lumMod val="75000"/>
                    <a:lumOff val="25000"/>
                  </a:schemeClr>
                </a:solidFill>
              </a:rPr>
              <a:t>Always use lowercase attributes </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Can use lowercase or uppercase in HTML5</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Recommended to use lowercase in HTML4</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Necessary to use lowercase in XHTML </a:t>
            </a:r>
          </a:p>
        </p:txBody>
      </p:sp>
      <p:sp>
        <p:nvSpPr>
          <p:cNvPr id="4" name="TextBox 3"/>
          <p:cNvSpPr txBox="1"/>
          <p:nvPr/>
        </p:nvSpPr>
        <p:spPr>
          <a:xfrm>
            <a:off x="224988" y="2479016"/>
            <a:ext cx="7027534" cy="1674754"/>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ü"/>
            </a:pPr>
            <a:r>
              <a:rPr lang="en-US" sz="1400" dirty="0" smtClean="0">
                <a:solidFill>
                  <a:schemeClr val="tx1">
                    <a:lumMod val="75000"/>
                    <a:lumOff val="25000"/>
                  </a:schemeClr>
                </a:solidFill>
              </a:rPr>
              <a:t>Always </a:t>
            </a:r>
            <a:r>
              <a:rPr lang="en-US" sz="1400" dirty="0">
                <a:solidFill>
                  <a:schemeClr val="tx1">
                    <a:lumMod val="75000"/>
                    <a:lumOff val="25000"/>
                  </a:schemeClr>
                </a:solidFill>
              </a:rPr>
              <a:t>quote attribute values </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HTML5 does not require quotes around attribute names. Example: 	</a:t>
            </a:r>
            <a:r>
              <a:rPr lang="en-US" sz="1400" dirty="0">
                <a:solidFill>
                  <a:srgbClr val="0000CC"/>
                </a:solidFill>
              </a:rPr>
              <a:t>&lt;</a:t>
            </a:r>
            <a:r>
              <a:rPr lang="en-US" sz="1400" dirty="0">
                <a:solidFill>
                  <a:srgbClr val="FF0000"/>
                </a:solidFill>
              </a:rPr>
              <a:t>a</a:t>
            </a:r>
            <a:r>
              <a:rPr lang="en-US" sz="1400" dirty="0">
                <a:solidFill>
                  <a:schemeClr val="tx1">
                    <a:lumMod val="75000"/>
                    <a:lumOff val="25000"/>
                  </a:schemeClr>
                </a:solidFill>
              </a:rPr>
              <a:t> </a:t>
            </a:r>
            <a:r>
              <a:rPr lang="en-US" sz="1400" dirty="0" err="1">
                <a:solidFill>
                  <a:srgbClr val="FF0000"/>
                </a:solidFill>
              </a:rPr>
              <a:t>href</a:t>
            </a:r>
            <a:r>
              <a:rPr lang="en-US" sz="1400" dirty="0">
                <a:solidFill>
                  <a:srgbClr val="FF0000"/>
                </a:solidFill>
              </a:rPr>
              <a:t>=</a:t>
            </a:r>
            <a:r>
              <a:rPr lang="en-US" sz="1400" dirty="0">
                <a:solidFill>
                  <a:srgbClr val="0000CC"/>
                </a:solidFill>
              </a:rPr>
              <a:t>http://www.aboutbrightmornings.com&gt;</a:t>
            </a:r>
          </a:p>
          <a:p>
            <a:pPr marL="742950" lvl="1" indent="-285750">
              <a:lnSpc>
                <a:spcPct val="150000"/>
              </a:lnSpc>
              <a:buClr>
                <a:schemeClr val="accent2"/>
              </a:buClr>
              <a:buFont typeface="Courier New" pitchFamily="49" charset="0"/>
              <a:buChar char="o"/>
            </a:pPr>
            <a:r>
              <a:rPr lang="en-US" sz="1400" dirty="0">
                <a:solidFill>
                  <a:schemeClr val="tx1">
                    <a:lumMod val="75000"/>
                    <a:lumOff val="25000"/>
                  </a:schemeClr>
                </a:solidFill>
              </a:rPr>
              <a:t>Omitting quotes can produce errors. Example (extra space): </a:t>
            </a:r>
          </a:p>
          <a:p>
            <a:pPr>
              <a:lnSpc>
                <a:spcPct val="150000"/>
              </a:lnSpc>
              <a:buClr>
                <a:schemeClr val="accent2"/>
              </a:buClr>
            </a:pPr>
            <a:r>
              <a:rPr lang="en-US" sz="1400" dirty="0">
                <a:solidFill>
                  <a:schemeClr val="tx1">
                    <a:lumMod val="75000"/>
                    <a:lumOff val="25000"/>
                  </a:schemeClr>
                </a:solidFill>
              </a:rPr>
              <a:t>	</a:t>
            </a:r>
            <a:r>
              <a:rPr lang="en-US" sz="1400" dirty="0">
                <a:solidFill>
                  <a:srgbClr val="0000CC"/>
                </a:solidFill>
              </a:rPr>
              <a:t>&lt;</a:t>
            </a:r>
            <a:r>
              <a:rPr lang="en-US" sz="1400" dirty="0">
                <a:solidFill>
                  <a:srgbClr val="FF0000"/>
                </a:solidFill>
              </a:rPr>
              <a:t>p title=</a:t>
            </a:r>
            <a:r>
              <a:rPr lang="en-US" sz="1400" dirty="0">
                <a:solidFill>
                  <a:srgbClr val="0000CC"/>
                </a:solidFill>
              </a:rPr>
              <a:t>About  Bright Mornings</a:t>
            </a:r>
            <a:r>
              <a:rPr lang="en-US" sz="1400" dirty="0" smtClean="0">
                <a:solidFill>
                  <a:srgbClr val="0000CC"/>
                </a:solidFill>
              </a:rPr>
              <a:t>&gt;</a:t>
            </a:r>
            <a:endParaRPr lang="en-US" sz="1400" dirty="0">
              <a:solidFill>
                <a:srgbClr val="0000CC"/>
              </a:solidFill>
            </a:endParaRPr>
          </a:p>
        </p:txBody>
      </p:sp>
      <p:sp>
        <p:nvSpPr>
          <p:cNvPr id="8" name="TextBox 7"/>
          <p:cNvSpPr txBox="1"/>
          <p:nvPr/>
        </p:nvSpPr>
        <p:spPr>
          <a:xfrm>
            <a:off x="224988" y="4156647"/>
            <a:ext cx="7900786" cy="1384995"/>
          </a:xfrm>
          <a:prstGeom prst="rect">
            <a:avLst/>
          </a:prstGeom>
          <a:noFill/>
        </p:spPr>
        <p:txBody>
          <a:bodyPr wrap="square" rtlCol="0">
            <a:spAutoFit/>
          </a:bodyPr>
          <a:lstStyle/>
          <a:p>
            <a:pPr marL="285750" indent="-285750">
              <a:lnSpc>
                <a:spcPct val="150000"/>
              </a:lnSpc>
              <a:buClr>
                <a:schemeClr val="accent2"/>
              </a:buClr>
              <a:buFont typeface="Wingdings" panose="05000000000000000000" pitchFamily="2" charset="2"/>
              <a:buChar char="ü"/>
            </a:pPr>
            <a:r>
              <a:rPr lang="en-US" sz="1400" dirty="0" smtClean="0">
                <a:solidFill>
                  <a:schemeClr val="tx1">
                    <a:lumMod val="75000"/>
                    <a:lumOff val="25000"/>
                  </a:schemeClr>
                </a:solidFill>
              </a:rPr>
              <a:t>Double </a:t>
            </a:r>
            <a:r>
              <a:rPr lang="en-US" sz="1400" dirty="0">
                <a:solidFill>
                  <a:schemeClr val="tx1">
                    <a:lumMod val="75000"/>
                    <a:lumOff val="25000"/>
                  </a:schemeClr>
                </a:solidFill>
              </a:rPr>
              <a:t>style quotes are the most common in HTML, but single style can also be used. Example:</a:t>
            </a:r>
          </a:p>
          <a:p>
            <a:pPr marL="742950" lvl="1" indent="-285750">
              <a:lnSpc>
                <a:spcPct val="150000"/>
              </a:lnSpc>
              <a:buClr>
                <a:schemeClr val="accent2"/>
              </a:buClr>
              <a:buFont typeface="Courier New" pitchFamily="49" charset="0"/>
              <a:buChar char="o"/>
            </a:pPr>
            <a:r>
              <a:rPr lang="en-US" sz="1400" dirty="0">
                <a:solidFill>
                  <a:srgbClr val="0000CC"/>
                </a:solidFill>
              </a:rPr>
              <a:t>&lt;</a:t>
            </a:r>
            <a:r>
              <a:rPr lang="en-US" sz="1400" dirty="0">
                <a:solidFill>
                  <a:srgbClr val="FF0000"/>
                </a:solidFill>
              </a:rPr>
              <a:t>p title=</a:t>
            </a:r>
            <a:r>
              <a:rPr lang="en-US" sz="1400" dirty="0">
                <a:solidFill>
                  <a:schemeClr val="tx1">
                    <a:lumMod val="75000"/>
                    <a:lumOff val="25000"/>
                  </a:schemeClr>
                </a:solidFill>
              </a:rPr>
              <a:t>'D</a:t>
            </a:r>
            <a:r>
              <a:rPr lang="en-US" sz="1400" dirty="0">
                <a:solidFill>
                  <a:srgbClr val="0000CC"/>
                </a:solidFill>
              </a:rPr>
              <a:t>wayne "The Rock" Johnson'&gt; </a:t>
            </a:r>
          </a:p>
          <a:p>
            <a:pPr>
              <a:lnSpc>
                <a:spcPct val="150000"/>
              </a:lnSpc>
              <a:buClr>
                <a:schemeClr val="accent2"/>
              </a:buClr>
            </a:pPr>
            <a:r>
              <a:rPr lang="en-US" sz="1400" dirty="0" smtClean="0">
                <a:solidFill>
                  <a:schemeClr val="tx1">
                    <a:lumMod val="75000"/>
                    <a:lumOff val="25000"/>
                  </a:schemeClr>
                </a:solidFill>
              </a:rPr>
              <a:t>                                    </a:t>
            </a:r>
            <a:r>
              <a:rPr lang="en-US" sz="1400" dirty="0">
                <a:solidFill>
                  <a:schemeClr val="tx1">
                    <a:lumMod val="75000"/>
                    <a:lumOff val="25000"/>
                  </a:schemeClr>
                </a:solidFill>
              </a:rPr>
              <a:t>or </a:t>
            </a:r>
          </a:p>
          <a:p>
            <a:pPr marL="742950" lvl="1" indent="-285750">
              <a:lnSpc>
                <a:spcPct val="150000"/>
              </a:lnSpc>
              <a:buClr>
                <a:schemeClr val="accent2"/>
              </a:buClr>
              <a:buFont typeface="Courier New" pitchFamily="49" charset="0"/>
              <a:buChar char="o"/>
            </a:pPr>
            <a:r>
              <a:rPr lang="en-US" sz="1400" dirty="0">
                <a:solidFill>
                  <a:srgbClr val="0000CC"/>
                </a:solidFill>
              </a:rPr>
              <a:t>&lt;</a:t>
            </a:r>
            <a:r>
              <a:rPr lang="en-US" sz="1400" dirty="0">
                <a:solidFill>
                  <a:srgbClr val="FF0000"/>
                </a:solidFill>
              </a:rPr>
              <a:t>p title=</a:t>
            </a:r>
            <a:r>
              <a:rPr lang="en-US" sz="1400" dirty="0">
                <a:solidFill>
                  <a:srgbClr val="0000CC"/>
                </a:solidFill>
              </a:rPr>
              <a:t>"Dwayne 'The Rock' Johnson"&gt;</a:t>
            </a:r>
          </a:p>
        </p:txBody>
      </p:sp>
    </p:spTree>
    <p:extLst>
      <p:ext uri="{BB962C8B-B14F-4D97-AF65-F5344CB8AC3E}">
        <p14:creationId xmlns:p14="http://schemas.microsoft.com/office/powerpoint/2010/main" xmlns="" val="290833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148" y="-6511"/>
            <a:ext cx="12192000" cy="6063175"/>
          </a:xfrm>
          <a:prstGeom prst="rect">
            <a:avLst/>
          </a:prstGeom>
          <a:solidFill>
            <a:schemeClr val="accent4"/>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rPr>
              <a:t/>
            </a:r>
            <a:br>
              <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rPr>
            </a:br>
            <a:r>
              <a:rPr lang="en-US" sz="5400" dirty="0">
                <a:solidFill>
                  <a:schemeClr val="tx1">
                    <a:lumMod val="75000"/>
                    <a:lumOff val="25000"/>
                  </a:schemeClr>
                </a:solidFill>
                <a:latin typeface="Segoe UI Light" panose="020B0502040204020203" pitchFamily="34" charset="0"/>
                <a:cs typeface="Segoe UI Light" panose="020B0502040204020203" pitchFamily="34" charset="0"/>
              </a:rPr>
              <a:t/>
            </a:r>
            <a:br>
              <a:rPr lang="en-US" sz="5400" dirty="0">
                <a:solidFill>
                  <a:schemeClr val="tx1">
                    <a:lumMod val="75000"/>
                    <a:lumOff val="25000"/>
                  </a:schemeClr>
                </a:solidFill>
                <a:latin typeface="Segoe UI Light" panose="020B0502040204020203" pitchFamily="34" charset="0"/>
                <a:cs typeface="Segoe UI Light" panose="020B0502040204020203" pitchFamily="34" charset="0"/>
              </a:rPr>
            </a:br>
            <a:endPar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endParaRPr>
          </a:p>
          <a:p>
            <a:pPr algn="ctr"/>
            <a:endPar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endParaRPr>
          </a:p>
        </p:txBody>
      </p:sp>
      <p:pic>
        <p:nvPicPr>
          <p:cNvPr id="1028" name="Picture 4" descr="http://www.mindbites.com/images/cat-59.jpg?1413332409"/>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a:stretch/>
        </p:blipFill>
        <p:spPr bwMode="auto">
          <a:xfrm>
            <a:off x="6801823" y="574289"/>
            <a:ext cx="4912065" cy="388647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sp>
        <p:nvSpPr>
          <p:cNvPr id="6" name="TextBox 5"/>
          <p:cNvSpPr txBox="1"/>
          <p:nvPr/>
        </p:nvSpPr>
        <p:spPr>
          <a:xfrm>
            <a:off x="-24422" y="2628648"/>
            <a:ext cx="7275838" cy="839391"/>
          </a:xfrm>
          <a:prstGeom prst="rect">
            <a:avLst/>
          </a:prstGeom>
          <a:solidFill>
            <a:schemeClr val="tx1">
              <a:alpha val="90000"/>
            </a:schemeClr>
          </a:solidFill>
        </p:spPr>
        <p:txBody>
          <a:bodyPr wrap="none" rtlCol="0">
            <a:spAutoFit/>
          </a:bodyPr>
          <a:lstStyle>
            <a:defPPr>
              <a:defRPr lang="en-US"/>
            </a:defPPr>
            <a:lvl1pPr>
              <a:defRPr sz="5400" b="1">
                <a:solidFill>
                  <a:srgbClr val="FFC000"/>
                </a:solidFill>
                <a:latin typeface="Calibri" panose="020F0502020204030204" pitchFamily="34" charset="0"/>
                <a:cs typeface="Segoe UI Light" panose="020B0502040204020203" pitchFamily="34" charset="0"/>
              </a:defRPr>
            </a:lvl1pPr>
          </a:lstStyle>
          <a:p>
            <a:r>
              <a:rPr lang="en-US" dirty="0"/>
              <a:t>USING ADVANCED HTML</a:t>
            </a:r>
          </a:p>
        </p:txBody>
      </p:sp>
    </p:spTree>
    <p:extLst>
      <p:ext uri="{BB962C8B-B14F-4D97-AF65-F5344CB8AC3E}">
        <p14:creationId xmlns:p14="http://schemas.microsoft.com/office/powerpoint/2010/main" xmlns="" val="21516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Two Rights and One Wrong!</a:t>
            </a:r>
          </a:p>
        </p:txBody>
      </p:sp>
      <p:sp>
        <p:nvSpPr>
          <p:cNvPr id="4" name="Snip Single Corner Rectangle 3"/>
          <p:cNvSpPr/>
          <p:nvPr/>
        </p:nvSpPr>
        <p:spPr>
          <a:xfrm>
            <a:off x="1169044" y="1180618"/>
            <a:ext cx="3171462" cy="4725556"/>
          </a:xfrm>
          <a:prstGeom prst="snip1Rect">
            <a:avLst>
              <a:gd name="adj" fmla="val 10324"/>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&lt;!DOCTYPE html&gt;</a:t>
            </a:r>
          </a:p>
          <a:p>
            <a:r>
              <a:rPr lang="en-US" sz="1600" dirty="0">
                <a:solidFill>
                  <a:schemeClr val="tx1"/>
                </a:solidFill>
              </a:rPr>
              <a:t>&lt;html&gt;</a:t>
            </a:r>
          </a:p>
          <a:p>
            <a:r>
              <a:rPr lang="en-US" sz="1600" dirty="0">
                <a:solidFill>
                  <a:schemeClr val="tx1"/>
                </a:solidFill>
              </a:rPr>
              <a:t>&lt;body&gt;</a:t>
            </a:r>
          </a:p>
          <a:p>
            <a:r>
              <a:rPr lang="en-US" sz="1600" dirty="0" smtClean="0">
                <a:solidFill>
                  <a:schemeClr val="tx1"/>
                </a:solidFill>
              </a:rPr>
              <a:t>&lt;</a:t>
            </a:r>
            <a:r>
              <a:rPr lang="en-US" sz="1600" dirty="0">
                <a:solidFill>
                  <a:schemeClr val="tx1"/>
                </a:solidFill>
              </a:rPr>
              <a:t>h1&gt;About </a:t>
            </a:r>
            <a:r>
              <a:rPr lang="en-US" sz="1600" dirty="0" smtClean="0">
                <a:solidFill>
                  <a:schemeClr val="tx1"/>
                </a:solidFill>
              </a:rPr>
              <a:t>Me&lt;/</a:t>
            </a:r>
            <a:r>
              <a:rPr lang="en-US" sz="1600" dirty="0">
                <a:solidFill>
                  <a:schemeClr val="tx1"/>
                </a:solidFill>
              </a:rPr>
              <a:t>h1&gt;</a:t>
            </a:r>
          </a:p>
          <a:p>
            <a:endParaRPr lang="en-US" sz="1600" dirty="0">
              <a:solidFill>
                <a:schemeClr val="tx1"/>
              </a:solidFill>
            </a:endParaRPr>
          </a:p>
          <a:p>
            <a:r>
              <a:rPr lang="en-US" sz="1600" dirty="0">
                <a:solidFill>
                  <a:schemeClr val="tx1"/>
                </a:solidFill>
              </a:rPr>
              <a:t>&lt;p title=About </a:t>
            </a:r>
            <a:r>
              <a:rPr lang="en-US" sz="1600" dirty="0" smtClean="0">
                <a:solidFill>
                  <a:schemeClr val="tx1"/>
                </a:solidFill>
              </a:rPr>
              <a:t>Me&gt;</a:t>
            </a:r>
            <a:endParaRPr lang="en-US" sz="1600" dirty="0">
              <a:solidFill>
                <a:schemeClr val="tx1"/>
              </a:solidFill>
            </a:endParaRPr>
          </a:p>
          <a:p>
            <a:r>
              <a:rPr lang="en-US" sz="1600" dirty="0" smtClean="0">
                <a:solidFill>
                  <a:schemeClr val="tx1"/>
                </a:solidFill>
              </a:rPr>
              <a:t>I am fun loving.</a:t>
            </a:r>
            <a:endParaRPr lang="en-US" sz="1600" dirty="0">
              <a:solidFill>
                <a:schemeClr val="tx1"/>
              </a:solidFill>
            </a:endParaRPr>
          </a:p>
          <a:p>
            <a:r>
              <a:rPr lang="en-US" sz="1600" dirty="0">
                <a:solidFill>
                  <a:schemeClr val="tx1"/>
                </a:solidFill>
              </a:rPr>
              <a:t>&lt;/p&gt;</a:t>
            </a:r>
          </a:p>
          <a:p>
            <a:endParaRPr lang="en-US" sz="1600" dirty="0">
              <a:solidFill>
                <a:schemeClr val="tx1"/>
              </a:solidFill>
            </a:endParaRPr>
          </a:p>
          <a:p>
            <a:r>
              <a:rPr lang="en-US" sz="1600" dirty="0">
                <a:solidFill>
                  <a:schemeClr val="tx1"/>
                </a:solidFill>
              </a:rPr>
              <a:t>&lt;p&gt;&lt;b&gt;</a:t>
            </a:r>
          </a:p>
          <a:p>
            <a:r>
              <a:rPr lang="en-US" sz="1600" dirty="0" smtClean="0">
                <a:solidFill>
                  <a:schemeClr val="tx1"/>
                </a:solidFill>
              </a:rPr>
              <a:t>I am a fun loving person and love everything about nature; the mountains, the seas, and the forests.</a:t>
            </a:r>
            <a:endParaRPr lang="en-US" sz="1600" dirty="0">
              <a:solidFill>
                <a:schemeClr val="tx1"/>
              </a:solidFill>
            </a:endParaRPr>
          </a:p>
          <a:p>
            <a:r>
              <a:rPr lang="en-US" sz="1600" dirty="0">
                <a:solidFill>
                  <a:schemeClr val="tx1"/>
                </a:solidFill>
              </a:rPr>
              <a:t>&lt;/b&gt;&lt;/p&gt;</a:t>
            </a:r>
          </a:p>
          <a:p>
            <a:endParaRPr lang="en-US" sz="1600" dirty="0">
              <a:solidFill>
                <a:schemeClr val="tx1"/>
              </a:solidFill>
            </a:endParaRPr>
          </a:p>
          <a:p>
            <a:r>
              <a:rPr lang="en-US" sz="1600" dirty="0">
                <a:solidFill>
                  <a:schemeClr val="tx1"/>
                </a:solidFill>
              </a:rPr>
              <a:t>&lt;/body&gt;</a:t>
            </a:r>
          </a:p>
          <a:p>
            <a:r>
              <a:rPr lang="en-US" sz="1600" dirty="0">
                <a:solidFill>
                  <a:schemeClr val="tx1"/>
                </a:solidFill>
              </a:rPr>
              <a:t>&lt;/html&gt;</a:t>
            </a:r>
          </a:p>
        </p:txBody>
      </p:sp>
      <p:sp>
        <p:nvSpPr>
          <p:cNvPr id="5" name="Snip Single Corner Rectangle 4"/>
          <p:cNvSpPr/>
          <p:nvPr/>
        </p:nvSpPr>
        <p:spPr>
          <a:xfrm>
            <a:off x="4745619" y="1197979"/>
            <a:ext cx="3379808" cy="4707521"/>
          </a:xfrm>
          <a:prstGeom prst="snip1Rect">
            <a:avLst>
              <a:gd name="adj" fmla="val 10174"/>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&lt;!DOCTYPE html&gt;</a:t>
            </a:r>
          </a:p>
          <a:p>
            <a:r>
              <a:rPr lang="en-US" sz="1600" dirty="0">
                <a:solidFill>
                  <a:schemeClr val="tx1"/>
                </a:solidFill>
              </a:rPr>
              <a:t>&lt;html&gt;</a:t>
            </a:r>
          </a:p>
          <a:p>
            <a:r>
              <a:rPr lang="en-US" sz="1600" dirty="0">
                <a:solidFill>
                  <a:schemeClr val="tx1"/>
                </a:solidFill>
              </a:rPr>
              <a:t>&lt;body&gt;</a:t>
            </a:r>
          </a:p>
          <a:p>
            <a:endParaRPr lang="en-US" sz="1600" dirty="0">
              <a:solidFill>
                <a:schemeClr val="tx1"/>
              </a:solidFill>
            </a:endParaRPr>
          </a:p>
          <a:p>
            <a:r>
              <a:rPr lang="en-US" sz="1600" dirty="0" smtClean="0">
                <a:solidFill>
                  <a:schemeClr val="tx1"/>
                </a:solidFill>
              </a:rPr>
              <a:t>&lt;p&gt;I just wrote this poem:&lt;/</a:t>
            </a:r>
            <a:r>
              <a:rPr lang="en-US" sz="1600" dirty="0">
                <a:solidFill>
                  <a:schemeClr val="tx1"/>
                </a:solidFill>
              </a:rPr>
              <a:t>p&gt;</a:t>
            </a:r>
          </a:p>
          <a:p>
            <a:endParaRPr lang="en-US" sz="1600" dirty="0">
              <a:solidFill>
                <a:schemeClr val="tx1"/>
              </a:solidFill>
            </a:endParaRPr>
          </a:p>
          <a:p>
            <a:r>
              <a:rPr lang="en-US" sz="1600" dirty="0">
                <a:solidFill>
                  <a:schemeClr val="tx1"/>
                </a:solidFill>
              </a:rPr>
              <a:t>&lt;pre&gt;</a:t>
            </a:r>
          </a:p>
          <a:p>
            <a:r>
              <a:rPr lang="en-US" sz="1600" dirty="0">
                <a:solidFill>
                  <a:schemeClr val="tx1"/>
                </a:solidFill>
              </a:rPr>
              <a:t>   My </a:t>
            </a:r>
            <a:r>
              <a:rPr lang="en-US" sz="1600" dirty="0" smtClean="0">
                <a:solidFill>
                  <a:schemeClr val="tx1"/>
                </a:solidFill>
              </a:rPr>
              <a:t>bike flies </a:t>
            </a:r>
            <a:r>
              <a:rPr lang="en-US" sz="1600" dirty="0">
                <a:solidFill>
                  <a:schemeClr val="tx1"/>
                </a:solidFill>
              </a:rPr>
              <a:t>over the ocean.</a:t>
            </a:r>
          </a:p>
          <a:p>
            <a:endParaRPr lang="en-US" sz="1600" dirty="0">
              <a:solidFill>
                <a:schemeClr val="tx1"/>
              </a:solidFill>
            </a:endParaRPr>
          </a:p>
          <a:p>
            <a:r>
              <a:rPr lang="en-US" sz="1600" dirty="0">
                <a:solidFill>
                  <a:schemeClr val="tx1"/>
                </a:solidFill>
              </a:rPr>
              <a:t>   My </a:t>
            </a:r>
            <a:r>
              <a:rPr lang="en-US" sz="1600" dirty="0" smtClean="0">
                <a:solidFill>
                  <a:schemeClr val="tx1"/>
                </a:solidFill>
              </a:rPr>
              <a:t>bike flies </a:t>
            </a:r>
            <a:r>
              <a:rPr lang="en-US" sz="1600" dirty="0">
                <a:solidFill>
                  <a:schemeClr val="tx1"/>
                </a:solidFill>
              </a:rPr>
              <a:t>over the sea.</a:t>
            </a:r>
          </a:p>
          <a:p>
            <a:endParaRPr lang="en-US" sz="1600" dirty="0">
              <a:solidFill>
                <a:schemeClr val="tx1"/>
              </a:solidFill>
            </a:endParaRPr>
          </a:p>
          <a:p>
            <a:r>
              <a:rPr lang="en-US" sz="1600" dirty="0">
                <a:solidFill>
                  <a:schemeClr val="tx1"/>
                </a:solidFill>
              </a:rPr>
              <a:t>   My </a:t>
            </a:r>
            <a:r>
              <a:rPr lang="en-US" sz="1600" dirty="0" smtClean="0">
                <a:solidFill>
                  <a:schemeClr val="tx1"/>
                </a:solidFill>
              </a:rPr>
              <a:t>bike flies </a:t>
            </a:r>
            <a:r>
              <a:rPr lang="en-US" sz="1600" dirty="0">
                <a:solidFill>
                  <a:schemeClr val="tx1"/>
                </a:solidFill>
              </a:rPr>
              <a:t>over the </a:t>
            </a:r>
            <a:r>
              <a:rPr lang="en-US" sz="1600" dirty="0" smtClean="0">
                <a:solidFill>
                  <a:schemeClr val="tx1"/>
                </a:solidFill>
              </a:rPr>
              <a:t>mountain.</a:t>
            </a:r>
            <a:endParaRPr lang="en-US" sz="1600" dirty="0">
              <a:solidFill>
                <a:schemeClr val="tx1"/>
              </a:solidFill>
            </a:endParaRPr>
          </a:p>
          <a:p>
            <a:r>
              <a:rPr lang="en-US" sz="1600" dirty="0">
                <a:solidFill>
                  <a:schemeClr val="tx1"/>
                </a:solidFill>
              </a:rPr>
              <a:t>   </a:t>
            </a:r>
          </a:p>
          <a:p>
            <a:r>
              <a:rPr lang="en-US" sz="1600" dirty="0">
                <a:solidFill>
                  <a:schemeClr val="tx1"/>
                </a:solidFill>
              </a:rPr>
              <a:t>   Oh, bring back my </a:t>
            </a:r>
            <a:r>
              <a:rPr lang="en-US" sz="1600" dirty="0" smtClean="0">
                <a:solidFill>
                  <a:schemeClr val="tx1"/>
                </a:solidFill>
              </a:rPr>
              <a:t>bike </a:t>
            </a:r>
            <a:r>
              <a:rPr lang="en-US" sz="1600" dirty="0">
                <a:solidFill>
                  <a:schemeClr val="tx1"/>
                </a:solidFill>
              </a:rPr>
              <a:t>to me.</a:t>
            </a:r>
          </a:p>
          <a:p>
            <a:r>
              <a:rPr lang="en-US" sz="1600" dirty="0">
                <a:solidFill>
                  <a:schemeClr val="tx1"/>
                </a:solidFill>
              </a:rPr>
              <a:t>&lt;/pre&gt;</a:t>
            </a:r>
          </a:p>
          <a:p>
            <a:endParaRPr lang="en-US" sz="1600" dirty="0">
              <a:solidFill>
                <a:schemeClr val="tx1"/>
              </a:solidFill>
            </a:endParaRPr>
          </a:p>
          <a:p>
            <a:r>
              <a:rPr lang="en-US" sz="1600" dirty="0">
                <a:solidFill>
                  <a:schemeClr val="tx1"/>
                </a:solidFill>
              </a:rPr>
              <a:t>&lt;/body&gt;</a:t>
            </a:r>
          </a:p>
          <a:p>
            <a:r>
              <a:rPr lang="en-US" sz="1600" dirty="0">
                <a:solidFill>
                  <a:schemeClr val="tx1"/>
                </a:solidFill>
              </a:rPr>
              <a:t>&lt;/html&gt;</a:t>
            </a:r>
          </a:p>
        </p:txBody>
      </p:sp>
      <p:sp>
        <p:nvSpPr>
          <p:cNvPr id="6" name="Snip Single Corner Rectangle 5"/>
          <p:cNvSpPr/>
          <p:nvPr/>
        </p:nvSpPr>
        <p:spPr>
          <a:xfrm>
            <a:off x="8588415" y="1140107"/>
            <a:ext cx="3356658" cy="4767641"/>
          </a:xfrm>
          <a:prstGeom prst="snip1Rect">
            <a:avLst>
              <a:gd name="adj" fmla="val 8495"/>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1600" dirty="0">
                <a:solidFill>
                  <a:schemeClr val="tx1"/>
                </a:solidFill>
              </a:rPr>
              <a:t>&lt;!DOCTYPE html&gt;</a:t>
            </a:r>
          </a:p>
          <a:p>
            <a:r>
              <a:rPr lang="en-US" sz="1600" dirty="0">
                <a:solidFill>
                  <a:schemeClr val="tx1"/>
                </a:solidFill>
              </a:rPr>
              <a:t>&lt;html&gt;</a:t>
            </a:r>
          </a:p>
          <a:p>
            <a:r>
              <a:rPr lang="en-US" sz="1600" dirty="0">
                <a:solidFill>
                  <a:schemeClr val="tx1"/>
                </a:solidFill>
              </a:rPr>
              <a:t>&lt;body&gt;</a:t>
            </a:r>
          </a:p>
          <a:p>
            <a:endParaRPr lang="en-US" sz="1600" dirty="0">
              <a:solidFill>
                <a:schemeClr val="tx1"/>
              </a:solidFill>
            </a:endParaRPr>
          </a:p>
          <a:p>
            <a:r>
              <a:rPr lang="en-US" sz="1600" dirty="0">
                <a:solidFill>
                  <a:schemeClr val="tx1"/>
                </a:solidFill>
              </a:rPr>
              <a:t>&lt;</a:t>
            </a:r>
            <a:r>
              <a:rPr lang="en-US" sz="1600" dirty="0" err="1">
                <a:solidFill>
                  <a:schemeClr val="tx1"/>
                </a:solidFill>
              </a:rPr>
              <a:t>img</a:t>
            </a:r>
            <a:r>
              <a:rPr lang="en-US" sz="1600" dirty="0">
                <a:solidFill>
                  <a:schemeClr val="tx1"/>
                </a:solidFill>
              </a:rPr>
              <a:t> </a:t>
            </a:r>
            <a:r>
              <a:rPr lang="en-US" sz="1600" dirty="0" err="1">
                <a:solidFill>
                  <a:schemeClr val="tx1"/>
                </a:solidFill>
              </a:rPr>
              <a:t>src</a:t>
            </a:r>
            <a:r>
              <a:rPr lang="en-US" sz="1600" dirty="0" smtClean="0">
                <a:solidFill>
                  <a:schemeClr val="tx1"/>
                </a:solidFill>
              </a:rPr>
              <a:t>=“racingcar.jpg</a:t>
            </a:r>
            <a:r>
              <a:rPr lang="en-US" sz="1600" dirty="0">
                <a:solidFill>
                  <a:schemeClr val="tx1"/>
                </a:solidFill>
              </a:rPr>
              <a:t>" width="104" height="142"&gt;</a:t>
            </a:r>
          </a:p>
          <a:p>
            <a:endParaRPr lang="en-US" sz="1600" dirty="0">
              <a:solidFill>
                <a:schemeClr val="tx1"/>
              </a:solidFill>
            </a:endParaRPr>
          </a:p>
          <a:p>
            <a:r>
              <a:rPr lang="en-US" sz="1600" dirty="0">
                <a:solidFill>
                  <a:schemeClr val="tx1"/>
                </a:solidFill>
              </a:rPr>
              <a:t>&lt;/body&gt;</a:t>
            </a:r>
          </a:p>
          <a:p>
            <a:r>
              <a:rPr lang="en-US" sz="1600" dirty="0">
                <a:solidFill>
                  <a:schemeClr val="tx1"/>
                </a:solidFill>
              </a:rPr>
              <a:t>&lt;/html&gt;</a:t>
            </a: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ICE BREAKER</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16197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9767" y="1094423"/>
            <a:ext cx="4448676" cy="3909981"/>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smtClean="0">
                <a:solidFill>
                  <a:schemeClr val="tx1">
                    <a:lumMod val="75000"/>
                    <a:lumOff val="25000"/>
                  </a:schemeClr>
                </a:solidFill>
              </a:rPr>
              <a:t>HTML </a:t>
            </a:r>
            <a:r>
              <a:rPr lang="en-US" sz="1400" dirty="0">
                <a:solidFill>
                  <a:schemeClr val="tx1">
                    <a:lumMod val="75000"/>
                    <a:lumOff val="25000"/>
                  </a:schemeClr>
                </a:solidFill>
              </a:rPr>
              <a:t>versions over the years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HTML components (tags, elements, nesting)</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Rules of HTML writing/coding</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How to create a simple Web page</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New HTML5 semantic elements </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New HTML5 form elements </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New HTML5 graphic elements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New HTML5 media elements</a:t>
            </a:r>
          </a:p>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Best coding practices in HTML5</a:t>
            </a:r>
            <a:endParaRPr lang="en-IN" sz="1400" dirty="0" smtClean="0">
              <a:solidFill>
                <a:schemeClr val="tx1">
                  <a:lumMod val="75000"/>
                  <a:lumOff val="25000"/>
                </a:schemeClr>
              </a:solidFill>
            </a:endParaRPr>
          </a:p>
        </p:txBody>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IN THIS SESSION</a:t>
            </a:r>
            <a:endParaRPr lang="en-US" b="1" dirty="0" smtClean="0">
              <a:solidFill>
                <a:schemeClr val="bg1"/>
              </a:solidFill>
              <a:cs typeface="Segoe UI Light" panose="020B0502040204020203" pitchFamily="34"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5982526" y="1282165"/>
            <a:ext cx="5399719" cy="404978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xmlns="" val="275846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21406469"/>
              </p:ext>
            </p:extLst>
          </p:nvPr>
        </p:nvGraphicFramePr>
        <p:xfrm>
          <a:off x="6069456" y="1457138"/>
          <a:ext cx="4438891" cy="4155310"/>
        </p:xfrm>
        <a:graphic>
          <a:graphicData uri="http://schemas.openxmlformats.org/drawingml/2006/table">
            <a:tbl>
              <a:tblPr firstRow="1" firstCol="1" bandRow="1">
                <a:tableStyleId>{1E171933-4619-4E11-9A3F-F7608DF75F80}</a:tableStyleId>
              </a:tblPr>
              <a:tblGrid>
                <a:gridCol w="4438891"/>
              </a:tblGrid>
              <a:tr h="319639">
                <a:tc>
                  <a:txBody>
                    <a:bodyPr/>
                    <a:lstStyle/>
                    <a:p>
                      <a:pPr marL="0" marR="0" algn="l" fontAlgn="base">
                        <a:lnSpc>
                          <a:spcPct val="100000"/>
                        </a:lnSpc>
                        <a:spcBef>
                          <a:spcPts val="0"/>
                        </a:spcBef>
                        <a:spcAft>
                          <a:spcPts val="0"/>
                        </a:spcAft>
                      </a:pPr>
                      <a:r>
                        <a:rPr lang="en-US" sz="1400" b="1" dirty="0">
                          <a:effectLst/>
                        </a:rPr>
                        <a:t>Physical Tags</a:t>
                      </a:r>
                      <a:endParaRPr lang="en-US" sz="1400" b="1" dirty="0">
                        <a:solidFill>
                          <a:schemeClr val="tx1"/>
                        </a:solidFill>
                        <a:effectLst/>
                        <a:latin typeface="Arial" pitchFamily="34" charset="0"/>
                        <a:ea typeface="Calibri"/>
                        <a:cs typeface="Arial" pitchFamily="34" charset="0"/>
                      </a:endParaRPr>
                    </a:p>
                  </a:txBody>
                  <a:tcPr marL="68580" marR="68580" marT="0" marB="0"/>
                </a:tc>
              </a:tr>
              <a:tr h="958918">
                <a:tc>
                  <a:txBody>
                    <a:bodyPr/>
                    <a:lstStyle/>
                    <a:p>
                      <a:pPr marL="0" marR="0" algn="l" fontAlgn="base">
                        <a:lnSpc>
                          <a:spcPct val="100000"/>
                        </a:lnSpc>
                        <a:spcBef>
                          <a:spcPts val="0"/>
                        </a:spcBef>
                        <a:spcAft>
                          <a:spcPts val="0"/>
                        </a:spcAft>
                      </a:pPr>
                      <a:r>
                        <a:rPr lang="en-US" sz="1400" b="0" dirty="0" smtClean="0">
                          <a:effectLst/>
                        </a:rPr>
                        <a:t>These provide </a:t>
                      </a:r>
                      <a:r>
                        <a:rPr lang="en-US" sz="1400" b="0" dirty="0">
                          <a:effectLst/>
                        </a:rPr>
                        <a:t>specific instructions on how to display the </a:t>
                      </a:r>
                      <a:r>
                        <a:rPr lang="en-US" sz="1400" b="0" dirty="0" smtClean="0">
                          <a:effectLst/>
                        </a:rPr>
                        <a:t>enclosed text.</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r h="958918">
                <a:tc>
                  <a:txBody>
                    <a:bodyPr/>
                    <a:lstStyle/>
                    <a:p>
                      <a:pPr marL="0" marR="0" algn="l" fontAlgn="base">
                        <a:lnSpc>
                          <a:spcPct val="100000"/>
                        </a:lnSpc>
                        <a:spcBef>
                          <a:spcPts val="0"/>
                        </a:spcBef>
                        <a:spcAft>
                          <a:spcPts val="0"/>
                        </a:spcAft>
                      </a:pPr>
                      <a:r>
                        <a:rPr lang="en-US" sz="1400" b="0" dirty="0" smtClean="0">
                          <a:effectLst/>
                        </a:rPr>
                        <a:t>These tags affect the Web page appearance.</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r h="1917835">
                <a:tc>
                  <a:txBody>
                    <a:bodyPr/>
                    <a:lstStyle/>
                    <a:p>
                      <a:pPr marL="0" marR="0" algn="l" fontAlgn="base">
                        <a:lnSpc>
                          <a:spcPct val="100000"/>
                        </a:lnSpc>
                        <a:spcBef>
                          <a:spcPts val="0"/>
                        </a:spcBef>
                        <a:spcAft>
                          <a:spcPts val="0"/>
                        </a:spcAft>
                      </a:pPr>
                      <a:r>
                        <a:rPr lang="en-US" sz="1400" b="0" dirty="0">
                          <a:effectLst/>
                        </a:rPr>
                        <a:t>&lt;b&gt; : Makes the text </a:t>
                      </a:r>
                      <a:r>
                        <a:rPr lang="en-US" sz="1400" b="0" dirty="0" smtClean="0">
                          <a:effectLst/>
                        </a:rPr>
                        <a:t>bold</a:t>
                      </a:r>
                    </a:p>
                    <a:p>
                      <a:pPr marL="0" marR="0" algn="l" fontAlgn="base">
                        <a:lnSpc>
                          <a:spcPct val="100000"/>
                        </a:lnSpc>
                        <a:spcBef>
                          <a:spcPts val="0"/>
                        </a:spcBef>
                        <a:spcAft>
                          <a:spcPts val="0"/>
                        </a:spcAft>
                      </a:pPr>
                      <a:r>
                        <a:rPr lang="en-US" sz="1400" b="0" dirty="0" smtClean="0">
                          <a:effectLst/>
                        </a:rPr>
                        <a:t>&lt;i&gt; : Makes text italic</a:t>
                      </a:r>
                      <a:endParaRPr lang="en-US" sz="1400" b="0" dirty="0">
                        <a:effectLst/>
                      </a:endParaRPr>
                    </a:p>
                    <a:p>
                      <a:pPr marL="0" marR="0" algn="l" fontAlgn="base">
                        <a:lnSpc>
                          <a:spcPct val="100000"/>
                        </a:lnSpc>
                        <a:spcBef>
                          <a:spcPts val="0"/>
                        </a:spcBef>
                        <a:spcAft>
                          <a:spcPts val="0"/>
                        </a:spcAft>
                      </a:pPr>
                      <a:r>
                        <a:rPr lang="en-US" sz="1400" b="0" dirty="0">
                          <a:effectLst/>
                        </a:rPr>
                        <a:t>&lt;big&gt; : Makes the text </a:t>
                      </a:r>
                      <a:r>
                        <a:rPr lang="en-US" sz="1400" b="0" dirty="0" smtClean="0">
                          <a:effectLst/>
                        </a:rPr>
                        <a:t>one </a:t>
                      </a:r>
                      <a:r>
                        <a:rPr lang="en-US" sz="1400" b="0" dirty="0">
                          <a:effectLst/>
                        </a:rPr>
                        <a:t>size bigger </a:t>
                      </a:r>
                      <a:r>
                        <a:rPr lang="en-US" sz="1400" b="0" dirty="0" smtClean="0">
                          <a:effectLst/>
                        </a:rPr>
                        <a:t>than rest</a:t>
                      </a:r>
                      <a:r>
                        <a:rPr lang="en-US" sz="1400" b="0" baseline="0" dirty="0" smtClean="0">
                          <a:effectLst/>
                        </a:rPr>
                        <a:t> of the text</a:t>
                      </a:r>
                      <a:endParaRPr lang="en-US" sz="1400" b="0" dirty="0">
                        <a:effectLst/>
                      </a:endParaRPr>
                    </a:p>
                    <a:p>
                      <a:pPr marL="0" marR="0" algn="l" fontAlgn="base">
                        <a:lnSpc>
                          <a:spcPct val="100000"/>
                        </a:lnSpc>
                        <a:spcBef>
                          <a:spcPts val="0"/>
                        </a:spcBef>
                        <a:spcAft>
                          <a:spcPts val="0"/>
                        </a:spcAft>
                      </a:pPr>
                      <a:r>
                        <a:rPr lang="en-US" sz="1400" b="0" dirty="0">
                          <a:effectLst/>
                        </a:rPr>
                        <a:t>&lt;font&gt; : Used to apply a </a:t>
                      </a:r>
                      <a:r>
                        <a:rPr lang="en-US" sz="1400" b="0" dirty="0" smtClean="0">
                          <a:effectLst/>
                        </a:rPr>
                        <a:t>font face and font color</a:t>
                      </a:r>
                      <a:endParaRPr lang="en-US" sz="1400" b="0" dirty="0">
                        <a:effectLst/>
                      </a:endParaRPr>
                    </a:p>
                    <a:p>
                      <a:pPr marL="0" marR="0" algn="l" fontAlgn="base">
                        <a:lnSpc>
                          <a:spcPct val="100000"/>
                        </a:lnSpc>
                        <a:spcBef>
                          <a:spcPts val="0"/>
                        </a:spcBef>
                        <a:spcAft>
                          <a:spcPts val="0"/>
                        </a:spcAft>
                      </a:pPr>
                      <a:endParaRPr lang="en-US" sz="1400" b="0" dirty="0">
                        <a:solidFill>
                          <a:schemeClr val="tx1"/>
                        </a:solidFill>
                        <a:effectLst/>
                        <a:latin typeface="Arial" pitchFamily="34" charset="0"/>
                        <a:ea typeface="Calibri"/>
                        <a:cs typeface="Arial" pitchFamily="34" charset="0"/>
                      </a:endParaRPr>
                    </a:p>
                  </a:txBody>
                  <a:tcPr marL="68580" marR="68580" marT="0" marB="0" anchor="ctr"/>
                </a:tc>
              </a:tr>
            </a:tbl>
          </a:graphicData>
        </a:graphic>
      </p:graphicFrame>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LOGICAL Vs. PHYSICAL TAGS</a:t>
            </a:r>
          </a:p>
        </p:txBody>
      </p:sp>
      <p:sp>
        <p:nvSpPr>
          <p:cNvPr id="5" name="Rectangle 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 has logical tags and physical tags.</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p:cNvGraphicFramePr>
            <a:graphicFrameLocks noGrp="1"/>
          </p:cNvGraphicFramePr>
          <p:nvPr>
            <p:extLst>
              <p:ext uri="{D42A27DB-BD31-4B8C-83A1-F6EECF244321}">
                <p14:modId xmlns:p14="http://schemas.microsoft.com/office/powerpoint/2010/main" xmlns="" val="2151011200"/>
              </p:ext>
            </p:extLst>
          </p:nvPr>
        </p:nvGraphicFramePr>
        <p:xfrm>
          <a:off x="1620823" y="1449881"/>
          <a:ext cx="4438891" cy="4155310"/>
        </p:xfrm>
        <a:graphic>
          <a:graphicData uri="http://schemas.openxmlformats.org/drawingml/2006/table">
            <a:tbl>
              <a:tblPr firstRow="1" firstCol="1" bandRow="1">
                <a:tableStyleId>{1E171933-4619-4E11-9A3F-F7608DF75F80}</a:tableStyleId>
              </a:tblPr>
              <a:tblGrid>
                <a:gridCol w="4438891"/>
              </a:tblGrid>
              <a:tr h="319639">
                <a:tc>
                  <a:txBody>
                    <a:bodyPr/>
                    <a:lstStyle/>
                    <a:p>
                      <a:pPr marL="0" marR="0" algn="l" fontAlgn="base">
                        <a:lnSpc>
                          <a:spcPct val="100000"/>
                        </a:lnSpc>
                        <a:spcBef>
                          <a:spcPts val="0"/>
                        </a:spcBef>
                        <a:spcAft>
                          <a:spcPts val="0"/>
                        </a:spcAft>
                      </a:pPr>
                      <a:r>
                        <a:rPr lang="en-US" sz="1400" dirty="0">
                          <a:effectLst/>
                        </a:rPr>
                        <a:t>Logical Tags</a:t>
                      </a:r>
                      <a:endParaRPr lang="en-US" sz="1400" b="1" dirty="0">
                        <a:solidFill>
                          <a:schemeClr val="tx1"/>
                        </a:solidFill>
                        <a:effectLst/>
                        <a:latin typeface="Arial" pitchFamily="34" charset="0"/>
                        <a:ea typeface="Calibri"/>
                        <a:cs typeface="Arial" pitchFamily="34" charset="0"/>
                      </a:endParaRPr>
                    </a:p>
                  </a:txBody>
                  <a:tcPr marL="68580" marR="68580" marT="0" marB="0"/>
                </a:tc>
              </a:tr>
              <a:tr h="958918">
                <a:tc>
                  <a:txBody>
                    <a:bodyPr/>
                    <a:lstStyle/>
                    <a:p>
                      <a:pPr marL="0" marR="0" algn="l" fontAlgn="base">
                        <a:lnSpc>
                          <a:spcPct val="100000"/>
                        </a:lnSpc>
                        <a:spcBef>
                          <a:spcPts val="0"/>
                        </a:spcBef>
                        <a:spcAft>
                          <a:spcPts val="0"/>
                        </a:spcAft>
                      </a:pPr>
                      <a:r>
                        <a:rPr lang="en-US" sz="1400" dirty="0" smtClean="0">
                          <a:effectLst/>
                        </a:rPr>
                        <a:t>These describe the enclosed text’s meaning to </a:t>
                      </a:r>
                      <a:r>
                        <a:rPr lang="en-US" sz="1400" dirty="0">
                          <a:effectLst/>
                        </a:rPr>
                        <a:t>the </a:t>
                      </a:r>
                      <a:r>
                        <a:rPr lang="en-US" sz="1400" dirty="0" smtClean="0">
                          <a:effectLst/>
                        </a:rPr>
                        <a:t>browser.</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r h="958918">
                <a:tc>
                  <a:txBody>
                    <a:bodyPr/>
                    <a:lstStyle/>
                    <a:p>
                      <a:pPr marL="0" marR="0" algn="l" fontAlgn="base">
                        <a:lnSpc>
                          <a:spcPct val="100000"/>
                        </a:lnSpc>
                        <a:spcBef>
                          <a:spcPts val="0"/>
                        </a:spcBef>
                        <a:spcAft>
                          <a:spcPts val="0"/>
                        </a:spcAft>
                      </a:pPr>
                      <a:r>
                        <a:rPr lang="en-US" sz="1400" dirty="0" smtClean="0">
                          <a:effectLst/>
                        </a:rPr>
                        <a:t>These tags affect </a:t>
                      </a:r>
                      <a:r>
                        <a:rPr lang="en-US" sz="1400" dirty="0">
                          <a:effectLst/>
                        </a:rPr>
                        <a:t>search </a:t>
                      </a:r>
                      <a:r>
                        <a:rPr lang="en-US" sz="1400" dirty="0" smtClean="0">
                          <a:effectLst/>
                        </a:rPr>
                        <a:t>engines, such as </a:t>
                      </a:r>
                      <a:r>
                        <a:rPr lang="en-US" sz="1400" dirty="0">
                          <a:effectLst/>
                        </a:rPr>
                        <a:t>Google </a:t>
                      </a:r>
                      <a:r>
                        <a:rPr lang="en-US" sz="1400" dirty="0" smtClean="0">
                          <a:effectLst/>
                        </a:rPr>
                        <a:t>that </a:t>
                      </a:r>
                      <a:r>
                        <a:rPr lang="en-US" sz="1400" dirty="0">
                          <a:effectLst/>
                        </a:rPr>
                        <a:t>look for such tags to help </a:t>
                      </a:r>
                      <a:r>
                        <a:rPr lang="en-US" sz="1400" dirty="0" smtClean="0">
                          <a:effectLst/>
                        </a:rPr>
                        <a:t>understand </a:t>
                      </a:r>
                      <a:r>
                        <a:rPr lang="en-US" sz="1400" dirty="0">
                          <a:effectLst/>
                        </a:rPr>
                        <a:t>what the page is about.</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r h="1917835">
                <a:tc>
                  <a:txBody>
                    <a:bodyPr/>
                    <a:lstStyle/>
                    <a:p>
                      <a:pPr marL="0" marR="0" algn="l" fontAlgn="base">
                        <a:lnSpc>
                          <a:spcPct val="100000"/>
                        </a:lnSpc>
                        <a:spcBef>
                          <a:spcPts val="0"/>
                        </a:spcBef>
                        <a:spcAft>
                          <a:spcPts val="0"/>
                        </a:spcAft>
                      </a:pPr>
                      <a:r>
                        <a:rPr lang="en-US" sz="1400" dirty="0">
                          <a:effectLst/>
                        </a:rPr>
                        <a:t>&lt;strong&gt; : </a:t>
                      </a:r>
                      <a:r>
                        <a:rPr lang="en-US" sz="1400" dirty="0" smtClean="0">
                          <a:effectLst/>
                        </a:rPr>
                        <a:t>strong </a:t>
                      </a:r>
                      <a:r>
                        <a:rPr lang="en-US" sz="1400" dirty="0">
                          <a:effectLst/>
                        </a:rPr>
                        <a:t>– implies importance of the text</a:t>
                      </a:r>
                    </a:p>
                    <a:p>
                      <a:pPr marL="0" marR="0" algn="l" fontAlgn="base">
                        <a:lnSpc>
                          <a:spcPct val="100000"/>
                        </a:lnSpc>
                        <a:spcBef>
                          <a:spcPts val="0"/>
                        </a:spcBef>
                        <a:spcAft>
                          <a:spcPts val="0"/>
                        </a:spcAft>
                      </a:pPr>
                      <a:r>
                        <a:rPr lang="en-US" sz="1400" dirty="0">
                          <a:effectLst/>
                        </a:rPr>
                        <a:t>&lt;</a:t>
                      </a:r>
                      <a:r>
                        <a:rPr lang="en-US" sz="1400" dirty="0" err="1">
                          <a:effectLst/>
                        </a:rPr>
                        <a:t>em</a:t>
                      </a:r>
                      <a:r>
                        <a:rPr lang="en-US" sz="1400" dirty="0">
                          <a:effectLst/>
                        </a:rPr>
                        <a:t>&gt; : emphasize – usually </a:t>
                      </a:r>
                      <a:r>
                        <a:rPr lang="en-US" sz="1400" dirty="0" smtClean="0">
                          <a:effectLst/>
                        </a:rPr>
                        <a:t>made </a:t>
                      </a:r>
                      <a:r>
                        <a:rPr lang="en-US" sz="1400" dirty="0">
                          <a:effectLst/>
                        </a:rPr>
                        <a:t>to look </a:t>
                      </a:r>
                      <a:r>
                        <a:rPr lang="en-US" sz="1400" dirty="0" smtClean="0">
                          <a:effectLst/>
                        </a:rPr>
                        <a:t>italic </a:t>
                      </a:r>
                      <a:r>
                        <a:rPr lang="en-US" sz="1400" dirty="0">
                          <a:effectLst/>
                        </a:rPr>
                        <a:t>by the </a:t>
                      </a:r>
                      <a:r>
                        <a:rPr lang="en-US" sz="1400" dirty="0" smtClean="0">
                          <a:effectLst/>
                        </a:rPr>
                        <a:t>browsers</a:t>
                      </a:r>
                      <a:endParaRPr lang="en-US" sz="1400" dirty="0">
                        <a:effectLst/>
                      </a:endParaRPr>
                    </a:p>
                    <a:p>
                      <a:pPr marL="0" marR="0" algn="l" fontAlgn="base">
                        <a:lnSpc>
                          <a:spcPct val="100000"/>
                        </a:lnSpc>
                        <a:spcBef>
                          <a:spcPts val="0"/>
                        </a:spcBef>
                        <a:spcAft>
                          <a:spcPts val="0"/>
                        </a:spcAft>
                      </a:pPr>
                      <a:r>
                        <a:rPr lang="en-US" sz="1400" dirty="0">
                          <a:effectLst/>
                        </a:rPr>
                        <a:t>&lt;span&gt; : </a:t>
                      </a:r>
                      <a:r>
                        <a:rPr lang="en-US" sz="1400" dirty="0" smtClean="0">
                          <a:effectLst/>
                        </a:rPr>
                        <a:t>styles part of the text </a:t>
                      </a:r>
                      <a:endParaRPr lang="en-US" sz="1400" dirty="0">
                        <a:effectLst/>
                      </a:endParaRPr>
                    </a:p>
                    <a:p>
                      <a:pPr marL="0" marR="0" algn="l" fontAlgn="base">
                        <a:lnSpc>
                          <a:spcPct val="100000"/>
                        </a:lnSpc>
                        <a:spcBef>
                          <a:spcPts val="0"/>
                        </a:spcBef>
                        <a:spcAft>
                          <a:spcPts val="0"/>
                        </a:spcAft>
                      </a:pPr>
                      <a:r>
                        <a:rPr lang="en-US" sz="1400" dirty="0">
                          <a:effectLst/>
                        </a:rPr>
                        <a:t>&lt;div&gt; : </a:t>
                      </a:r>
                      <a:r>
                        <a:rPr lang="en-US" sz="1400" dirty="0" smtClean="0">
                          <a:effectLst/>
                        </a:rPr>
                        <a:t>styles blocks of content </a:t>
                      </a:r>
                      <a:endParaRPr lang="en-US" sz="1400" b="0" dirty="0">
                        <a:solidFill>
                          <a:schemeClr val="tx1"/>
                        </a:solidFill>
                        <a:effectLst/>
                        <a:latin typeface="Arial" pitchFamily="34" charset="0"/>
                        <a:ea typeface="Calibri"/>
                        <a:cs typeface="Arial" pitchFamily="34" charset="0"/>
                      </a:endParaRPr>
                    </a:p>
                  </a:txBody>
                  <a:tcPr marL="68580" marR="68580" marT="0" marB="0" anchor="ctr"/>
                </a:tc>
              </a:tr>
            </a:tbl>
          </a:graphicData>
        </a:graphic>
      </p:graphicFrame>
    </p:spTree>
    <p:extLst>
      <p:ext uri="{BB962C8B-B14F-4D97-AF65-F5344CB8AC3E}">
        <p14:creationId xmlns:p14="http://schemas.microsoft.com/office/powerpoint/2010/main" xmlns="" val="350251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xmlns="" val="817944814"/>
              </p:ext>
            </p:extLst>
          </p:nvPr>
        </p:nvGraphicFramePr>
        <p:xfrm>
          <a:off x="1287852" y="1417053"/>
          <a:ext cx="4496765" cy="4138240"/>
        </p:xfrm>
        <a:graphic>
          <a:graphicData uri="http://schemas.openxmlformats.org/drawingml/2006/table">
            <a:tbl>
              <a:tblPr firstRow="1" firstCol="1" bandRow="1">
                <a:tableStyleId>{1E171933-4619-4E11-9A3F-F7608DF75F80}</a:tableStyleId>
              </a:tblPr>
              <a:tblGrid>
                <a:gridCol w="4496765"/>
              </a:tblGrid>
              <a:tr h="413824">
                <a:tc>
                  <a:txBody>
                    <a:bodyPr/>
                    <a:lstStyle/>
                    <a:p>
                      <a:pPr marL="0" marR="0" fontAlgn="base">
                        <a:lnSpc>
                          <a:spcPct val="100000"/>
                        </a:lnSpc>
                        <a:spcBef>
                          <a:spcPts val="0"/>
                        </a:spcBef>
                        <a:spcAft>
                          <a:spcPts val="0"/>
                        </a:spcAft>
                      </a:pPr>
                      <a:r>
                        <a:rPr lang="en-US" sz="1400" dirty="0" smtClean="0">
                          <a:effectLst/>
                        </a:rPr>
                        <a:t>Block-level </a:t>
                      </a:r>
                      <a:r>
                        <a:rPr lang="en-US" sz="1400" dirty="0">
                          <a:effectLst/>
                        </a:rPr>
                        <a:t>HTML elements</a:t>
                      </a:r>
                      <a:endParaRPr lang="en-US" sz="1400" b="1"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These </a:t>
                      </a:r>
                      <a:r>
                        <a:rPr lang="en-US" sz="1400" dirty="0">
                          <a:effectLst/>
                        </a:rPr>
                        <a:t>elements </a:t>
                      </a:r>
                      <a:r>
                        <a:rPr lang="en-US" sz="1400" dirty="0" smtClean="0">
                          <a:effectLst/>
                        </a:rPr>
                        <a:t>are found in a </a:t>
                      </a:r>
                      <a:r>
                        <a:rPr lang="en-US" sz="1400" dirty="0">
                          <a:effectLst/>
                        </a:rPr>
                        <a:t>virtual </a:t>
                      </a:r>
                      <a:r>
                        <a:rPr lang="en-US" sz="1400" dirty="0" smtClean="0">
                          <a:effectLst/>
                        </a:rPr>
                        <a:t>box </a:t>
                      </a:r>
                      <a:r>
                        <a:rPr lang="en-US" sz="1400" dirty="0">
                          <a:effectLst/>
                        </a:rPr>
                        <a:t>and are always followed by a line </a:t>
                      </a:r>
                      <a:r>
                        <a:rPr lang="en-US" sz="1400" dirty="0" smtClean="0">
                          <a:effectLst/>
                        </a:rPr>
                        <a:t>break.</a:t>
                      </a:r>
                      <a:endParaRPr lang="en-US" sz="1400" b="0"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These elements break </a:t>
                      </a:r>
                      <a:r>
                        <a:rPr lang="en-US" sz="1400" dirty="0">
                          <a:effectLst/>
                        </a:rPr>
                        <a:t>the flow of text and other </a:t>
                      </a:r>
                      <a:r>
                        <a:rPr lang="en-US" sz="1400" dirty="0" smtClean="0">
                          <a:effectLst/>
                        </a:rPr>
                        <a:t>elements to </a:t>
                      </a:r>
                      <a:r>
                        <a:rPr lang="en-US" sz="1400" dirty="0">
                          <a:effectLst/>
                        </a:rPr>
                        <a:t>create a virtual box around </a:t>
                      </a:r>
                      <a:r>
                        <a:rPr lang="en-US" sz="1400" dirty="0" smtClean="0">
                          <a:effectLst/>
                        </a:rPr>
                        <a:t>themselves.</a:t>
                      </a:r>
                      <a:endParaRPr lang="en-US" sz="1400" b="0"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Block tag examples: </a:t>
                      </a:r>
                      <a:r>
                        <a:rPr lang="en-US" sz="1400" dirty="0">
                          <a:effectLst/>
                        </a:rPr>
                        <a:t>&lt;p&gt;, &lt;div&gt;, &lt;</a:t>
                      </a:r>
                      <a:r>
                        <a:rPr lang="en-US" sz="1400" dirty="0" err="1">
                          <a:effectLst/>
                        </a:rPr>
                        <a:t>blockquote</a:t>
                      </a:r>
                      <a:r>
                        <a:rPr lang="en-US" sz="1400" dirty="0">
                          <a:effectLst/>
                        </a:rPr>
                        <a:t>&gt;, &lt;table&gt;, &lt;</a:t>
                      </a:r>
                      <a:r>
                        <a:rPr lang="en-US" sz="1400" dirty="0" err="1">
                          <a:effectLst/>
                        </a:rPr>
                        <a:t>br</a:t>
                      </a:r>
                      <a:r>
                        <a:rPr lang="en-US" sz="1400" dirty="0">
                          <a:effectLst/>
                        </a:rPr>
                        <a:t>&gt;, &lt;</a:t>
                      </a:r>
                      <a:r>
                        <a:rPr lang="en-US" sz="1400" dirty="0" err="1">
                          <a:effectLst/>
                        </a:rPr>
                        <a:t>ol</a:t>
                      </a:r>
                      <a:r>
                        <a:rPr lang="en-US" sz="1400" dirty="0">
                          <a:effectLst/>
                        </a:rPr>
                        <a:t>&gt;, &lt;form&gt;, &lt;h1&gt; to &lt;h6&gt;</a:t>
                      </a:r>
                      <a:endParaRPr lang="en-US" sz="1400" b="0" dirty="0">
                        <a:solidFill>
                          <a:schemeClr val="tx1"/>
                        </a:solidFill>
                        <a:effectLst/>
                        <a:latin typeface="Arial" pitchFamily="34" charset="0"/>
                        <a:ea typeface="Times New Roman"/>
                        <a:cs typeface="Arial" pitchFamily="34" charset="0"/>
                      </a:endParaRPr>
                    </a:p>
                  </a:txBody>
                  <a:tcPr marL="68580" marR="68580" marT="0" marB="0"/>
                </a:tc>
              </a:tr>
            </a:tbl>
          </a:graphicData>
        </a:graphic>
      </p:graphicFrame>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BLOCK LEVEL VS. INLINE ELEMENTS</a:t>
            </a:r>
          </a:p>
        </p:txBody>
      </p:sp>
      <p:sp>
        <p:nvSpPr>
          <p:cNvPr id="5" name="Rectangle 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In HTML, tags are either block-level or inline elements.</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8" name="Table 7"/>
          <p:cNvGraphicFramePr>
            <a:graphicFrameLocks noGrp="1"/>
          </p:cNvGraphicFramePr>
          <p:nvPr>
            <p:extLst>
              <p:ext uri="{D42A27DB-BD31-4B8C-83A1-F6EECF244321}">
                <p14:modId xmlns:p14="http://schemas.microsoft.com/office/powerpoint/2010/main" xmlns="" val="908723224"/>
              </p:ext>
            </p:extLst>
          </p:nvPr>
        </p:nvGraphicFramePr>
        <p:xfrm>
          <a:off x="5776688" y="1417053"/>
          <a:ext cx="4496765" cy="4138240"/>
        </p:xfrm>
        <a:graphic>
          <a:graphicData uri="http://schemas.openxmlformats.org/drawingml/2006/table">
            <a:tbl>
              <a:tblPr firstRow="1" firstCol="1" bandRow="1">
                <a:tableStyleId>{1E171933-4619-4E11-9A3F-F7608DF75F80}</a:tableStyleId>
              </a:tblPr>
              <a:tblGrid>
                <a:gridCol w="4496765"/>
              </a:tblGrid>
              <a:tr h="413824">
                <a:tc>
                  <a:txBody>
                    <a:bodyPr/>
                    <a:lstStyle/>
                    <a:p>
                      <a:pPr marL="0" marR="0" fontAlgn="base">
                        <a:lnSpc>
                          <a:spcPct val="100000"/>
                        </a:lnSpc>
                        <a:spcBef>
                          <a:spcPts val="0"/>
                        </a:spcBef>
                        <a:spcAft>
                          <a:spcPts val="0"/>
                        </a:spcAft>
                      </a:pPr>
                      <a:r>
                        <a:rPr lang="en-US" sz="1400" dirty="0">
                          <a:effectLst/>
                        </a:rPr>
                        <a:t>Inline HTML elements</a:t>
                      </a:r>
                      <a:endParaRPr lang="en-US" sz="1400" b="1"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These elements are </a:t>
                      </a:r>
                      <a:r>
                        <a:rPr lang="en-US" sz="1400" dirty="0">
                          <a:effectLst/>
                        </a:rPr>
                        <a:t>a part of the </a:t>
                      </a:r>
                      <a:r>
                        <a:rPr lang="en-US" sz="1400" dirty="0" smtClean="0">
                          <a:effectLst/>
                        </a:rPr>
                        <a:t>text in </a:t>
                      </a:r>
                      <a:r>
                        <a:rPr lang="en-US" sz="1400" dirty="0">
                          <a:effectLst/>
                        </a:rPr>
                        <a:t>which they are inserted.</a:t>
                      </a:r>
                      <a:endParaRPr lang="en-US" sz="1400" b="0"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These elements have </a:t>
                      </a:r>
                      <a:r>
                        <a:rPr lang="en-US" sz="1400" dirty="0">
                          <a:effectLst/>
                        </a:rPr>
                        <a:t>no </a:t>
                      </a:r>
                      <a:r>
                        <a:rPr lang="en-US" sz="1400" dirty="0" smtClean="0">
                          <a:effectLst/>
                        </a:rPr>
                        <a:t>virtual box </a:t>
                      </a:r>
                      <a:r>
                        <a:rPr lang="en-US" sz="1400" dirty="0">
                          <a:effectLst/>
                        </a:rPr>
                        <a:t>around them and </a:t>
                      </a:r>
                      <a:r>
                        <a:rPr lang="en-US" sz="1400" dirty="0" smtClean="0">
                          <a:effectLst/>
                        </a:rPr>
                        <a:t>no line breaks, </a:t>
                      </a:r>
                      <a:r>
                        <a:rPr lang="en-US" sz="1400" dirty="0">
                          <a:effectLst/>
                        </a:rPr>
                        <a:t>either.</a:t>
                      </a:r>
                      <a:endParaRPr lang="en-US" sz="1400" b="0" dirty="0">
                        <a:solidFill>
                          <a:schemeClr val="tx1"/>
                        </a:solidFill>
                        <a:effectLst/>
                        <a:latin typeface="Arial" pitchFamily="34" charset="0"/>
                        <a:ea typeface="Times New Roman"/>
                        <a:cs typeface="Arial" pitchFamily="34" charset="0"/>
                      </a:endParaRPr>
                    </a:p>
                  </a:txBody>
                  <a:tcPr marL="68580" marR="68580" marT="0" marB="0"/>
                </a:tc>
              </a:tr>
              <a:tr h="1241472">
                <a:tc>
                  <a:txBody>
                    <a:bodyPr/>
                    <a:lstStyle/>
                    <a:p>
                      <a:pPr marL="0" marR="0" fontAlgn="base">
                        <a:lnSpc>
                          <a:spcPct val="100000"/>
                        </a:lnSpc>
                        <a:spcBef>
                          <a:spcPts val="0"/>
                        </a:spcBef>
                        <a:spcAft>
                          <a:spcPts val="0"/>
                        </a:spcAft>
                      </a:pPr>
                      <a:r>
                        <a:rPr lang="en-US" sz="1400" dirty="0" smtClean="0">
                          <a:effectLst/>
                        </a:rPr>
                        <a:t>Inline tag examples: &lt;</a:t>
                      </a:r>
                      <a:r>
                        <a:rPr lang="en-US" sz="1400" dirty="0">
                          <a:effectLst/>
                        </a:rPr>
                        <a:t>b&gt; (bold) </a:t>
                      </a:r>
                      <a:r>
                        <a:rPr lang="en-US" sz="1400" dirty="0" smtClean="0">
                          <a:effectLst/>
                        </a:rPr>
                        <a:t>tag, &lt;i&gt; (italic)</a:t>
                      </a:r>
                      <a:r>
                        <a:rPr lang="en-US" sz="1400" baseline="0" dirty="0" smtClean="0">
                          <a:effectLst/>
                        </a:rPr>
                        <a:t> tag</a:t>
                      </a:r>
                      <a:endParaRPr lang="en-US" sz="1400" b="0" dirty="0">
                        <a:solidFill>
                          <a:schemeClr val="tx1"/>
                        </a:solidFill>
                        <a:effectLst/>
                        <a:latin typeface="Arial" pitchFamily="34" charset="0"/>
                        <a:ea typeface="Times New Roman"/>
                        <a:cs typeface="Arial" pitchFamily="34" charset="0"/>
                      </a:endParaRPr>
                    </a:p>
                  </a:txBody>
                  <a:tcPr marL="68580" marR="68580" marT="0" marB="0"/>
                </a:tc>
              </a:tr>
            </a:tbl>
          </a:graphicData>
        </a:graphic>
      </p:graphicFrame>
    </p:spTree>
    <p:extLst>
      <p:ext uri="{BB962C8B-B14F-4D97-AF65-F5344CB8AC3E}">
        <p14:creationId xmlns:p14="http://schemas.microsoft.com/office/powerpoint/2010/main" xmlns="" val="54740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TEXT FORMATTING</a:t>
            </a:r>
          </a:p>
        </p:txBody>
      </p:sp>
      <p:grpSp>
        <p:nvGrpSpPr>
          <p:cNvPr id="33" name="Group 32"/>
          <p:cNvGrpSpPr/>
          <p:nvPr/>
        </p:nvGrpSpPr>
        <p:grpSpPr>
          <a:xfrm>
            <a:off x="4250039" y="2764626"/>
            <a:ext cx="1835727" cy="1582716"/>
            <a:chOff x="4250039" y="2564601"/>
            <a:chExt cx="1835727" cy="1582716"/>
          </a:xfrm>
        </p:grpSpPr>
        <p:sp>
          <p:nvSpPr>
            <p:cNvPr id="6" name="Hexagon 5"/>
            <p:cNvSpPr/>
            <p:nvPr/>
          </p:nvSpPr>
          <p:spPr>
            <a:xfrm>
              <a:off x="4250039" y="2564601"/>
              <a:ext cx="1835727" cy="1582716"/>
            </a:xfrm>
            <a:prstGeom prst="hexagon">
              <a:avLst>
                <a:gd name="adj" fmla="val 25000"/>
                <a:gd name="vf" fmla="val 115470"/>
              </a:avLst>
            </a:prstGeom>
            <a:solidFill>
              <a:srgbClr val="70AD48">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TextBox 25"/>
            <p:cNvSpPr txBox="1"/>
            <p:nvPr/>
          </p:nvSpPr>
          <p:spPr>
            <a:xfrm>
              <a:off x="4373154" y="3086302"/>
              <a:ext cx="1589495" cy="615011"/>
            </a:xfrm>
            <a:prstGeom prst="rect">
              <a:avLst/>
            </a:prstGeom>
            <a:noFill/>
          </p:spPr>
          <p:txBody>
            <a:bodyPr wrap="square" rtlCol="0">
              <a:spAutoFit/>
            </a:bodyPr>
            <a:lstStyle/>
            <a:p>
              <a:pPr lvl="0" algn="ctr" defTabSz="1466850">
                <a:lnSpc>
                  <a:spcPct val="90000"/>
                </a:lnSpc>
                <a:spcBef>
                  <a:spcPct val="0"/>
                </a:spcBef>
                <a:spcAft>
                  <a:spcPct val="35000"/>
                </a:spcAft>
              </a:pPr>
              <a:r>
                <a:rPr lang="en-US" dirty="0">
                  <a:solidFill>
                    <a:schemeClr val="bg1"/>
                  </a:solidFill>
                </a:rPr>
                <a:t>Underline and Strikethrough</a:t>
              </a:r>
            </a:p>
          </p:txBody>
        </p:sp>
      </p:grpSp>
      <p:grpSp>
        <p:nvGrpSpPr>
          <p:cNvPr id="34" name="Group 33"/>
          <p:cNvGrpSpPr/>
          <p:nvPr/>
        </p:nvGrpSpPr>
        <p:grpSpPr>
          <a:xfrm>
            <a:off x="4250039" y="4481858"/>
            <a:ext cx="1835727" cy="1582716"/>
            <a:chOff x="4250039" y="4281833"/>
            <a:chExt cx="1835727" cy="1582716"/>
          </a:xfrm>
        </p:grpSpPr>
        <p:sp>
          <p:nvSpPr>
            <p:cNvPr id="10" name="Hexagon 9"/>
            <p:cNvSpPr/>
            <p:nvPr/>
          </p:nvSpPr>
          <p:spPr>
            <a:xfrm>
              <a:off x="4250039" y="4281833"/>
              <a:ext cx="1835727" cy="1582716"/>
            </a:xfrm>
            <a:prstGeom prst="hexagon">
              <a:avLst>
                <a:gd name="adj" fmla="val 25000"/>
                <a:gd name="vf" fmla="val 115470"/>
              </a:avLst>
            </a:prstGeom>
            <a:solidFill>
              <a:srgbClr val="FFC000">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TextBox 26"/>
            <p:cNvSpPr txBox="1"/>
            <p:nvPr/>
          </p:nvSpPr>
          <p:spPr>
            <a:xfrm>
              <a:off x="4327830" y="4777725"/>
              <a:ext cx="1680142" cy="590931"/>
            </a:xfrm>
            <a:prstGeom prst="rect">
              <a:avLst/>
            </a:prstGeom>
            <a:noFill/>
          </p:spPr>
          <p:txBody>
            <a:bodyPr wrap="square" rtlCol="0">
              <a:spAutoFit/>
            </a:bodyPr>
            <a:lstStyle/>
            <a:p>
              <a:pPr lvl="0" algn="ctr" defTabSz="1466850">
                <a:lnSpc>
                  <a:spcPct val="90000"/>
                </a:lnSpc>
                <a:spcBef>
                  <a:spcPct val="0"/>
                </a:spcBef>
                <a:spcAft>
                  <a:spcPct val="35000"/>
                </a:spcAft>
              </a:pPr>
              <a:r>
                <a:rPr lang="en-US" dirty="0">
                  <a:solidFill>
                    <a:schemeClr val="bg1"/>
                  </a:solidFill>
                </a:rPr>
                <a:t>Subscript and Superscript</a:t>
              </a:r>
            </a:p>
          </p:txBody>
        </p:sp>
      </p:grpSp>
      <p:grpSp>
        <p:nvGrpSpPr>
          <p:cNvPr id="35" name="Group 34"/>
          <p:cNvGrpSpPr/>
          <p:nvPr/>
        </p:nvGrpSpPr>
        <p:grpSpPr>
          <a:xfrm>
            <a:off x="5819226" y="1880647"/>
            <a:ext cx="1835727" cy="1582716"/>
            <a:chOff x="5819226" y="1680622"/>
            <a:chExt cx="1835727" cy="1582716"/>
          </a:xfrm>
        </p:grpSpPr>
        <p:sp>
          <p:nvSpPr>
            <p:cNvPr id="14" name="Freeform 13"/>
            <p:cNvSpPr/>
            <p:nvPr/>
          </p:nvSpPr>
          <p:spPr>
            <a:xfrm>
              <a:off x="5819226" y="1680622"/>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1199FF"/>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1466850">
                <a:lnSpc>
                  <a:spcPct val="90000"/>
                </a:lnSpc>
                <a:spcBef>
                  <a:spcPct val="0"/>
                </a:spcBef>
                <a:spcAft>
                  <a:spcPct val="35000"/>
                </a:spcAft>
              </a:pPr>
              <a:endParaRPr lang="en-US" sz="1600" dirty="0">
                <a:solidFill>
                  <a:schemeClr val="bg1"/>
                </a:solidFill>
              </a:endParaRPr>
            </a:p>
          </p:txBody>
        </p:sp>
        <p:sp>
          <p:nvSpPr>
            <p:cNvPr id="28" name="TextBox 27"/>
            <p:cNvSpPr txBox="1"/>
            <p:nvPr/>
          </p:nvSpPr>
          <p:spPr>
            <a:xfrm>
              <a:off x="5937479" y="2201589"/>
              <a:ext cx="1672996" cy="646331"/>
            </a:xfrm>
            <a:prstGeom prst="rect">
              <a:avLst/>
            </a:prstGeom>
            <a:noFill/>
          </p:spPr>
          <p:txBody>
            <a:bodyPr wrap="square" rtlCol="0">
              <a:spAutoFit/>
            </a:bodyPr>
            <a:lstStyle/>
            <a:p>
              <a:pPr lvl="0" algn="ctr"/>
              <a:r>
                <a:rPr lang="en-US" dirty="0">
                  <a:solidFill>
                    <a:schemeClr val="bg1"/>
                  </a:solidFill>
                </a:rPr>
                <a:t>Subscript and Superscript</a:t>
              </a:r>
            </a:p>
          </p:txBody>
        </p:sp>
      </p:grpSp>
      <p:grpSp>
        <p:nvGrpSpPr>
          <p:cNvPr id="36" name="Group 35"/>
          <p:cNvGrpSpPr/>
          <p:nvPr/>
        </p:nvGrpSpPr>
        <p:grpSpPr>
          <a:xfrm>
            <a:off x="5819226" y="3614735"/>
            <a:ext cx="1835727" cy="1582716"/>
            <a:chOff x="5819226" y="3414710"/>
            <a:chExt cx="1835727" cy="1582716"/>
          </a:xfrm>
        </p:grpSpPr>
        <p:sp>
          <p:nvSpPr>
            <p:cNvPr id="4" name="Freeform 3"/>
            <p:cNvSpPr/>
            <p:nvPr/>
          </p:nvSpPr>
          <p:spPr>
            <a:xfrm>
              <a:off x="5819226" y="3414710"/>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ED7D3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2400300">
                <a:lnSpc>
                  <a:spcPct val="90000"/>
                </a:lnSpc>
                <a:spcBef>
                  <a:spcPct val="0"/>
                </a:spcBef>
                <a:spcAft>
                  <a:spcPct val="35000"/>
                </a:spcAft>
              </a:pPr>
              <a:endParaRPr lang="en-US" sz="5400" kern="1200"/>
            </a:p>
          </p:txBody>
        </p:sp>
        <p:sp>
          <p:nvSpPr>
            <p:cNvPr id="29" name="TextBox 28"/>
            <p:cNvSpPr txBox="1"/>
            <p:nvPr/>
          </p:nvSpPr>
          <p:spPr>
            <a:xfrm>
              <a:off x="6424342" y="4021402"/>
              <a:ext cx="625492" cy="369332"/>
            </a:xfrm>
            <a:prstGeom prst="rect">
              <a:avLst/>
            </a:prstGeom>
            <a:noFill/>
          </p:spPr>
          <p:txBody>
            <a:bodyPr wrap="none" rtlCol="0">
              <a:spAutoFit/>
            </a:bodyPr>
            <a:lstStyle/>
            <a:p>
              <a:pPr algn="ctr"/>
              <a:r>
                <a:rPr lang="en-US" dirty="0">
                  <a:solidFill>
                    <a:schemeClr val="bg1"/>
                  </a:solidFill>
                </a:rPr>
                <a:t>Base</a:t>
              </a:r>
            </a:p>
          </p:txBody>
        </p:sp>
      </p:grpSp>
      <p:grpSp>
        <p:nvGrpSpPr>
          <p:cNvPr id="37" name="Group 36"/>
          <p:cNvGrpSpPr/>
          <p:nvPr/>
        </p:nvGrpSpPr>
        <p:grpSpPr>
          <a:xfrm>
            <a:off x="7383187" y="2745809"/>
            <a:ext cx="1835727" cy="1582716"/>
            <a:chOff x="7383187" y="2545784"/>
            <a:chExt cx="1835727" cy="1582716"/>
          </a:xfrm>
        </p:grpSpPr>
        <p:sp>
          <p:nvSpPr>
            <p:cNvPr id="8" name="Freeform 7"/>
            <p:cNvSpPr/>
            <p:nvPr/>
          </p:nvSpPr>
          <p:spPr>
            <a:xfrm>
              <a:off x="7383187" y="2545784"/>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chemeClr val="bg1">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2400300">
                <a:lnSpc>
                  <a:spcPct val="90000"/>
                </a:lnSpc>
                <a:spcBef>
                  <a:spcPct val="0"/>
                </a:spcBef>
                <a:spcAft>
                  <a:spcPct val="35000"/>
                </a:spcAft>
              </a:pPr>
              <a:endParaRPr lang="en-US" sz="5400" kern="1200"/>
            </a:p>
          </p:txBody>
        </p:sp>
        <p:sp>
          <p:nvSpPr>
            <p:cNvPr id="30" name="TextBox 29"/>
            <p:cNvSpPr txBox="1"/>
            <p:nvPr/>
          </p:nvSpPr>
          <p:spPr>
            <a:xfrm>
              <a:off x="7964226" y="3105224"/>
              <a:ext cx="673646" cy="341632"/>
            </a:xfrm>
            <a:prstGeom prst="rect">
              <a:avLst/>
            </a:prstGeom>
            <a:noFill/>
          </p:spPr>
          <p:txBody>
            <a:bodyPr wrap="none" rtlCol="0">
              <a:spAutoFit/>
            </a:bodyPr>
            <a:lstStyle/>
            <a:p>
              <a:pPr lvl="0" algn="ctr" defTabSz="1466850">
                <a:lnSpc>
                  <a:spcPct val="90000"/>
                </a:lnSpc>
                <a:spcBef>
                  <a:spcPct val="0"/>
                </a:spcBef>
                <a:spcAft>
                  <a:spcPct val="35000"/>
                </a:spcAft>
              </a:pPr>
              <a:r>
                <a:rPr lang="en-US" dirty="0">
                  <a:solidFill>
                    <a:schemeClr val="bg1"/>
                  </a:solidFill>
                </a:rPr>
                <a:t>Form</a:t>
              </a:r>
            </a:p>
          </p:txBody>
        </p:sp>
      </p:grpSp>
      <p:grpSp>
        <p:nvGrpSpPr>
          <p:cNvPr id="32" name="Group 31"/>
          <p:cNvGrpSpPr/>
          <p:nvPr/>
        </p:nvGrpSpPr>
        <p:grpSpPr>
          <a:xfrm>
            <a:off x="4250039" y="1074747"/>
            <a:ext cx="1835727" cy="1582716"/>
            <a:chOff x="4250039" y="874722"/>
            <a:chExt cx="1835727" cy="1582716"/>
          </a:xfrm>
        </p:grpSpPr>
        <p:sp>
          <p:nvSpPr>
            <p:cNvPr id="16" name="Hexagon 15"/>
            <p:cNvSpPr/>
            <p:nvPr/>
          </p:nvSpPr>
          <p:spPr>
            <a:xfrm>
              <a:off x="4250039" y="874722"/>
              <a:ext cx="1835727" cy="1582716"/>
            </a:xfrm>
            <a:prstGeom prst="hexagon">
              <a:avLst>
                <a:gd name="adj" fmla="val 25000"/>
                <a:gd name="vf" fmla="val 115470"/>
              </a:avLst>
            </a:prstGeom>
            <a:solidFill>
              <a:srgbClr val="606060">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TextBox 30"/>
            <p:cNvSpPr txBox="1"/>
            <p:nvPr/>
          </p:nvSpPr>
          <p:spPr>
            <a:xfrm>
              <a:off x="4864998" y="1439623"/>
              <a:ext cx="605807" cy="369332"/>
            </a:xfrm>
            <a:prstGeom prst="rect">
              <a:avLst/>
            </a:prstGeom>
            <a:noFill/>
          </p:spPr>
          <p:txBody>
            <a:bodyPr wrap="none" rtlCol="0">
              <a:spAutoFit/>
            </a:bodyPr>
            <a:lstStyle/>
            <a:p>
              <a:r>
                <a:rPr lang="en-US" dirty="0" smtClean="0">
                  <a:solidFill>
                    <a:schemeClr val="bg1"/>
                  </a:solidFill>
                </a:rPr>
                <a:t>Font</a:t>
              </a:r>
              <a:endParaRPr lang="en-US" dirty="0">
                <a:solidFill>
                  <a:schemeClr val="bg1"/>
                </a:solidFill>
              </a:endParaRPr>
            </a:p>
          </p:txBody>
        </p:sp>
      </p:grpSp>
      <p:sp>
        <p:nvSpPr>
          <p:cNvPr id="38" name="Rectangle 37"/>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Advanced HTML Formatting:</a:t>
            </a:r>
          </a:p>
        </p:txBody>
      </p:sp>
      <p:sp>
        <p:nvSpPr>
          <p:cNvPr id="39" name="Isosceles Triangle 3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55173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FONTS</a:t>
            </a:r>
          </a:p>
        </p:txBody>
      </p:sp>
      <p:sp>
        <p:nvSpPr>
          <p:cNvPr id="9" name="TextBox 8"/>
          <p:cNvSpPr txBox="1"/>
          <p:nvPr/>
        </p:nvSpPr>
        <p:spPr>
          <a:xfrm>
            <a:off x="228600" y="1172502"/>
            <a:ext cx="5008418" cy="738664"/>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The basic use of the font tag involves setting a font.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lvl="1">
              <a:buClr>
                <a:schemeClr val="accent2"/>
              </a:buClr>
            </a:pPr>
            <a:r>
              <a:rPr lang="en-US" sz="1400" dirty="0" smtClean="0">
                <a:solidFill>
                  <a:schemeClr val="tx1">
                    <a:lumMod val="75000"/>
                    <a:lumOff val="25000"/>
                  </a:schemeClr>
                </a:solidFill>
              </a:rPr>
              <a:t>For </a:t>
            </a:r>
            <a:r>
              <a:rPr lang="en-US" sz="1400" dirty="0">
                <a:solidFill>
                  <a:schemeClr val="tx1">
                    <a:lumMod val="75000"/>
                    <a:lumOff val="25000"/>
                  </a:schemeClr>
                </a:solidFill>
              </a:rPr>
              <a:t>example: </a:t>
            </a:r>
            <a:r>
              <a:rPr lang="en-US" sz="1400" b="1" dirty="0">
                <a:solidFill>
                  <a:schemeClr val="tx1">
                    <a:lumMod val="75000"/>
                    <a:lumOff val="25000"/>
                  </a:schemeClr>
                </a:solidFill>
              </a:rPr>
              <a:t>&lt;font face="Verdana"&gt;Text&lt;/font</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10" name="TextBox 9"/>
          <p:cNvSpPr txBox="1"/>
          <p:nvPr/>
        </p:nvSpPr>
        <p:spPr>
          <a:xfrm>
            <a:off x="231375" y="1990949"/>
            <a:ext cx="6319054" cy="1169551"/>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400" dirty="0">
                <a:solidFill>
                  <a:schemeClr val="tx1">
                    <a:lumMod val="75000"/>
                    <a:lumOff val="25000"/>
                  </a:schemeClr>
                </a:solidFill>
              </a:rPr>
              <a:t>To get different fonts: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lvl="1">
              <a:buClr>
                <a:schemeClr val="accent2"/>
              </a:buClr>
            </a:pPr>
            <a:r>
              <a:rPr lang="en-US" sz="1400" b="1" dirty="0">
                <a:solidFill>
                  <a:schemeClr val="tx1">
                    <a:lumMod val="75000"/>
                    <a:lumOff val="25000"/>
                  </a:schemeClr>
                </a:solidFill>
              </a:rPr>
              <a:t>&lt;font size="+16" face="comic sans MS, </a:t>
            </a:r>
            <a:r>
              <a:rPr lang="en-US" sz="1400" b="1" dirty="0" err="1">
                <a:solidFill>
                  <a:schemeClr val="tx1">
                    <a:lumMod val="75000"/>
                    <a:lumOff val="25000"/>
                  </a:schemeClr>
                </a:solidFill>
              </a:rPr>
              <a:t>arial</a:t>
            </a:r>
            <a:r>
              <a:rPr lang="en-US" sz="1400" b="1" dirty="0">
                <a:solidFill>
                  <a:schemeClr val="tx1">
                    <a:lumMod val="75000"/>
                    <a:lumOff val="25000"/>
                  </a:schemeClr>
                </a:solidFill>
              </a:rPr>
              <a:t>"&gt;My Super Car&lt;/font&gt;</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a:buClr>
                <a:schemeClr val="accent2"/>
              </a:buClr>
            </a:pPr>
            <a:r>
              <a:rPr lang="en-US" sz="1400" dirty="0" smtClean="0">
                <a:solidFill>
                  <a:schemeClr val="tx1">
                    <a:lumMod val="75000"/>
                    <a:lumOff val="25000"/>
                  </a:schemeClr>
                </a:solidFill>
              </a:rPr>
              <a:t>       which </a:t>
            </a:r>
            <a:r>
              <a:rPr lang="en-US" sz="1400" dirty="0">
                <a:solidFill>
                  <a:schemeClr val="tx1">
                    <a:lumMod val="75000"/>
                    <a:lumOff val="25000"/>
                  </a:schemeClr>
                </a:solidFill>
              </a:rPr>
              <a:t>appears as My Super Car on the Web </a:t>
            </a:r>
            <a:r>
              <a:rPr lang="en-US" sz="1400" dirty="0" smtClean="0">
                <a:solidFill>
                  <a:schemeClr val="tx1">
                    <a:lumMod val="75000"/>
                    <a:lumOff val="25000"/>
                  </a:schemeClr>
                </a:solidFill>
              </a:rPr>
              <a:t>page</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Font</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1424324" y="3523349"/>
            <a:ext cx="5422106" cy="2417728"/>
            <a:chOff x="-851198" y="369616"/>
            <a:chExt cx="7178573" cy="3853248"/>
          </a:xfrm>
        </p:grpSpPr>
        <p:pic>
          <p:nvPicPr>
            <p:cNvPr id="13"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Rectangle 13"/>
            <p:cNvSpPr/>
            <p:nvPr/>
          </p:nvSpPr>
          <p:spPr>
            <a:xfrm>
              <a:off x="-679019" y="761954"/>
              <a:ext cx="6461228" cy="1913021"/>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&lt;font face="Verdana"&gt;Text&lt;/font&gt;</a:t>
              </a:r>
            </a:p>
            <a:p>
              <a:r>
                <a:rPr lang="en-US" sz="1200" dirty="0">
                  <a:cs typeface="Consolas" pitchFamily="49" charset="0"/>
                </a:rPr>
                <a:t>&lt;font size="+16" face="comic sans MS, </a:t>
              </a:r>
              <a:r>
                <a:rPr lang="en-US" sz="1200" dirty="0" err="1">
                  <a:cs typeface="Consolas" pitchFamily="49" charset="0"/>
                </a:rPr>
                <a:t>arial</a:t>
              </a:r>
              <a:r>
                <a:rPr lang="en-US" sz="1200" dirty="0">
                  <a:cs typeface="Consolas" pitchFamily="49" charset="0"/>
                </a:rPr>
                <a:t>"&gt;My Super Car&lt;/font&gt;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6" name="Group 15"/>
          <p:cNvGrpSpPr/>
          <p:nvPr/>
        </p:nvGrpSpPr>
        <p:grpSpPr>
          <a:xfrm>
            <a:off x="7049630" y="3523348"/>
            <a:ext cx="3865115" cy="2393503"/>
            <a:chOff x="7049630" y="3523348"/>
            <a:chExt cx="3865115" cy="2393503"/>
          </a:xfrm>
        </p:grpSpPr>
        <p:pic>
          <p:nvPicPr>
            <p:cNvPr id="8" name="Picture 7"/>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7049630" y="3523348"/>
              <a:ext cx="3865115" cy="2393503"/>
            </a:xfrm>
            <a:prstGeom prst="rect">
              <a:avLst/>
            </a:prstGeom>
            <a:noFill/>
            <a:extLst>
              <a:ext uri="{909E8E84-426E-40DD-AFC4-6F175D3DCCD1}">
                <a14:hiddenFill xmlns:a14="http://schemas.microsoft.com/office/drawing/2010/main" xmlns="">
                  <a:solidFill>
                    <a:srgbClr val="FFFFFF"/>
                  </a:solidFill>
                </a14:hiddenFill>
              </a:ext>
            </a:extLst>
          </p:spPr>
        </p:pic>
        <p:pic>
          <p:nvPicPr>
            <p:cNvPr id="9218" name="Picture 2" descr="C:\Users\admin\Desktop\Bike\my-super.jpg"/>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7228457" y="4084816"/>
              <a:ext cx="1432943" cy="263895"/>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22725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r="67731"/>
          <a:stretch/>
        </p:blipFill>
        <p:spPr bwMode="auto">
          <a:xfrm>
            <a:off x="10321910" y="2377994"/>
            <a:ext cx="1653268" cy="2239852"/>
          </a:xfrm>
          <a:prstGeom prst="rect">
            <a:avLst/>
          </a:prstGeom>
          <a:ln w="57150">
            <a:no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FONTS</a:t>
            </a:r>
          </a:p>
        </p:txBody>
      </p:sp>
      <p:sp>
        <p:nvSpPr>
          <p:cNvPr id="9" name="TextBox 8"/>
          <p:cNvSpPr txBox="1"/>
          <p:nvPr/>
        </p:nvSpPr>
        <p:spPr>
          <a:xfrm>
            <a:off x="228600" y="1172503"/>
            <a:ext cx="8915400" cy="954107"/>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To </a:t>
            </a:r>
            <a:r>
              <a:rPr lang="en-US" sz="1400" dirty="0">
                <a:solidFill>
                  <a:schemeClr val="tx1">
                    <a:lumMod val="75000"/>
                    <a:lumOff val="25000"/>
                  </a:schemeClr>
                </a:solidFill>
              </a:rPr>
              <a:t>change font color, simply use the color and face attributes </a:t>
            </a:r>
            <a:r>
              <a:rPr lang="en-US" sz="1400" dirty="0" smtClean="0">
                <a:solidFill>
                  <a:schemeClr val="tx1">
                    <a:lumMod val="75000"/>
                    <a:lumOff val="25000"/>
                  </a:schemeClr>
                </a:solidFill>
              </a:rPr>
              <a:t>of the</a:t>
            </a:r>
            <a:r>
              <a:rPr lang="en-US" sz="1400" dirty="0">
                <a:solidFill>
                  <a:schemeClr val="tx1">
                    <a:lumMod val="75000"/>
                    <a:lumOff val="25000"/>
                  </a:schemeClr>
                </a:solidFill>
              </a:rPr>
              <a:t> </a:t>
            </a:r>
            <a:r>
              <a:rPr lang="en-US" sz="1400" b="1" i="1" dirty="0">
                <a:solidFill>
                  <a:schemeClr val="tx1">
                    <a:lumMod val="75000"/>
                    <a:lumOff val="25000"/>
                  </a:schemeClr>
                </a:solidFill>
              </a:rPr>
              <a:t>&lt;font&gt;</a:t>
            </a:r>
            <a:r>
              <a:rPr lang="en-US" sz="1400" dirty="0">
                <a:solidFill>
                  <a:schemeClr val="tx1">
                    <a:lumMod val="75000"/>
                    <a:lumOff val="25000"/>
                  </a:schemeClr>
                </a:solidFill>
              </a:rPr>
              <a:t> tag, where color=Hex value or color name. </a:t>
            </a:r>
            <a:endParaRPr lang="en-US" sz="1400" dirty="0" smtClean="0">
              <a:solidFill>
                <a:schemeClr val="tx1">
                  <a:lumMod val="75000"/>
                  <a:lumOff val="25000"/>
                </a:schemeClr>
              </a:solidFill>
            </a:endParaRPr>
          </a:p>
          <a:p>
            <a:pPr>
              <a:buClr>
                <a:schemeClr val="accent2"/>
              </a:buClr>
            </a:pPr>
            <a:endParaRPr lang="en-US" sz="1400" dirty="0">
              <a:solidFill>
                <a:schemeClr val="tx1">
                  <a:lumMod val="75000"/>
                  <a:lumOff val="25000"/>
                </a:schemeClr>
              </a:solidFill>
            </a:endParaRPr>
          </a:p>
          <a:p>
            <a:pPr>
              <a:buClr>
                <a:schemeClr val="accent2"/>
              </a:buClr>
            </a:pPr>
            <a:r>
              <a:rPr lang="en-US" sz="1400" dirty="0" smtClean="0">
                <a:solidFill>
                  <a:schemeClr val="tx1">
                    <a:lumMod val="75000"/>
                    <a:lumOff val="25000"/>
                  </a:schemeClr>
                </a:solidFill>
              </a:rPr>
              <a:t>      For </a:t>
            </a:r>
            <a:r>
              <a:rPr lang="en-US" sz="1400" dirty="0">
                <a:solidFill>
                  <a:schemeClr val="tx1">
                    <a:lumMod val="75000"/>
                    <a:lumOff val="25000"/>
                  </a:schemeClr>
                </a:solidFill>
              </a:rPr>
              <a:t>example:</a:t>
            </a:r>
          </a:p>
          <a:p>
            <a:pPr>
              <a:buClr>
                <a:schemeClr val="accent2"/>
              </a:buClr>
            </a:pPr>
            <a:r>
              <a:rPr lang="en-US" sz="1400" b="1" dirty="0" smtClean="0">
                <a:solidFill>
                  <a:schemeClr val="tx1">
                    <a:lumMod val="75000"/>
                    <a:lumOff val="25000"/>
                  </a:schemeClr>
                </a:solidFill>
              </a:rPr>
              <a:t>      &lt;</a:t>
            </a:r>
            <a:r>
              <a:rPr lang="en-US" sz="1400" b="1" dirty="0">
                <a:solidFill>
                  <a:schemeClr val="tx1">
                    <a:lumMod val="75000"/>
                    <a:lumOff val="25000"/>
                  </a:schemeClr>
                </a:solidFill>
              </a:rPr>
              <a:t>font color="#ff0000"&gt;This is written in Red&lt;/font</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Font Color</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509924" y="2301170"/>
            <a:ext cx="5422106" cy="2417728"/>
            <a:chOff x="-851198" y="369616"/>
            <a:chExt cx="7178573" cy="3853248"/>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Rectangle 13"/>
            <p:cNvSpPr/>
            <p:nvPr/>
          </p:nvSpPr>
          <p:spPr>
            <a:xfrm>
              <a:off x="-679019" y="761954"/>
              <a:ext cx="6461228" cy="1618710"/>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&lt;font color="#ff0000"&gt;This is written in Red&lt;/font&gt;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5" name="Group 14"/>
          <p:cNvGrpSpPr/>
          <p:nvPr/>
        </p:nvGrpSpPr>
        <p:grpSpPr>
          <a:xfrm>
            <a:off x="6135230" y="2301169"/>
            <a:ext cx="3865115" cy="2393503"/>
            <a:chOff x="7049630" y="3523348"/>
            <a:chExt cx="3865115" cy="2393503"/>
          </a:xfrm>
        </p:grpSpPr>
        <p:pic>
          <p:nvPicPr>
            <p:cNvPr id="8" name="Picture 7"/>
            <p:cNvPicPr>
              <a:picLocks noChangeAspect="1" noChangeArrowheads="1"/>
            </p:cNvPicPr>
            <p:nvPr/>
          </p:nvPicPr>
          <p:blipFill>
            <a:blip r:embed="rId5" cstate="email">
              <a:extLst>
                <a:ext uri="{28A0092B-C50C-407E-A947-70E740481C1C}">
                  <a14:useLocalDpi xmlns:a14="http://schemas.microsoft.com/office/drawing/2010/main" xmlns="" val="0"/>
                </a:ext>
              </a:extLst>
            </a:blip>
            <a:stretch>
              <a:fillRect/>
            </a:stretch>
          </p:blipFill>
          <p:spPr bwMode="auto">
            <a:xfrm>
              <a:off x="7049630" y="3523348"/>
              <a:ext cx="3865115" cy="2393503"/>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7171315" y="3784036"/>
              <a:ext cx="3627314" cy="338554"/>
            </a:xfrm>
            <a:prstGeom prst="rect">
              <a:avLst/>
            </a:prstGeom>
            <a:noFill/>
          </p:spPr>
          <p:txBody>
            <a:bodyPr wrap="square" rtlCol="0">
              <a:spAutoFit/>
            </a:bodyPr>
            <a:lstStyle/>
            <a:p>
              <a:pPr>
                <a:buClr>
                  <a:schemeClr val="accent2"/>
                </a:buClr>
              </a:pPr>
              <a:r>
                <a:rPr lang="en-US" sz="1600" dirty="0">
                  <a:solidFill>
                    <a:srgbClr val="FF0000"/>
                  </a:solidFill>
                </a:rPr>
                <a:t>This is written in Red</a:t>
              </a:r>
              <a:endParaRPr lang="en-US" sz="1600" b="1" dirty="0">
                <a:solidFill>
                  <a:srgbClr val="FF0000"/>
                </a:solidFill>
              </a:endParaRPr>
            </a:p>
          </p:txBody>
        </p:sp>
      </p:grpSp>
    </p:spTree>
    <p:extLst>
      <p:ext uri="{BB962C8B-B14F-4D97-AF65-F5344CB8AC3E}">
        <p14:creationId xmlns:p14="http://schemas.microsoft.com/office/powerpoint/2010/main" xmlns="" val="191936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UNDERLINE / STRIKETHROUGH</a:t>
            </a:r>
          </a:p>
        </p:txBody>
      </p:sp>
      <p:sp>
        <p:nvSpPr>
          <p:cNvPr id="8" name="TextBox 7"/>
          <p:cNvSpPr txBox="1"/>
          <p:nvPr/>
        </p:nvSpPr>
        <p:spPr>
          <a:xfrm>
            <a:off x="240044" y="1204800"/>
            <a:ext cx="7796595" cy="738664"/>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You </a:t>
            </a:r>
            <a:r>
              <a:rPr lang="en-US" sz="1400" dirty="0">
                <a:solidFill>
                  <a:schemeClr val="tx1">
                    <a:lumMod val="75000"/>
                    <a:lumOff val="25000"/>
                  </a:schemeClr>
                </a:solidFill>
              </a:rPr>
              <a:t>can underline a text by using </a:t>
            </a:r>
            <a:r>
              <a:rPr lang="en-US" sz="1400" b="1" dirty="0">
                <a:solidFill>
                  <a:schemeClr val="tx1">
                    <a:lumMod val="75000"/>
                    <a:lumOff val="25000"/>
                  </a:schemeClr>
                </a:solidFill>
              </a:rPr>
              <a:t>&lt;u&gt;super cars&lt;/u&gt;</a:t>
            </a:r>
            <a:r>
              <a:rPr lang="en-US" sz="1400" dirty="0">
                <a:solidFill>
                  <a:schemeClr val="tx1">
                    <a:lumMod val="75000"/>
                    <a:lumOff val="25000"/>
                  </a:schemeClr>
                </a:solidFill>
              </a:rPr>
              <a:t>.</a:t>
            </a:r>
            <a:r>
              <a:rPr lang="en-US" sz="1400" b="1" dirty="0">
                <a:solidFill>
                  <a:schemeClr val="tx1">
                    <a:lumMod val="75000"/>
                    <a:lumOff val="25000"/>
                  </a:schemeClr>
                </a:solidFill>
              </a:rPr>
              <a:t> </a:t>
            </a:r>
          </a:p>
          <a:p>
            <a:pPr>
              <a:buClr>
                <a:schemeClr val="accent2"/>
              </a:buClr>
            </a:pPr>
            <a:endParaRPr lang="en-US" sz="1400" dirty="0">
              <a:solidFill>
                <a:schemeClr val="tx1">
                  <a:lumMod val="75000"/>
                  <a:lumOff val="25000"/>
                </a:schemeClr>
              </a:solidFill>
            </a:endParaRPr>
          </a:p>
          <a:p>
            <a:pPr lvl="1">
              <a:buClr>
                <a:schemeClr val="accent2"/>
              </a:buClr>
            </a:pPr>
            <a:r>
              <a:rPr lang="en-US" sz="1400" dirty="0">
                <a:solidFill>
                  <a:schemeClr val="tx1">
                    <a:lumMod val="75000"/>
                    <a:lumOff val="25000"/>
                  </a:schemeClr>
                </a:solidFill>
              </a:rPr>
              <a:t>Result: </a:t>
            </a:r>
            <a:r>
              <a:rPr lang="en-US" sz="1400" b="1" dirty="0">
                <a:solidFill>
                  <a:schemeClr val="tx1">
                    <a:lumMod val="75000"/>
                    <a:lumOff val="25000"/>
                  </a:schemeClr>
                </a:solidFill>
              </a:rPr>
              <a:t>super </a:t>
            </a:r>
            <a:r>
              <a:rPr lang="en-US" sz="1400" b="1" dirty="0" smtClean="0">
                <a:solidFill>
                  <a:schemeClr val="tx1">
                    <a:lumMod val="75000"/>
                    <a:lumOff val="25000"/>
                  </a:schemeClr>
                </a:solidFill>
              </a:rPr>
              <a:t>cars</a:t>
            </a:r>
            <a:endParaRPr lang="en-US" sz="1400" b="1" dirty="0">
              <a:solidFill>
                <a:schemeClr val="tx1">
                  <a:lumMod val="75000"/>
                  <a:lumOff val="25000"/>
                </a:schemeClr>
              </a:solidFill>
            </a:endParaRPr>
          </a:p>
        </p:txBody>
      </p:sp>
      <p:sp>
        <p:nvSpPr>
          <p:cNvPr id="9" name="TextBox 8"/>
          <p:cNvSpPr txBox="1"/>
          <p:nvPr/>
        </p:nvSpPr>
        <p:spPr>
          <a:xfrm>
            <a:off x="214660" y="2019971"/>
            <a:ext cx="7359332" cy="523220"/>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You </a:t>
            </a:r>
            <a:r>
              <a:rPr lang="en-US" sz="1400" dirty="0">
                <a:solidFill>
                  <a:schemeClr val="tx1">
                    <a:lumMod val="75000"/>
                    <a:lumOff val="25000"/>
                  </a:schemeClr>
                </a:solidFill>
              </a:rPr>
              <a:t>can use strikethrough to 'cross out' text by using </a:t>
            </a:r>
            <a:r>
              <a:rPr lang="en-US" sz="1400" b="1" dirty="0">
                <a:solidFill>
                  <a:schemeClr val="tx1">
                    <a:lumMod val="75000"/>
                    <a:lumOff val="25000"/>
                  </a:schemeClr>
                </a:solidFill>
              </a:rPr>
              <a:t>&lt;strike&gt;vintage cars&lt;/strike&gt;</a:t>
            </a:r>
            <a:r>
              <a:rPr lang="en-US" sz="1400" dirty="0">
                <a:solidFill>
                  <a:schemeClr val="tx1">
                    <a:lumMod val="75000"/>
                    <a:lumOff val="25000"/>
                  </a:schemeClr>
                </a:solidFill>
              </a:rPr>
              <a:t>. </a:t>
            </a:r>
            <a:endParaRPr lang="en-US" sz="1400" dirty="0" smtClean="0">
              <a:solidFill>
                <a:schemeClr val="tx1">
                  <a:lumMod val="75000"/>
                  <a:lumOff val="25000"/>
                </a:schemeClr>
              </a:solidFill>
            </a:endParaRPr>
          </a:p>
          <a:p>
            <a:pPr lvl="1">
              <a:buClr>
                <a:schemeClr val="accent2"/>
              </a:buClr>
            </a:pPr>
            <a:r>
              <a:rPr lang="en-US" sz="1400" dirty="0" smtClean="0">
                <a:solidFill>
                  <a:schemeClr val="tx1">
                    <a:lumMod val="75000"/>
                    <a:lumOff val="25000"/>
                  </a:schemeClr>
                </a:solidFill>
              </a:rPr>
              <a:t>Result: </a:t>
            </a:r>
            <a:r>
              <a:rPr lang="en-US" sz="1400" b="1" dirty="0" smtClean="0">
                <a:solidFill>
                  <a:schemeClr val="tx1">
                    <a:lumMod val="75000"/>
                    <a:lumOff val="25000"/>
                  </a:schemeClr>
                </a:solidFill>
              </a:rPr>
              <a:t>vintage cars</a:t>
            </a:r>
            <a:endParaRPr lang="en-US" sz="1400" dirty="0" smtClean="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Underline and Strikethrough</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1424324" y="2830175"/>
            <a:ext cx="5422106" cy="2417728"/>
            <a:chOff x="-851198" y="369616"/>
            <a:chExt cx="7178573" cy="3853248"/>
          </a:xfrm>
        </p:grpSpPr>
        <p:pic>
          <p:nvPicPr>
            <p:cNvPr id="13"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Rectangle 13"/>
            <p:cNvSpPr/>
            <p:nvPr/>
          </p:nvSpPr>
          <p:spPr>
            <a:xfrm>
              <a:off x="-679019" y="761954"/>
              <a:ext cx="6461228" cy="2501642"/>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&lt;u&gt;super cars&lt;/u&gt;</a:t>
              </a:r>
            </a:p>
            <a:p>
              <a:r>
                <a:rPr lang="en-US" sz="1200" dirty="0">
                  <a:cs typeface="Consolas" pitchFamily="49" charset="0"/>
                </a:rPr>
                <a:t>&lt;strike&gt;vintage cars&lt;/strike&gt;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5" name="Group 14"/>
          <p:cNvGrpSpPr/>
          <p:nvPr/>
        </p:nvGrpSpPr>
        <p:grpSpPr>
          <a:xfrm>
            <a:off x="7049630" y="2830174"/>
            <a:ext cx="3865115" cy="2393503"/>
            <a:chOff x="7049630" y="3523348"/>
            <a:chExt cx="3865115" cy="2393503"/>
          </a:xfrm>
        </p:grpSpPr>
        <p:pic>
          <p:nvPicPr>
            <p:cNvPr id="10" name="Picture 9"/>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7049630" y="3523348"/>
              <a:ext cx="3865115" cy="2393503"/>
            </a:xfrm>
            <a:prstGeom prst="rect">
              <a:avLst/>
            </a:prstGeom>
            <a:noFill/>
            <a:extLst>
              <a:ext uri="{909E8E84-426E-40DD-AFC4-6F175D3DCCD1}">
                <a14:hiddenFill xmlns:a14="http://schemas.microsoft.com/office/drawing/2010/main" xmlns="">
                  <a:solidFill>
                    <a:srgbClr val="FFFFFF"/>
                  </a:solidFill>
                </a14:hiddenFill>
              </a:ext>
            </a:extLst>
          </p:spPr>
        </p:pic>
        <p:pic>
          <p:nvPicPr>
            <p:cNvPr id="8194" name="Picture 2" descr="C:\Users\admin\Desktop\Bike\cut.jpg"/>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7175602" y="4070905"/>
              <a:ext cx="681036" cy="140071"/>
            </a:xfrm>
            <a:prstGeom prst="rect">
              <a:avLst/>
            </a:prstGeom>
            <a:noFill/>
            <a:extLst>
              <a:ext uri="{909E8E84-426E-40DD-AFC4-6F175D3DCCD1}">
                <a14:hiddenFill xmlns:a14="http://schemas.microsoft.com/office/drawing/2010/main" xmlns="">
                  <a:solidFill>
                    <a:srgbClr val="FFFFFF"/>
                  </a:solidFill>
                </a14:hiddenFill>
              </a:ext>
            </a:extLst>
          </p:spPr>
        </p:pic>
        <p:pic>
          <p:nvPicPr>
            <p:cNvPr id="8195" name="Picture 3" descr="C:\Users\admin\Desktop\Bike\Supeer.jpg"/>
            <p:cNvPicPr>
              <a:picLocks noChangeAspect="1" noChangeArrowheads="1"/>
            </p:cNvPicPr>
            <p:nvPr/>
          </p:nvPicPr>
          <p:blipFill>
            <a:blip r:embed="rId6" cstate="email">
              <a:extLst>
                <a:ext uri="{28A0092B-C50C-407E-A947-70E740481C1C}">
                  <a14:useLocalDpi xmlns:a14="http://schemas.microsoft.com/office/drawing/2010/main" xmlns="" val="0"/>
                </a:ext>
              </a:extLst>
            </a:blip>
            <a:srcRect/>
            <a:stretch>
              <a:fillRect/>
            </a:stretch>
          </p:blipFill>
          <p:spPr bwMode="auto">
            <a:xfrm>
              <a:off x="7186613" y="3893004"/>
              <a:ext cx="574775" cy="120751"/>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243488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SUBSCRIPT / SUPERSCRIPT</a:t>
            </a:r>
          </a:p>
        </p:txBody>
      </p:sp>
      <p:sp>
        <p:nvSpPr>
          <p:cNvPr id="8" name="TextBox 7"/>
          <p:cNvSpPr txBox="1"/>
          <p:nvPr/>
        </p:nvSpPr>
        <p:spPr>
          <a:xfrm>
            <a:off x="240044" y="1222776"/>
            <a:ext cx="7644195" cy="2031325"/>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The superscript and subscript features are used in scientific/mathematical applications.</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Superscript: 6 x 6 = </a:t>
            </a:r>
            <a:r>
              <a:rPr lang="en-US" sz="1400" b="1" dirty="0">
                <a:solidFill>
                  <a:schemeClr val="tx1">
                    <a:lumMod val="75000"/>
                    <a:lumOff val="25000"/>
                  </a:schemeClr>
                </a:solidFill>
              </a:rPr>
              <a:t>6&lt;sup&gt;2&lt;/sup&gt;</a:t>
            </a:r>
            <a:r>
              <a:rPr lang="en-US" sz="1400" dirty="0">
                <a:solidFill>
                  <a:schemeClr val="tx1">
                    <a:lumMod val="75000"/>
                    <a:lumOff val="25000"/>
                  </a:schemeClr>
                </a:solidFill>
              </a:rPr>
              <a:t/>
            </a:r>
            <a:br>
              <a:rPr lang="en-US" sz="1400" dirty="0">
                <a:solidFill>
                  <a:schemeClr val="tx1">
                    <a:lumMod val="75000"/>
                    <a:lumOff val="25000"/>
                  </a:schemeClr>
                </a:solidFill>
              </a:rPr>
            </a:br>
            <a:r>
              <a:rPr lang="en-US" sz="1400" dirty="0">
                <a:solidFill>
                  <a:schemeClr val="tx1">
                    <a:lumMod val="75000"/>
                    <a:lumOff val="25000"/>
                  </a:schemeClr>
                </a:solidFill>
              </a:rPr>
              <a:t/>
            </a:r>
            <a:br>
              <a:rPr lang="en-US" sz="1400" dirty="0">
                <a:solidFill>
                  <a:schemeClr val="tx1">
                    <a:lumMod val="75000"/>
                    <a:lumOff val="25000"/>
                  </a:schemeClr>
                </a:solidFill>
              </a:rPr>
            </a:br>
            <a:r>
              <a:rPr lang="en-US" sz="1400" b="1" dirty="0">
                <a:solidFill>
                  <a:schemeClr val="tx1">
                    <a:lumMod val="75000"/>
                    <a:lumOff val="25000"/>
                  </a:schemeClr>
                </a:solidFill>
              </a:rPr>
              <a:t>6 x 6 = </a:t>
            </a:r>
            <a:r>
              <a:rPr lang="en-US" sz="1400" b="1" dirty="0" smtClean="0">
                <a:solidFill>
                  <a:schemeClr val="tx1">
                    <a:lumMod val="75000"/>
                    <a:lumOff val="25000"/>
                  </a:schemeClr>
                </a:solidFill>
              </a:rPr>
              <a:t>6</a:t>
            </a:r>
            <a:r>
              <a:rPr lang="en-US" sz="1400" baseline="30000" dirty="0" smtClean="0"/>
              <a:t>2</a:t>
            </a:r>
            <a:endParaRPr lang="en-US" sz="1400" dirty="0">
              <a:solidFill>
                <a:schemeClr val="tx1">
                  <a:lumMod val="75000"/>
                  <a:lumOff val="25000"/>
                </a:schemeClr>
              </a:solidFill>
            </a:endParaRP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Subscript: </a:t>
            </a:r>
            <a:r>
              <a:rPr lang="en-US" sz="1400" b="1" dirty="0">
                <a:solidFill>
                  <a:schemeClr val="tx1">
                    <a:lumMod val="75000"/>
                    <a:lumOff val="25000"/>
                  </a:schemeClr>
                </a:solidFill>
              </a:rPr>
              <a:t>H&lt;sub&gt;2&lt;/sub&gt;O</a:t>
            </a:r>
          </a:p>
          <a:p>
            <a:pPr>
              <a:buClr>
                <a:schemeClr val="accent2"/>
              </a:buClr>
            </a:pPr>
            <a:endParaRPr lang="en-US" sz="1400" dirty="0">
              <a:solidFill>
                <a:schemeClr val="tx1">
                  <a:lumMod val="75000"/>
                  <a:lumOff val="25000"/>
                </a:schemeClr>
              </a:solidFill>
            </a:endParaRPr>
          </a:p>
          <a:p>
            <a:pPr>
              <a:buClr>
                <a:schemeClr val="accent2"/>
              </a:buClr>
            </a:pPr>
            <a:r>
              <a:rPr lang="en-US" sz="1400" b="1" dirty="0" smtClean="0">
                <a:solidFill>
                  <a:schemeClr val="tx1">
                    <a:lumMod val="75000"/>
                    <a:lumOff val="25000"/>
                  </a:schemeClr>
                </a:solidFill>
              </a:rPr>
              <a:t>H</a:t>
            </a:r>
            <a:r>
              <a:rPr lang="en-US" sz="1400" b="1" baseline="-25000" dirty="0" smtClean="0">
                <a:solidFill>
                  <a:schemeClr val="tx1">
                    <a:lumMod val="75000"/>
                    <a:lumOff val="25000"/>
                  </a:schemeClr>
                </a:solidFill>
              </a:rPr>
              <a:t>2</a:t>
            </a:r>
            <a:r>
              <a:rPr lang="en-US" sz="1400" b="1" dirty="0" smtClean="0">
                <a:solidFill>
                  <a:schemeClr val="tx1">
                    <a:lumMod val="75000"/>
                    <a:lumOff val="25000"/>
                  </a:schemeClr>
                </a:solidFill>
              </a:rPr>
              <a:t>O</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Subscript and Superscript</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1424324" y="3523349"/>
            <a:ext cx="5422106" cy="2417728"/>
            <a:chOff x="-851198" y="369616"/>
            <a:chExt cx="7178573" cy="3853248"/>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p:nvSpPr>
          <p:spPr>
            <a:xfrm>
              <a:off x="-679019" y="761954"/>
              <a:ext cx="6461228" cy="2501642"/>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6&lt;sup&gt;2&lt;/sup&gt;</a:t>
              </a:r>
            </a:p>
            <a:p>
              <a:r>
                <a:rPr lang="en-US" sz="1200" dirty="0">
                  <a:cs typeface="Consolas" pitchFamily="49" charset="0"/>
                </a:rPr>
                <a:t>H&lt;sub&gt;2&lt;/sub&gt;O</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6" name="Group 15"/>
          <p:cNvGrpSpPr/>
          <p:nvPr/>
        </p:nvGrpSpPr>
        <p:grpSpPr>
          <a:xfrm>
            <a:off x="7049630" y="3523348"/>
            <a:ext cx="3865115" cy="2393503"/>
            <a:chOff x="7049630" y="3523348"/>
            <a:chExt cx="3865115" cy="2393503"/>
          </a:xfrm>
        </p:grpSpPr>
        <p:pic>
          <p:nvPicPr>
            <p:cNvPr id="6"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7049630" y="3523348"/>
              <a:ext cx="3865115" cy="2393503"/>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7216140" y="3916680"/>
              <a:ext cx="3467100" cy="523220"/>
            </a:xfrm>
            <a:prstGeom prst="rect">
              <a:avLst/>
            </a:prstGeom>
            <a:noFill/>
          </p:spPr>
          <p:txBody>
            <a:bodyPr wrap="square" rtlCol="0">
              <a:spAutoFit/>
            </a:bodyPr>
            <a:lstStyle/>
            <a:p>
              <a:r>
                <a:rPr lang="en-US" sz="1400" dirty="0" smtClean="0"/>
                <a:t>The square root of 36 is 6 which can also be written as 6x6 = </a:t>
              </a:r>
              <a:r>
                <a:rPr lang="en-US" sz="1400" dirty="0" smtClean="0">
                  <a:latin typeface="Adobe Caslon Pro Bold" pitchFamily="18" charset="0"/>
                </a:rPr>
                <a:t>6</a:t>
              </a:r>
              <a:r>
                <a:rPr lang="en-US" sz="1400" baseline="30000" dirty="0" smtClean="0">
                  <a:latin typeface="Adobe Caslon Pro Bold" pitchFamily="18" charset="0"/>
                </a:rPr>
                <a:t>2</a:t>
              </a:r>
              <a:r>
                <a:rPr lang="en-US" sz="1400" dirty="0" smtClean="0">
                  <a:latin typeface="Adobe Caslon Pro Bold" pitchFamily="18" charset="0"/>
                </a:rPr>
                <a:t>.</a:t>
              </a:r>
              <a:endParaRPr lang="en-US" sz="1400" dirty="0"/>
            </a:p>
          </p:txBody>
        </p:sp>
        <p:sp>
          <p:nvSpPr>
            <p:cNvPr id="15" name="TextBox 14"/>
            <p:cNvSpPr txBox="1"/>
            <p:nvPr/>
          </p:nvSpPr>
          <p:spPr>
            <a:xfrm>
              <a:off x="7277100" y="4716780"/>
              <a:ext cx="3345180" cy="307777"/>
            </a:xfrm>
            <a:prstGeom prst="rect">
              <a:avLst/>
            </a:prstGeom>
            <a:noFill/>
          </p:spPr>
          <p:txBody>
            <a:bodyPr wrap="square" rtlCol="0">
              <a:spAutoFit/>
            </a:bodyPr>
            <a:lstStyle/>
            <a:p>
              <a:r>
                <a:rPr lang="en-US" sz="1400" dirty="0" smtClean="0"/>
                <a:t>The chemical composition of water = H2O.</a:t>
              </a:r>
            </a:p>
          </p:txBody>
        </p:sp>
      </p:grpSp>
      <p:sp>
        <p:nvSpPr>
          <p:cNvPr id="17" name="Rectangle 16"/>
          <p:cNvSpPr/>
          <p:nvPr/>
        </p:nvSpPr>
        <p:spPr>
          <a:xfrm>
            <a:off x="7959272" y="4102099"/>
            <a:ext cx="762000"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26300" y="4724399"/>
            <a:ext cx="3323772" cy="312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18591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6533966" y="1229420"/>
            <a:ext cx="4607045" cy="1701538"/>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6" name="Rectangle 5"/>
          <p:cNvSpPr/>
          <p:nvPr/>
        </p:nvSpPr>
        <p:spPr>
          <a:xfrm>
            <a:off x="191627" y="3506178"/>
            <a:ext cx="4514714" cy="369332"/>
          </a:xfrm>
          <a:prstGeom prst="rect">
            <a:avLst/>
          </a:prstGeom>
        </p:spPr>
        <p:txBody>
          <a:bodyPr wrap="square">
            <a:spAutoFit/>
          </a:bodyPr>
          <a:lstStyle/>
          <a:p>
            <a:r>
              <a:rPr lang="en-US" dirty="0"/>
              <a:t>Without the &lt;pre&gt; tags, this would display as</a:t>
            </a:r>
            <a:r>
              <a:rPr lang="en-US" dirty="0" smtClean="0"/>
              <a:t>:</a:t>
            </a:r>
            <a:endParaRPr lang="en-US" dirty="0"/>
          </a:p>
        </p:txBody>
      </p:sp>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6533966" y="4709863"/>
            <a:ext cx="4932441" cy="891613"/>
          </a:xfrm>
          <a:prstGeom prst="rect">
            <a:avLst/>
          </a:prstGeom>
          <a:ln w="57150">
            <a:solidFill>
              <a:srgbClr val="606060"/>
            </a:solid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8" name="Rectangle 7"/>
          <p:cNvSpPr/>
          <p:nvPr/>
        </p:nvSpPr>
        <p:spPr>
          <a:xfrm>
            <a:off x="192844" y="4904595"/>
            <a:ext cx="4643900" cy="369332"/>
          </a:xfrm>
          <a:prstGeom prst="rect">
            <a:avLst/>
          </a:prstGeom>
        </p:spPr>
        <p:txBody>
          <a:bodyPr wrap="none">
            <a:spAutoFit/>
          </a:bodyPr>
          <a:lstStyle/>
          <a:p>
            <a:r>
              <a:rPr lang="en-US" dirty="0" smtClean="0"/>
              <a:t>After </a:t>
            </a:r>
            <a:r>
              <a:rPr lang="en-US" dirty="0"/>
              <a:t>adding the </a:t>
            </a:r>
            <a:r>
              <a:rPr lang="en-US" dirty="0" smtClean="0"/>
              <a:t>&lt;pre&gt; tags</a:t>
            </a:r>
            <a:r>
              <a:rPr lang="en-US" dirty="0"/>
              <a:t>, it </a:t>
            </a:r>
            <a:r>
              <a:rPr lang="en-US" dirty="0" smtClean="0"/>
              <a:t>would display </a:t>
            </a:r>
            <a:r>
              <a:rPr lang="en-US" dirty="0"/>
              <a:t>as:</a:t>
            </a:r>
          </a:p>
        </p:txBody>
      </p:sp>
      <p:sp>
        <p:nvSpPr>
          <p:cNvPr id="10" name="Rectangle 9"/>
          <p:cNvSpPr/>
          <p:nvPr/>
        </p:nvSpPr>
        <p:spPr>
          <a:xfrm>
            <a:off x="6533966" y="3171791"/>
            <a:ext cx="3048000" cy="1297240"/>
          </a:xfrm>
          <a:prstGeom prst="rect">
            <a:avLst/>
          </a:prstGeom>
          <a:ln w="57150">
            <a:solidFill>
              <a:srgbClr val="606060"/>
            </a:solidFill>
            <a:miter lim="800000"/>
          </a:ln>
          <a:effectLst>
            <a:outerShdw dist="35921" dir="2700000" algn="ctr" rotWithShape="0">
              <a:schemeClr val="bg2"/>
            </a:outerShdw>
          </a:effectLst>
          <a:extLst/>
        </p:spPr>
        <p:txBody>
          <a:bodyPr>
            <a:spAutoFit/>
          </a:bodyPr>
          <a:lstStyle/>
          <a:p>
            <a:r>
              <a:rPr lang="en-US" sz="1600" dirty="0">
                <a:solidFill>
                  <a:prstClr val="black"/>
                </a:solidFill>
                <a:latin typeface="Adobe Caslon Pro Bold" pitchFamily="18" charset="0"/>
              </a:rPr>
              <a:t>Name Location Sales</a:t>
            </a:r>
            <a:br>
              <a:rPr lang="en-US" sz="1600" dirty="0">
                <a:solidFill>
                  <a:prstClr val="black"/>
                </a:solidFill>
                <a:latin typeface="Adobe Caslon Pro Bold" pitchFamily="18" charset="0"/>
              </a:rPr>
            </a:br>
            <a:r>
              <a:rPr lang="en-US" sz="1600" dirty="0">
                <a:solidFill>
                  <a:prstClr val="black"/>
                </a:solidFill>
                <a:latin typeface="Adobe Caslon Pro Bold" pitchFamily="18" charset="0"/>
              </a:rPr>
              <a:t>---- -------- -----</a:t>
            </a:r>
            <a:br>
              <a:rPr lang="en-US" sz="1600" dirty="0">
                <a:solidFill>
                  <a:prstClr val="black"/>
                </a:solidFill>
                <a:latin typeface="Adobe Caslon Pro Bold" pitchFamily="18" charset="0"/>
              </a:rPr>
            </a:br>
            <a:r>
              <a:rPr lang="en-US" sz="1600" dirty="0">
                <a:solidFill>
                  <a:prstClr val="black"/>
                </a:solidFill>
                <a:latin typeface="Adobe Caslon Pro Bold" pitchFamily="18" charset="0"/>
              </a:rPr>
              <a:t>A. Name1 Bangladesh 5,000</a:t>
            </a:r>
            <a:br>
              <a:rPr lang="en-US" sz="1600" dirty="0">
                <a:solidFill>
                  <a:prstClr val="black"/>
                </a:solidFill>
                <a:latin typeface="Adobe Caslon Pro Bold" pitchFamily="18" charset="0"/>
              </a:rPr>
            </a:br>
            <a:r>
              <a:rPr lang="en-US" sz="1600" dirty="0">
                <a:solidFill>
                  <a:prstClr val="black"/>
                </a:solidFill>
                <a:latin typeface="Adobe Caslon Pro Bold" pitchFamily="18" charset="0"/>
              </a:rPr>
              <a:t>A. Name2 India 4,000</a:t>
            </a:r>
            <a:br>
              <a:rPr lang="en-US" sz="1600" dirty="0">
                <a:solidFill>
                  <a:prstClr val="black"/>
                </a:solidFill>
                <a:latin typeface="Adobe Caslon Pro Bold" pitchFamily="18" charset="0"/>
              </a:rPr>
            </a:br>
            <a:r>
              <a:rPr lang="en-US" sz="1600" dirty="0">
                <a:solidFill>
                  <a:prstClr val="black"/>
                </a:solidFill>
                <a:latin typeface="Adobe Caslon Pro Bold" pitchFamily="18" charset="0"/>
              </a:rPr>
              <a:t>A. Name3 Pakistan 2,500</a:t>
            </a:r>
            <a:br>
              <a:rPr lang="en-US" sz="1600" dirty="0">
                <a:solidFill>
                  <a:prstClr val="black"/>
                </a:solidFill>
                <a:latin typeface="Adobe Caslon Pro Bold" pitchFamily="18" charset="0"/>
              </a:rPr>
            </a:br>
            <a:endParaRPr lang="en-US" sz="1600" dirty="0">
              <a:latin typeface="Adobe Caslon Pro Bold" pitchFamily="18" charset="0"/>
            </a:endParaRPr>
          </a:p>
        </p:txBody>
      </p:sp>
      <p:sp>
        <p:nvSpPr>
          <p:cNvPr id="11" name="Right Arrow 10"/>
          <p:cNvSpPr/>
          <p:nvPr/>
        </p:nvSpPr>
        <p:spPr>
          <a:xfrm>
            <a:off x="4849190" y="3576433"/>
            <a:ext cx="1119342" cy="24385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ight Arrow 11"/>
          <p:cNvSpPr/>
          <p:nvPr/>
        </p:nvSpPr>
        <p:spPr>
          <a:xfrm>
            <a:off x="4803493" y="4959750"/>
            <a:ext cx="1180618" cy="28468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PREFORMATTED TEXT</a:t>
            </a:r>
          </a:p>
        </p:txBody>
      </p:sp>
      <p:sp>
        <p:nvSpPr>
          <p:cNvPr id="15" name="Rectangle 1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Preformatted Text</a:t>
            </a:r>
          </a:p>
        </p:txBody>
      </p:sp>
      <p:sp>
        <p:nvSpPr>
          <p:cNvPr id="16" name="Isosceles Triangle 15"/>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69797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animEffect transition="in" filter="fade">
                                      <p:cBhvr>
                                        <p:cTn id="2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1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BASE TAG</a:t>
            </a:r>
          </a:p>
        </p:txBody>
      </p:sp>
      <p:sp>
        <p:nvSpPr>
          <p:cNvPr id="10" name="TextBox 9"/>
          <p:cNvSpPr txBox="1"/>
          <p:nvPr/>
        </p:nvSpPr>
        <p:spPr>
          <a:xfrm>
            <a:off x="228599" y="1186020"/>
            <a:ext cx="6901113" cy="4524315"/>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The </a:t>
            </a:r>
            <a:r>
              <a:rPr lang="en-US" sz="1600" b="1" dirty="0">
                <a:solidFill>
                  <a:schemeClr val="tx1">
                    <a:lumMod val="75000"/>
                    <a:lumOff val="25000"/>
                  </a:schemeClr>
                </a:solidFill>
              </a:rPr>
              <a:t>&lt;base&gt; </a:t>
            </a:r>
            <a:r>
              <a:rPr lang="en-US" sz="1600" dirty="0">
                <a:solidFill>
                  <a:schemeClr val="tx1">
                    <a:lumMod val="75000"/>
                    <a:lumOff val="25000"/>
                  </a:schemeClr>
                </a:solidFill>
              </a:rPr>
              <a:t>tag has two main attributes: </a:t>
            </a:r>
            <a:r>
              <a:rPr lang="en-US" sz="1600" b="1" dirty="0" err="1">
                <a:solidFill>
                  <a:schemeClr val="tx1">
                    <a:lumMod val="75000"/>
                    <a:lumOff val="25000"/>
                  </a:schemeClr>
                </a:solidFill>
              </a:rPr>
              <a:t>href</a:t>
            </a:r>
            <a:r>
              <a:rPr lang="en-US" sz="1600" dirty="0">
                <a:solidFill>
                  <a:schemeClr val="tx1">
                    <a:lumMod val="75000"/>
                    <a:lumOff val="25000"/>
                  </a:schemeClr>
                </a:solidFill>
              </a:rPr>
              <a:t> and </a:t>
            </a:r>
            <a:r>
              <a:rPr lang="en-US" sz="1600" b="1" dirty="0">
                <a:solidFill>
                  <a:schemeClr val="tx1">
                    <a:lumMod val="75000"/>
                    <a:lumOff val="25000"/>
                  </a:schemeClr>
                </a:solidFill>
              </a:rPr>
              <a:t>target</a:t>
            </a: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Example: </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You have a link pointing to: </a:t>
            </a:r>
            <a:r>
              <a:rPr lang="en-US" sz="1600" dirty="0" err="1">
                <a:solidFill>
                  <a:srgbClr val="0000CC"/>
                </a:solidFill>
              </a:rPr>
              <a:t>myfolder</a:t>
            </a:r>
            <a:r>
              <a:rPr lang="en-US" sz="1600" dirty="0">
                <a:solidFill>
                  <a:srgbClr val="0000CC"/>
                </a:solidFill>
              </a:rPr>
              <a:t>/supercars.html</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If your page is located at: </a:t>
            </a:r>
            <a:r>
              <a:rPr lang="en-US" sz="1600" dirty="0">
                <a:solidFill>
                  <a:srgbClr val="0000CC"/>
                </a:solidFill>
              </a:rPr>
              <a:t>http://www.supercars.com/page.html</a:t>
            </a: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URL loaded when link is clicked:</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rgbClr val="0000CC"/>
                </a:solidFill>
              </a:rPr>
              <a:t>http://www.supercars.com/myfolder/supercars.html</a:t>
            </a: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dirty="0">
                <a:solidFill>
                  <a:schemeClr val="tx1">
                    <a:lumMod val="75000"/>
                    <a:lumOff val="25000"/>
                  </a:schemeClr>
                </a:solidFill>
              </a:rPr>
              <a:t>If you set the base for the document to </a:t>
            </a:r>
            <a:r>
              <a:rPr lang="en-US" sz="1600" dirty="0">
                <a:solidFill>
                  <a:srgbClr val="0000CC"/>
                </a:solidFill>
              </a:rPr>
              <a:t>http://supergadgets.com </a:t>
            </a:r>
            <a:r>
              <a:rPr lang="en-US" sz="1600" dirty="0">
                <a:solidFill>
                  <a:schemeClr val="tx1">
                    <a:lumMod val="75000"/>
                    <a:lumOff val="25000"/>
                  </a:schemeClr>
                </a:solidFill>
              </a:rPr>
              <a:t>by using: </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&lt;base </a:t>
            </a:r>
            <a:r>
              <a:rPr lang="en-US" sz="1600" dirty="0" err="1">
                <a:solidFill>
                  <a:schemeClr val="tx1">
                    <a:lumMod val="75000"/>
                    <a:lumOff val="25000"/>
                  </a:schemeClr>
                </a:solidFill>
              </a:rPr>
              <a:t>href</a:t>
            </a:r>
            <a:r>
              <a:rPr lang="en-US" sz="1600" dirty="0">
                <a:solidFill>
                  <a:schemeClr val="tx1">
                    <a:lumMod val="75000"/>
                    <a:lumOff val="25000"/>
                  </a:schemeClr>
                </a:solidFill>
              </a:rPr>
              <a:t>="http://supergadgets.com"&gt;</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Then, the link would load: </a:t>
            </a:r>
            <a:r>
              <a:rPr lang="en-US" sz="1600" dirty="0">
                <a:solidFill>
                  <a:srgbClr val="0000CC"/>
                </a:solidFill>
              </a:rPr>
              <a:t>http://supergadgets.com/myfolder/supercars.html</a:t>
            </a:r>
          </a:p>
          <a:p>
            <a:pPr marL="285750" indent="-285750">
              <a:buClr>
                <a:schemeClr val="accent2"/>
              </a:buClr>
              <a:buFont typeface="Wingdings" panose="05000000000000000000" pitchFamily="2" charset="2"/>
              <a:buChar char="ü"/>
            </a:pPr>
            <a:endParaRPr lang="en-US" sz="1600" dirty="0">
              <a:solidFill>
                <a:schemeClr val="tx1">
                  <a:lumMod val="75000"/>
                  <a:lumOff val="25000"/>
                </a:schemeClr>
              </a:solidFill>
            </a:endParaRPr>
          </a:p>
        </p:txBody>
      </p:sp>
      <p:sp>
        <p:nvSpPr>
          <p:cNvPr id="6" name="Rectangle 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Using the Base Tag</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50729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5453457" y="1082802"/>
            <a:ext cx="2053060" cy="1216376"/>
          </a:xfrm>
          <a:prstGeom prst="roundRect">
            <a:avLst/>
          </a:prstGeom>
          <a:solidFill>
            <a:srgbClr val="EAB20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&lt;form&gt; … &lt;/form&gt;</a:t>
            </a:r>
            <a:endParaRPr lang="en-US" sz="1400" kern="1200" dirty="0"/>
          </a:p>
        </p:txBody>
      </p:sp>
      <p:sp>
        <p:nvSpPr>
          <p:cNvPr id="47" name="Rounded Rectangle 46"/>
          <p:cNvSpPr/>
          <p:nvPr/>
        </p:nvSpPr>
        <p:spPr>
          <a:xfrm>
            <a:off x="2578264" y="3043070"/>
            <a:ext cx="1718841" cy="1216376"/>
          </a:xfrm>
          <a:prstGeom prst="roundRect">
            <a:avLst/>
          </a:prstGeom>
          <a:solidFill>
            <a:srgbClr val="ED7D31"/>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Action</a:t>
            </a:r>
            <a:endParaRPr lang="en-US" sz="300" kern="1200" dirty="0"/>
          </a:p>
        </p:txBody>
      </p:sp>
      <p:sp>
        <p:nvSpPr>
          <p:cNvPr id="49" name="Rounded Rectangle 48"/>
          <p:cNvSpPr/>
          <p:nvPr/>
        </p:nvSpPr>
        <p:spPr>
          <a:xfrm>
            <a:off x="972261" y="4816553"/>
            <a:ext cx="1718841" cy="1216376"/>
          </a:xfrm>
          <a:prstGeom prst="roundRect">
            <a:avLst/>
          </a:prstGeom>
          <a:solidFill>
            <a:srgbClr val="60606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Tells the browser where to send the entered data</a:t>
            </a:r>
            <a:endParaRPr lang="en-US" sz="1400" kern="1200" dirty="0"/>
          </a:p>
        </p:txBody>
      </p:sp>
      <p:sp>
        <p:nvSpPr>
          <p:cNvPr id="51" name="Rounded Rectangle 50"/>
          <p:cNvSpPr/>
          <p:nvPr/>
        </p:nvSpPr>
        <p:spPr>
          <a:xfrm>
            <a:off x="3073068" y="4816553"/>
            <a:ext cx="1718841" cy="1216376"/>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&lt;form action=http://supercars.com/cgi-bin/formmail.cgi&gt;</a:t>
            </a:r>
            <a:endParaRPr lang="en-US" sz="1400" kern="1200" dirty="0"/>
          </a:p>
        </p:txBody>
      </p:sp>
      <p:sp>
        <p:nvSpPr>
          <p:cNvPr id="53" name="Rounded Rectangle 52"/>
          <p:cNvSpPr/>
          <p:nvPr/>
        </p:nvSpPr>
        <p:spPr>
          <a:xfrm>
            <a:off x="6224279" y="3043070"/>
            <a:ext cx="1718841" cy="1216376"/>
          </a:xfrm>
          <a:prstGeom prst="roundRect">
            <a:avLst/>
          </a:prstGeom>
          <a:solidFill>
            <a:srgbClr val="1199FF"/>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Method</a:t>
            </a:r>
            <a:endParaRPr lang="en-US" sz="1400" kern="1200" dirty="0"/>
          </a:p>
        </p:txBody>
      </p:sp>
      <p:sp>
        <p:nvSpPr>
          <p:cNvPr id="55" name="Rounded Rectangle 54"/>
          <p:cNvSpPr/>
          <p:nvPr/>
        </p:nvSpPr>
        <p:spPr>
          <a:xfrm>
            <a:off x="5173875" y="4816553"/>
            <a:ext cx="1718841" cy="1216376"/>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Is the standard HTTP method of sending data across the Internet</a:t>
            </a:r>
            <a:endParaRPr lang="en-US" sz="1400" kern="1200" dirty="0"/>
          </a:p>
        </p:txBody>
      </p:sp>
      <p:sp>
        <p:nvSpPr>
          <p:cNvPr id="57" name="Rounded Rectangle 56"/>
          <p:cNvSpPr/>
          <p:nvPr/>
        </p:nvSpPr>
        <p:spPr>
          <a:xfrm>
            <a:off x="7274682" y="4816553"/>
            <a:ext cx="1718841" cy="1216376"/>
          </a:xfrm>
          <a:prstGeom prst="round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&lt;form method="post"&gt; or &lt;form method="get"&gt;</a:t>
            </a:r>
            <a:endParaRPr lang="en-US" sz="1400" kern="1200" dirty="0"/>
          </a:p>
        </p:txBody>
      </p:sp>
      <p:sp>
        <p:nvSpPr>
          <p:cNvPr id="59" name="Rounded Rectangle 58"/>
          <p:cNvSpPr/>
          <p:nvPr/>
        </p:nvSpPr>
        <p:spPr>
          <a:xfrm>
            <a:off x="9375490" y="3043070"/>
            <a:ext cx="1718841" cy="1216376"/>
          </a:xfrm>
          <a:prstGeom prst="roundRect">
            <a:avLst/>
          </a:prstGeom>
          <a:solidFill>
            <a:srgbClr val="70AD48"/>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Name</a:t>
            </a:r>
            <a:endParaRPr lang="en-US" sz="1400" kern="1200" dirty="0"/>
          </a:p>
        </p:txBody>
      </p:sp>
      <p:sp>
        <p:nvSpPr>
          <p:cNvPr id="61" name="Rounded Rectangle 60"/>
          <p:cNvSpPr/>
          <p:nvPr/>
        </p:nvSpPr>
        <p:spPr>
          <a:xfrm>
            <a:off x="9375490" y="4816553"/>
            <a:ext cx="1718841" cy="1216376"/>
          </a:xfrm>
          <a:prstGeom prst="roundRect">
            <a:avLst/>
          </a:prstGeom>
          <a:solidFill>
            <a:srgbClr val="CD5D11"/>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48038" tIns="48038" rIns="48038" bIns="48038" numCol="1" spcCol="1270" anchor="ctr" anchorCtr="0">
            <a:noAutofit/>
          </a:bodyPr>
          <a:lstStyle/>
          <a:p>
            <a:pPr lvl="0" algn="ctr" defTabSz="266700">
              <a:lnSpc>
                <a:spcPct val="90000"/>
              </a:lnSpc>
              <a:spcBef>
                <a:spcPct val="0"/>
              </a:spcBef>
              <a:spcAft>
                <a:spcPct val="35000"/>
              </a:spcAft>
            </a:pPr>
            <a:r>
              <a:rPr lang="en-US" sz="1400" kern="1200" dirty="0" smtClean="0"/>
              <a:t>&lt;form name="</a:t>
            </a:r>
            <a:r>
              <a:rPr lang="en-US" sz="1400" kern="1200" dirty="0" err="1" smtClean="0"/>
              <a:t>loginform</a:t>
            </a:r>
            <a:r>
              <a:rPr lang="en-US" sz="1400" kern="1200" dirty="0" smtClean="0"/>
              <a:t>&gt;</a:t>
            </a:r>
            <a:endParaRPr lang="en-US" sz="1400" kern="1200" dirty="0"/>
          </a:p>
        </p:txBody>
      </p:sp>
      <p:sp>
        <p:nvSpPr>
          <p:cNvPr id="31" name="Rectangle 30"/>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cxnSp>
        <p:nvCxnSpPr>
          <p:cNvPr id="3" name="Straight Connector 2"/>
          <p:cNvCxnSpPr/>
          <p:nvPr/>
        </p:nvCxnSpPr>
        <p:spPr>
          <a:xfrm>
            <a:off x="3469189" y="2641319"/>
            <a:ext cx="66239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459615" y="2642628"/>
            <a:ext cx="0" cy="37059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0085259" y="2635374"/>
            <a:ext cx="0" cy="37059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45" idx="2"/>
          </p:cNvCxnSpPr>
          <p:nvPr/>
        </p:nvCxnSpPr>
        <p:spPr>
          <a:xfrm>
            <a:off x="6479987" y="2299178"/>
            <a:ext cx="0" cy="32944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0234910" y="4270752"/>
            <a:ext cx="0" cy="448422"/>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93498" y="4263732"/>
            <a:ext cx="0" cy="24751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935401" y="4517744"/>
            <a:ext cx="211058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045982" y="4510262"/>
            <a:ext cx="0" cy="30324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35401" y="4523946"/>
            <a:ext cx="0" cy="30324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175874" y="4238332"/>
            <a:ext cx="0" cy="24751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017777" y="4492344"/>
            <a:ext cx="211058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128358" y="4484862"/>
            <a:ext cx="0" cy="30324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017777" y="4498546"/>
            <a:ext cx="0" cy="30324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Creating Forms</a:t>
            </a:r>
          </a:p>
        </p:txBody>
      </p:sp>
      <p:sp>
        <p:nvSpPr>
          <p:cNvPr id="56" name="Isosceles Triangle 55"/>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8" name="Straight Arrow Connector 57"/>
          <p:cNvCxnSpPr/>
          <p:nvPr/>
        </p:nvCxnSpPr>
        <p:spPr>
          <a:xfrm>
            <a:off x="7083699" y="2642628"/>
            <a:ext cx="0" cy="370595"/>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4369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500"/>
                                        <p:tgtEl>
                                          <p:spTgt spid="6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9" grpId="0" animBg="1"/>
      <p:bldP spid="51" grpId="0" animBg="1"/>
      <p:bldP spid="53" grpId="0" animBg="1"/>
      <p:bldP spid="55" grpId="0" animBg="1"/>
      <p:bldP spid="57" grpId="0" animBg="1"/>
      <p:bldP spid="59"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extLst>
              <a:ext uri="{28A0092B-C50C-407E-A947-70E740481C1C}">
                <a14:useLocalDpi xmlns:a14="http://schemas.microsoft.com/office/drawing/2010/main" xmlns="" val="0"/>
              </a:ext>
            </a:extLst>
          </a:blip>
          <a:srcRect/>
          <a:stretch/>
        </p:blipFill>
        <p:spPr>
          <a:xfrm>
            <a:off x="8046226" y="1447613"/>
            <a:ext cx="3174504" cy="2424340"/>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xmlns="" val="0"/>
              </a:ext>
            </a:extLst>
          </a:blip>
          <a:stretch>
            <a:fillRect/>
          </a:stretch>
        </p:blipFill>
        <p:spPr>
          <a:xfrm>
            <a:off x="984045" y="1422800"/>
            <a:ext cx="3174504" cy="2449153"/>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xmlns="" val="0"/>
              </a:ext>
            </a:extLst>
          </a:blip>
          <a:stretch>
            <a:fillRect/>
          </a:stretch>
        </p:blipFill>
        <p:spPr>
          <a:xfrm>
            <a:off x="4518437" y="1439834"/>
            <a:ext cx="3174504" cy="2432119"/>
          </a:xfrm>
          <a:prstGeom prst="rect">
            <a:avLst/>
          </a:prstGeom>
        </p:spPr>
      </p:pic>
      <p:sp>
        <p:nvSpPr>
          <p:cNvPr id="13" name="Rectangle 12"/>
          <p:cNvSpPr/>
          <p:nvPr/>
        </p:nvSpPr>
        <p:spPr>
          <a:xfrm>
            <a:off x="978675" y="3906949"/>
            <a:ext cx="3174504" cy="97928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46800" rtlCol="0" anchor="t"/>
          <a:lstStyle/>
          <a:p>
            <a:endParaRPr lang="en-IN" sz="1400" dirty="0"/>
          </a:p>
        </p:txBody>
      </p:sp>
      <p:sp>
        <p:nvSpPr>
          <p:cNvPr id="14" name="Rectangle 13"/>
          <p:cNvSpPr/>
          <p:nvPr/>
        </p:nvSpPr>
        <p:spPr>
          <a:xfrm>
            <a:off x="4512450" y="3906949"/>
            <a:ext cx="3174504" cy="97928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IN" sz="1400" dirty="0"/>
          </a:p>
        </p:txBody>
      </p:sp>
      <p:sp>
        <p:nvSpPr>
          <p:cNvPr id="15" name="Rectangle 14"/>
          <p:cNvSpPr/>
          <p:nvPr/>
        </p:nvSpPr>
        <p:spPr>
          <a:xfrm>
            <a:off x="8046225" y="3906949"/>
            <a:ext cx="3174504" cy="979289"/>
          </a:xfrm>
          <a:prstGeom prst="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800" dirty="0"/>
          </a:p>
        </p:txBody>
      </p:sp>
      <p:sp>
        <p:nvSpPr>
          <p:cNvPr id="19" name="TextBox 18"/>
          <p:cNvSpPr txBox="1"/>
          <p:nvPr/>
        </p:nvSpPr>
        <p:spPr>
          <a:xfrm>
            <a:off x="4609549" y="4020179"/>
            <a:ext cx="2920475" cy="707886"/>
          </a:xfrm>
          <a:prstGeom prst="rect">
            <a:avLst/>
          </a:prstGeom>
          <a:noFill/>
        </p:spPr>
        <p:txBody>
          <a:bodyPr wrap="square" rtlCol="0">
            <a:spAutoFit/>
          </a:bodyPr>
          <a:lstStyle/>
          <a:p>
            <a:pPr algn="ctr"/>
            <a:r>
              <a:rPr lang="en-US" sz="2000" dirty="0">
                <a:solidFill>
                  <a:schemeClr val="bg1"/>
                </a:solidFill>
              </a:rPr>
              <a:t>You have some basic computer knowledge!</a:t>
            </a:r>
          </a:p>
        </p:txBody>
      </p:sp>
      <p:sp>
        <p:nvSpPr>
          <p:cNvPr id="20" name="TextBox 19"/>
          <p:cNvSpPr txBox="1"/>
          <p:nvPr/>
        </p:nvSpPr>
        <p:spPr>
          <a:xfrm>
            <a:off x="8823800" y="4196538"/>
            <a:ext cx="1619354" cy="400110"/>
          </a:xfrm>
          <a:prstGeom prst="rect">
            <a:avLst/>
          </a:prstGeom>
          <a:noFill/>
        </p:spPr>
        <p:txBody>
          <a:bodyPr wrap="none" rtlCol="0">
            <a:spAutoFit/>
          </a:bodyPr>
          <a:lstStyle/>
          <a:p>
            <a:r>
              <a:rPr lang="en-US" sz="2000" dirty="0">
                <a:solidFill>
                  <a:schemeClr val="bg1"/>
                </a:solidFill>
              </a:rPr>
              <a:t>Coding = Fun!</a:t>
            </a:r>
          </a:p>
        </p:txBody>
      </p:sp>
      <p:sp>
        <p:nvSpPr>
          <p:cNvPr id="21" name="TextBox 20"/>
          <p:cNvSpPr txBox="1"/>
          <p:nvPr/>
        </p:nvSpPr>
        <p:spPr>
          <a:xfrm>
            <a:off x="1085299" y="4020179"/>
            <a:ext cx="2920475" cy="707886"/>
          </a:xfrm>
          <a:prstGeom prst="rect">
            <a:avLst/>
          </a:prstGeom>
          <a:noFill/>
        </p:spPr>
        <p:txBody>
          <a:bodyPr wrap="square" rtlCol="0">
            <a:spAutoFit/>
          </a:bodyPr>
          <a:lstStyle/>
          <a:p>
            <a:pPr algn="ctr"/>
            <a:r>
              <a:rPr lang="en-US" sz="2000" dirty="0">
                <a:solidFill>
                  <a:schemeClr val="bg1"/>
                </a:solidFill>
              </a:rPr>
              <a:t>You don’t know what HTML is!</a:t>
            </a:r>
          </a:p>
        </p:txBody>
      </p:sp>
      <p:sp>
        <p:nvSpPr>
          <p:cNvPr id="22" name="Rectangle 2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ASSUMPTIONS</a:t>
            </a:r>
            <a:endParaRPr lang="en-US" b="1" dirty="0" smtClean="0">
              <a:solidFill>
                <a:schemeClr val="bg1"/>
              </a:solidFill>
              <a:cs typeface="Segoe UI Light" panose="020B0502040204020203" pitchFamily="34" charset="0"/>
            </a:endParaRPr>
          </a:p>
        </p:txBody>
      </p:sp>
    </p:spTree>
    <p:extLst>
      <p:ext uri="{BB962C8B-B14F-4D97-AF65-F5344CB8AC3E}">
        <p14:creationId xmlns:p14="http://schemas.microsoft.com/office/powerpoint/2010/main" xmlns="" val="182457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9" grpId="0"/>
      <p:bldP spid="20"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87705" y="1339780"/>
            <a:ext cx="8850776" cy="646331"/>
          </a:xfrm>
          <a:prstGeom prst="rect">
            <a:avLst/>
          </a:prstGeom>
        </p:spPr>
        <p:txBody>
          <a:bodyPr wrap="square">
            <a:spAutoFit/>
          </a:bodyPr>
          <a:lstStyle/>
          <a:p>
            <a:endParaRPr lang="en-US" dirty="0"/>
          </a:p>
          <a:p>
            <a:endParaRPr lang="en-US"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sp>
        <p:nvSpPr>
          <p:cNvPr id="3" name="Freeform 2"/>
          <p:cNvSpPr/>
          <p:nvPr/>
        </p:nvSpPr>
        <p:spPr>
          <a:xfrm>
            <a:off x="5324537" y="1197148"/>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6216" tIns="96216" rIns="96216" bIns="96216" numCol="1" spcCol="1270" anchor="ctr" anchorCtr="0">
            <a:noAutofit/>
          </a:bodyPr>
          <a:lstStyle/>
          <a:p>
            <a:pPr lvl="0" algn="ctr" defTabSz="711200">
              <a:lnSpc>
                <a:spcPct val="90000"/>
              </a:lnSpc>
              <a:spcBef>
                <a:spcPct val="0"/>
              </a:spcBef>
              <a:spcAft>
                <a:spcPct val="35000"/>
              </a:spcAft>
            </a:pPr>
            <a:r>
              <a:rPr lang="en-US" sz="1600" kern="1200" dirty="0" smtClean="0"/>
              <a:t>Text </a:t>
            </a:r>
            <a:r>
              <a:rPr lang="en-US" sz="1400" kern="1200" dirty="0" smtClean="0"/>
              <a:t>Input</a:t>
            </a:r>
            <a:endParaRPr lang="en-US" sz="1600" kern="1200" dirty="0"/>
          </a:p>
        </p:txBody>
      </p:sp>
      <p:sp>
        <p:nvSpPr>
          <p:cNvPr id="5" name="Freeform 4"/>
          <p:cNvSpPr/>
          <p:nvPr/>
        </p:nvSpPr>
        <p:spPr>
          <a:xfrm>
            <a:off x="3819995" y="1558264"/>
            <a:ext cx="4120208" cy="4120208"/>
          </a:xfrm>
          <a:custGeom>
            <a:avLst/>
            <a:gdLst/>
            <a:ahLst/>
            <a:cxnLst/>
            <a:rect l="0" t="0" r="0" b="0"/>
            <a:pathLst>
              <a:path>
                <a:moveTo>
                  <a:pt x="2623009" y="78396"/>
                </a:moveTo>
                <a:arcTo wR="2060104" hR="2060104" stAng="17151434" swAng="1255010"/>
              </a:path>
            </a:pathLst>
          </a:custGeom>
          <a:noFill/>
          <a:ln w="76200"/>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11" name="Freeform 10"/>
          <p:cNvSpPr/>
          <p:nvPr/>
        </p:nvSpPr>
        <p:spPr>
          <a:xfrm>
            <a:off x="6935191" y="1972799"/>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8596" tIns="88596" rIns="88596" bIns="88596" numCol="1" spcCol="1270" anchor="ctr" anchorCtr="0">
            <a:noAutofit/>
          </a:bodyPr>
          <a:lstStyle/>
          <a:p>
            <a:pPr lvl="0" algn="ctr" defTabSz="622300">
              <a:lnSpc>
                <a:spcPct val="90000"/>
              </a:lnSpc>
              <a:spcBef>
                <a:spcPct val="0"/>
              </a:spcBef>
              <a:spcAft>
                <a:spcPct val="35000"/>
              </a:spcAft>
            </a:pPr>
            <a:r>
              <a:rPr lang="en-US" sz="1400" kern="1200" dirty="0" smtClean="0"/>
              <a:t>Larger Text Input</a:t>
            </a:r>
            <a:endParaRPr lang="en-US" sz="1400" kern="1200" dirty="0"/>
          </a:p>
        </p:txBody>
      </p:sp>
      <p:sp>
        <p:nvSpPr>
          <p:cNvPr id="12" name="Freeform 11"/>
          <p:cNvSpPr/>
          <p:nvPr/>
        </p:nvSpPr>
        <p:spPr>
          <a:xfrm>
            <a:off x="3819995" y="1558264"/>
            <a:ext cx="4120208" cy="4120208"/>
          </a:xfrm>
          <a:custGeom>
            <a:avLst/>
            <a:gdLst/>
            <a:ahLst/>
            <a:cxnLst/>
            <a:rect l="0" t="0" r="0" b="0"/>
            <a:pathLst>
              <a:path>
                <a:moveTo>
                  <a:pt x="3906352" y="1146104"/>
                </a:moveTo>
                <a:arcTo wR="2060104" hR="2060104" stAng="20019715" swAng="1725303"/>
              </a:path>
            </a:pathLst>
          </a:custGeom>
          <a:noFill/>
          <a:ln w="57150"/>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13" name="Freeform 12"/>
          <p:cNvSpPr/>
          <p:nvPr/>
        </p:nvSpPr>
        <p:spPr>
          <a:xfrm>
            <a:off x="7332990" y="3715669"/>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88596" tIns="88596" rIns="88596" bIns="88596" numCol="1" spcCol="1270" anchor="ctr" anchorCtr="0">
            <a:noAutofit/>
          </a:bodyPr>
          <a:lstStyle/>
          <a:p>
            <a:pPr lvl="0" algn="ctr" defTabSz="622300">
              <a:lnSpc>
                <a:spcPct val="90000"/>
              </a:lnSpc>
              <a:spcBef>
                <a:spcPct val="0"/>
              </a:spcBef>
              <a:spcAft>
                <a:spcPct val="35000"/>
              </a:spcAft>
            </a:pPr>
            <a:r>
              <a:rPr lang="en-US" sz="1400" kern="1200" dirty="0" smtClean="0"/>
              <a:t>Buttons</a:t>
            </a:r>
            <a:endParaRPr lang="en-US" sz="1400" kern="1200" dirty="0"/>
          </a:p>
        </p:txBody>
      </p:sp>
      <p:sp>
        <p:nvSpPr>
          <p:cNvPr id="14" name="Freeform 13"/>
          <p:cNvSpPr/>
          <p:nvPr/>
        </p:nvSpPr>
        <p:spPr>
          <a:xfrm>
            <a:off x="3858095" y="1596364"/>
            <a:ext cx="4120208" cy="4120208"/>
          </a:xfrm>
          <a:custGeom>
            <a:avLst/>
            <a:gdLst/>
            <a:ahLst/>
            <a:cxnLst/>
            <a:rect l="0" t="0" r="0" b="0"/>
            <a:pathLst>
              <a:path>
                <a:moveTo>
                  <a:pt x="3946888" y="2887193"/>
                </a:moveTo>
                <a:arcTo wR="2060104" hR="2060104" stAng="1420241" swAng="1357522"/>
              </a:path>
            </a:pathLst>
          </a:custGeom>
          <a:noFill/>
          <a:ln w="57150"/>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218382" y="5113343"/>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80976" tIns="80976" rIns="80976" bIns="80976" numCol="1" spcCol="1270" anchor="ctr" anchorCtr="0">
            <a:noAutofit/>
          </a:bodyPr>
          <a:lstStyle/>
          <a:p>
            <a:pPr lvl="0" algn="ctr" defTabSz="533400">
              <a:lnSpc>
                <a:spcPct val="90000"/>
              </a:lnSpc>
              <a:spcBef>
                <a:spcPct val="0"/>
              </a:spcBef>
              <a:spcAft>
                <a:spcPct val="35000"/>
              </a:spcAft>
            </a:pPr>
            <a:r>
              <a:rPr lang="en-US" sz="1200" kern="1200" dirty="0" smtClean="0"/>
              <a:t>Radio Buttons</a:t>
            </a:r>
            <a:endParaRPr lang="en-US" sz="1200" kern="1200" dirty="0"/>
          </a:p>
        </p:txBody>
      </p:sp>
      <p:sp>
        <p:nvSpPr>
          <p:cNvPr id="16" name="Freeform 15"/>
          <p:cNvSpPr/>
          <p:nvPr/>
        </p:nvSpPr>
        <p:spPr>
          <a:xfrm>
            <a:off x="3819995" y="1558264"/>
            <a:ext cx="4120208" cy="4120208"/>
          </a:xfrm>
          <a:custGeom>
            <a:avLst/>
            <a:gdLst/>
            <a:ahLst/>
            <a:cxnLst/>
            <a:rect l="0" t="0" r="0" b="0"/>
            <a:pathLst>
              <a:path>
                <a:moveTo>
                  <a:pt x="2391711" y="4093344"/>
                </a:moveTo>
                <a:arcTo wR="2060104" hR="2060104" stAng="4844221" swAng="1111558"/>
              </a:path>
            </a:pathLst>
          </a:custGeom>
          <a:noFill/>
          <a:ln w="57150"/>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4430691" y="5113343"/>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80976" tIns="80976" rIns="80976" bIns="80976" numCol="1" spcCol="1270" anchor="ctr" anchorCtr="0">
            <a:noAutofit/>
          </a:bodyPr>
          <a:lstStyle/>
          <a:p>
            <a:pPr lvl="0" algn="ctr" defTabSz="533400">
              <a:lnSpc>
                <a:spcPct val="90000"/>
              </a:lnSpc>
              <a:spcBef>
                <a:spcPct val="0"/>
              </a:spcBef>
              <a:spcAft>
                <a:spcPct val="35000"/>
              </a:spcAft>
            </a:pPr>
            <a:r>
              <a:rPr lang="en-US" sz="1200" kern="1200" dirty="0" smtClean="0"/>
              <a:t>Checkboxes</a:t>
            </a:r>
            <a:endParaRPr lang="en-US" sz="1200" kern="1200" dirty="0"/>
          </a:p>
        </p:txBody>
      </p:sp>
      <p:sp>
        <p:nvSpPr>
          <p:cNvPr id="18" name="Freeform 17"/>
          <p:cNvSpPr/>
          <p:nvPr/>
        </p:nvSpPr>
        <p:spPr>
          <a:xfrm>
            <a:off x="3819995" y="1558264"/>
            <a:ext cx="4120208" cy="4120208"/>
          </a:xfrm>
          <a:custGeom>
            <a:avLst/>
            <a:gdLst/>
            <a:ahLst/>
            <a:cxnLst/>
            <a:rect l="0" t="0" r="0" b="0"/>
            <a:pathLst>
              <a:path>
                <a:moveTo>
                  <a:pt x="636712" y="3549394"/>
                </a:moveTo>
                <a:arcTo wR="2060104" hR="2060104" stAng="8022236" swAng="1357522"/>
              </a:path>
            </a:pathLst>
          </a:custGeom>
          <a:noFill/>
          <a:ln w="57150"/>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sp>
      <p:sp>
        <p:nvSpPr>
          <p:cNvPr id="19" name="Freeform 18"/>
          <p:cNvSpPr/>
          <p:nvPr/>
        </p:nvSpPr>
        <p:spPr>
          <a:xfrm>
            <a:off x="3316083" y="3715669"/>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88596" tIns="88596" rIns="88596" bIns="88596" numCol="1" spcCol="1270" anchor="ctr" anchorCtr="0">
            <a:noAutofit/>
          </a:bodyPr>
          <a:lstStyle/>
          <a:p>
            <a:pPr lvl="0" algn="ctr" defTabSz="622300">
              <a:lnSpc>
                <a:spcPct val="90000"/>
              </a:lnSpc>
              <a:spcBef>
                <a:spcPct val="0"/>
              </a:spcBef>
              <a:spcAft>
                <a:spcPct val="35000"/>
              </a:spcAft>
            </a:pPr>
            <a:r>
              <a:rPr lang="en-US" sz="1400" kern="1200" dirty="0" smtClean="0"/>
              <a:t>Selection Boxes</a:t>
            </a:r>
            <a:endParaRPr lang="en-US" sz="1400" kern="1200" dirty="0"/>
          </a:p>
        </p:txBody>
      </p:sp>
      <p:sp>
        <p:nvSpPr>
          <p:cNvPr id="20" name="Freeform 19"/>
          <p:cNvSpPr/>
          <p:nvPr/>
        </p:nvSpPr>
        <p:spPr>
          <a:xfrm>
            <a:off x="3819995" y="1558264"/>
            <a:ext cx="4120208" cy="4120208"/>
          </a:xfrm>
          <a:custGeom>
            <a:avLst/>
            <a:gdLst/>
            <a:ahLst/>
            <a:cxnLst/>
            <a:rect l="0" t="0" r="0" b="0"/>
            <a:pathLst>
              <a:path>
                <a:moveTo>
                  <a:pt x="1832" y="2146982"/>
                </a:moveTo>
                <a:arcTo wR="2060104" hR="2060104" stAng="10654982" swAng="1725303"/>
              </a:path>
            </a:pathLst>
          </a:custGeom>
          <a:noFill/>
          <a:ln w="57150"/>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21" name="Freeform 20"/>
          <p:cNvSpPr/>
          <p:nvPr/>
        </p:nvSpPr>
        <p:spPr>
          <a:xfrm>
            <a:off x="3713882" y="1972799"/>
            <a:ext cx="1111125" cy="722231"/>
          </a:xfrm>
          <a:custGeom>
            <a:avLst/>
            <a:gdLst>
              <a:gd name="connsiteX0" fmla="*/ 0 w 1111125"/>
              <a:gd name="connsiteY0" fmla="*/ 120374 h 722231"/>
              <a:gd name="connsiteX1" fmla="*/ 120374 w 1111125"/>
              <a:gd name="connsiteY1" fmla="*/ 0 h 722231"/>
              <a:gd name="connsiteX2" fmla="*/ 990751 w 1111125"/>
              <a:gd name="connsiteY2" fmla="*/ 0 h 722231"/>
              <a:gd name="connsiteX3" fmla="*/ 1111125 w 1111125"/>
              <a:gd name="connsiteY3" fmla="*/ 120374 h 722231"/>
              <a:gd name="connsiteX4" fmla="*/ 1111125 w 1111125"/>
              <a:gd name="connsiteY4" fmla="*/ 601857 h 722231"/>
              <a:gd name="connsiteX5" fmla="*/ 990751 w 1111125"/>
              <a:gd name="connsiteY5" fmla="*/ 722231 h 722231"/>
              <a:gd name="connsiteX6" fmla="*/ 120374 w 1111125"/>
              <a:gd name="connsiteY6" fmla="*/ 722231 h 722231"/>
              <a:gd name="connsiteX7" fmla="*/ 0 w 1111125"/>
              <a:gd name="connsiteY7" fmla="*/ 601857 h 722231"/>
              <a:gd name="connsiteX8" fmla="*/ 0 w 1111125"/>
              <a:gd name="connsiteY8" fmla="*/ 120374 h 722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125" h="722231">
                <a:moveTo>
                  <a:pt x="0" y="120374"/>
                </a:moveTo>
                <a:cubicBezTo>
                  <a:pt x="0" y="53893"/>
                  <a:pt x="53893" y="0"/>
                  <a:pt x="120374" y="0"/>
                </a:cubicBezTo>
                <a:lnTo>
                  <a:pt x="990751" y="0"/>
                </a:lnTo>
                <a:cubicBezTo>
                  <a:pt x="1057232" y="0"/>
                  <a:pt x="1111125" y="53893"/>
                  <a:pt x="1111125" y="120374"/>
                </a:cubicBezTo>
                <a:lnTo>
                  <a:pt x="1111125" y="601857"/>
                </a:lnTo>
                <a:cubicBezTo>
                  <a:pt x="1111125" y="668338"/>
                  <a:pt x="1057232" y="722231"/>
                  <a:pt x="990751" y="722231"/>
                </a:cubicBezTo>
                <a:lnTo>
                  <a:pt x="120374" y="722231"/>
                </a:lnTo>
                <a:cubicBezTo>
                  <a:pt x="53893" y="722231"/>
                  <a:pt x="0" y="668338"/>
                  <a:pt x="0" y="601857"/>
                </a:cubicBezTo>
                <a:lnTo>
                  <a:pt x="0" y="12037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8596" tIns="88596" rIns="88596" bIns="88596" numCol="1" spcCol="1270" anchor="ctr" anchorCtr="0">
            <a:noAutofit/>
          </a:bodyPr>
          <a:lstStyle/>
          <a:p>
            <a:pPr lvl="0" algn="ctr" defTabSz="622300">
              <a:lnSpc>
                <a:spcPct val="90000"/>
              </a:lnSpc>
              <a:spcBef>
                <a:spcPct val="0"/>
              </a:spcBef>
              <a:spcAft>
                <a:spcPct val="35000"/>
              </a:spcAft>
            </a:pPr>
            <a:r>
              <a:rPr lang="en-US" sz="1400" kern="1200" dirty="0" smtClean="0"/>
              <a:t>Hidden Field</a:t>
            </a:r>
            <a:endParaRPr lang="en-US" sz="1400" kern="1200" dirty="0"/>
          </a:p>
        </p:txBody>
      </p:sp>
      <p:sp>
        <p:nvSpPr>
          <p:cNvPr id="22" name="Freeform 21"/>
          <p:cNvSpPr/>
          <p:nvPr/>
        </p:nvSpPr>
        <p:spPr>
          <a:xfrm>
            <a:off x="3819995" y="1558264"/>
            <a:ext cx="4120208" cy="4120208"/>
          </a:xfrm>
          <a:custGeom>
            <a:avLst/>
            <a:gdLst/>
            <a:ahLst/>
            <a:cxnLst/>
            <a:rect l="0" t="0" r="0" b="0"/>
            <a:pathLst>
              <a:path>
                <a:moveTo>
                  <a:pt x="826799" y="409955"/>
                </a:moveTo>
                <a:arcTo wR="2060104" hR="2060104" stAng="13993556" swAng="1255010"/>
              </a:path>
            </a:pathLst>
          </a:custGeom>
          <a:noFill/>
          <a:ln w="57150"/>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Important Form Components: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404255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3" grpId="0" animBg="1"/>
      <p:bldP spid="15" grpId="0" animBg="1"/>
      <p:bldP spid="17" grpId="0" animBg="1"/>
      <p:bldP spid="19"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3" cstate="email">
            <a:extLst>
              <a:ext uri="{28A0092B-C50C-407E-A947-70E740481C1C}">
                <a14:useLocalDpi xmlns:a14="http://schemas.microsoft.com/office/drawing/2010/main" xmlns="" val="0"/>
              </a:ext>
            </a:extLst>
          </a:blip>
          <a:stretch>
            <a:fillRect/>
          </a:stretch>
        </p:blipFill>
        <p:spPr bwMode="auto">
          <a:xfrm>
            <a:off x="7238314" y="2859673"/>
            <a:ext cx="3865115" cy="2393503"/>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Text Input</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228599" y="1172500"/>
            <a:ext cx="9859298" cy="1061829"/>
          </a:xfrm>
          <a:prstGeom prst="rect">
            <a:avLst/>
          </a:prstGeom>
          <a:noFill/>
        </p:spPr>
        <p:txBody>
          <a:bodyPr wrap="square" rtlCol="0">
            <a:spAutoFit/>
          </a:bodyPr>
          <a:lstStyle/>
          <a:p>
            <a:pPr marL="285750" indent="-285750">
              <a:buClr>
                <a:schemeClr val="accent2"/>
              </a:buClr>
              <a:buFont typeface="Wingdings" panose="05000000000000000000" pitchFamily="2" charset="2"/>
              <a:buChar char="ü"/>
            </a:pPr>
            <a:r>
              <a:rPr lang="en-US" sz="1600" dirty="0">
                <a:solidFill>
                  <a:schemeClr val="tx1">
                    <a:lumMod val="75000"/>
                    <a:lumOff val="25000"/>
                  </a:schemeClr>
                </a:solidFill>
              </a:rPr>
              <a:t>The most basic type of form input is the standard textbox, which is achieved using </a:t>
            </a:r>
            <a:r>
              <a:rPr lang="en-US" sz="1600" b="1" dirty="0">
                <a:solidFill>
                  <a:schemeClr val="tx1">
                    <a:lumMod val="75000"/>
                    <a:lumOff val="25000"/>
                  </a:schemeClr>
                </a:solidFill>
              </a:rPr>
              <a:t>&lt;input type="text"&gt; </a:t>
            </a:r>
            <a:r>
              <a:rPr lang="en-US" sz="1600" dirty="0">
                <a:solidFill>
                  <a:schemeClr val="tx1">
                    <a:lumMod val="75000"/>
                    <a:lumOff val="25000"/>
                  </a:schemeClr>
                </a:solidFill>
              </a:rPr>
              <a:t>like this</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a:p>
            <a:pPr marL="742950" lvl="1" indent="-285750">
              <a:spcBef>
                <a:spcPts val="600"/>
              </a:spcBef>
              <a:spcAft>
                <a:spcPts val="600"/>
              </a:spcAft>
              <a:buClr>
                <a:schemeClr val="accent2"/>
              </a:buClr>
              <a:buFont typeface="Wingdings" panose="05000000000000000000" pitchFamily="2" charset="2"/>
              <a:buChar char="ü"/>
            </a:pPr>
            <a:r>
              <a:rPr lang="en-US" sz="1600" dirty="0">
                <a:solidFill>
                  <a:schemeClr val="tx1">
                    <a:lumMod val="75000"/>
                    <a:lumOff val="25000"/>
                  </a:schemeClr>
                </a:solidFill>
              </a:rPr>
              <a:t>You add </a:t>
            </a:r>
            <a:r>
              <a:rPr lang="en-US" sz="1600" b="1" i="1" dirty="0">
                <a:solidFill>
                  <a:schemeClr val="tx1">
                    <a:lumMod val="75000"/>
                    <a:lumOff val="25000"/>
                  </a:schemeClr>
                </a:solidFill>
              </a:rPr>
              <a:t>name</a:t>
            </a:r>
            <a:r>
              <a:rPr lang="en-US" sz="1600" dirty="0">
                <a:solidFill>
                  <a:schemeClr val="tx1">
                    <a:lumMod val="75000"/>
                    <a:lumOff val="25000"/>
                  </a:schemeClr>
                </a:solidFill>
              </a:rPr>
              <a:t> attribute as: </a:t>
            </a:r>
            <a:r>
              <a:rPr lang="en-US" sz="1600" b="1" dirty="0">
                <a:solidFill>
                  <a:schemeClr val="tx1">
                    <a:lumMod val="75000"/>
                    <a:lumOff val="25000"/>
                  </a:schemeClr>
                </a:solidFill>
              </a:rPr>
              <a:t>&lt;input type="text" name="username</a:t>
            </a:r>
            <a:r>
              <a:rPr lang="en-US" sz="1600" b="1" dirty="0" smtClean="0">
                <a:solidFill>
                  <a:schemeClr val="tx1">
                    <a:lumMod val="75000"/>
                    <a:lumOff val="25000"/>
                  </a:schemeClr>
                </a:solidFill>
              </a:rPr>
              <a:t>"&gt;</a:t>
            </a:r>
            <a:endParaRPr lang="en-US" sz="1600" dirty="0">
              <a:solidFill>
                <a:schemeClr val="tx1">
                  <a:lumMod val="75000"/>
                  <a:lumOff val="25000"/>
                </a:schemeClr>
              </a:solidFill>
            </a:endParaRPr>
          </a:p>
          <a:p>
            <a:pPr marL="742950" lvl="1" indent="-285750">
              <a:spcBef>
                <a:spcPts val="600"/>
              </a:spcBef>
              <a:spcAft>
                <a:spcPts val="600"/>
              </a:spcAft>
              <a:buClr>
                <a:schemeClr val="accent2"/>
              </a:buClr>
              <a:buFont typeface="Wingdings" panose="05000000000000000000" pitchFamily="2" charset="2"/>
              <a:buChar char="ü"/>
            </a:pPr>
            <a:r>
              <a:rPr lang="en-US" sz="1600" dirty="0">
                <a:solidFill>
                  <a:schemeClr val="tx1">
                    <a:lumMod val="75000"/>
                    <a:lumOff val="25000"/>
                  </a:schemeClr>
                </a:solidFill>
              </a:rPr>
              <a:t>You add </a:t>
            </a:r>
            <a:r>
              <a:rPr lang="en-US" sz="1600" b="1" i="1" dirty="0">
                <a:solidFill>
                  <a:schemeClr val="tx1">
                    <a:lumMod val="75000"/>
                    <a:lumOff val="25000"/>
                  </a:schemeClr>
                </a:solidFill>
              </a:rPr>
              <a:t>value </a:t>
            </a:r>
            <a:r>
              <a:rPr lang="en-US" sz="1600" dirty="0">
                <a:solidFill>
                  <a:schemeClr val="tx1">
                    <a:lumMod val="75000"/>
                    <a:lumOff val="25000"/>
                  </a:schemeClr>
                </a:solidFill>
              </a:rPr>
              <a:t>attribute as: </a:t>
            </a:r>
            <a:r>
              <a:rPr lang="en-US" sz="1600" b="1" dirty="0">
                <a:solidFill>
                  <a:schemeClr val="tx1">
                    <a:lumMod val="75000"/>
                    <a:lumOff val="25000"/>
                  </a:schemeClr>
                </a:solidFill>
              </a:rPr>
              <a:t>&lt;input type="text" name="email" value="superbiker@yahoo.com</a:t>
            </a:r>
            <a:r>
              <a:rPr lang="en-US" sz="1600" b="1" dirty="0" smtClean="0">
                <a:solidFill>
                  <a:schemeClr val="tx1">
                    <a:lumMod val="75000"/>
                    <a:lumOff val="25000"/>
                  </a:schemeClr>
                </a:solidFill>
              </a:rPr>
              <a:t>"&gt;</a:t>
            </a:r>
            <a:endParaRPr lang="en-US" sz="1600" dirty="0">
              <a:solidFill>
                <a:schemeClr val="tx1">
                  <a:lumMod val="75000"/>
                  <a:lumOff val="25000"/>
                </a:schemeClr>
              </a:solidFill>
            </a:endParaRPr>
          </a:p>
        </p:txBody>
      </p:sp>
      <p:grpSp>
        <p:nvGrpSpPr>
          <p:cNvPr id="11" name="Group 10"/>
          <p:cNvGrpSpPr/>
          <p:nvPr/>
        </p:nvGrpSpPr>
        <p:grpSpPr>
          <a:xfrm>
            <a:off x="1613008" y="2859674"/>
            <a:ext cx="5422106" cy="2417728"/>
            <a:chOff x="-851198" y="369616"/>
            <a:chExt cx="7178573" cy="3853248"/>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Rectangle 13"/>
            <p:cNvSpPr/>
            <p:nvPr/>
          </p:nvSpPr>
          <p:spPr>
            <a:xfrm>
              <a:off x="-679019" y="761954"/>
              <a:ext cx="6461228" cy="2720241"/>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type="text" name="username"&gt;</a:t>
              </a:r>
            </a:p>
            <a:p>
              <a:r>
                <a:rPr lang="en-US" sz="1200" dirty="0">
                  <a:cs typeface="Consolas" pitchFamily="49" charset="0"/>
                </a:rPr>
                <a:t>&lt;input type="text" name="email" value="superbiker@yahoo.com"&gt;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6148" name="Picture 4" descr="C:\Users\admin\Desktop\Bike\site.jpg"/>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7354429" y="3208173"/>
            <a:ext cx="2962026" cy="2248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5723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8600" y="1201427"/>
            <a:ext cx="6875208" cy="2031325"/>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To </a:t>
            </a:r>
            <a:r>
              <a:rPr lang="en-US" sz="1400" dirty="0">
                <a:solidFill>
                  <a:schemeClr val="tx1">
                    <a:lumMod val="75000"/>
                    <a:lumOff val="25000"/>
                  </a:schemeClr>
                </a:solidFill>
              </a:rPr>
              <a:t>enable the user to enter a larger piece of text, you should use the</a:t>
            </a:r>
            <a:r>
              <a:rPr lang="en-US" sz="1400" b="1" i="1" dirty="0">
                <a:solidFill>
                  <a:schemeClr val="tx1">
                    <a:lumMod val="75000"/>
                    <a:lumOff val="25000"/>
                  </a:schemeClr>
                </a:solidFill>
              </a:rPr>
              <a:t> </a:t>
            </a:r>
            <a:r>
              <a:rPr lang="en-US" sz="1400" b="1" i="1" dirty="0" err="1">
                <a:solidFill>
                  <a:schemeClr val="tx1">
                    <a:lumMod val="75000"/>
                    <a:lumOff val="25000"/>
                  </a:schemeClr>
                </a:solidFill>
              </a:rPr>
              <a:t>textarea</a:t>
            </a:r>
            <a:r>
              <a:rPr lang="en-US" sz="1400" b="1" i="1" dirty="0">
                <a:solidFill>
                  <a:schemeClr val="tx1">
                    <a:lumMod val="75000"/>
                    <a:lumOff val="25000"/>
                  </a:schemeClr>
                </a:solidFill>
              </a:rPr>
              <a:t> </a:t>
            </a:r>
            <a:r>
              <a:rPr lang="en-US" sz="1400" dirty="0">
                <a:solidFill>
                  <a:schemeClr val="tx1">
                    <a:lumMod val="75000"/>
                    <a:lumOff val="25000"/>
                  </a:schemeClr>
                </a:solidFill>
              </a:rPr>
              <a:t>tag:</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a:buClr>
                <a:schemeClr val="accent2"/>
              </a:buClr>
            </a:pPr>
            <a:r>
              <a:rPr lang="en-US" sz="1400" b="1" dirty="0" smtClean="0">
                <a:solidFill>
                  <a:schemeClr val="tx1">
                    <a:lumMod val="75000"/>
                    <a:lumOff val="25000"/>
                  </a:schemeClr>
                </a:solidFill>
              </a:rPr>
              <a:t>       &lt;</a:t>
            </a:r>
            <a:r>
              <a:rPr lang="en-US" sz="1400" b="1" dirty="0" err="1">
                <a:solidFill>
                  <a:schemeClr val="tx1">
                    <a:lumMod val="75000"/>
                    <a:lumOff val="25000"/>
                  </a:schemeClr>
                </a:solidFill>
              </a:rPr>
              <a:t>textarea</a:t>
            </a:r>
            <a:r>
              <a:rPr lang="en-US" sz="1400" b="1" dirty="0">
                <a:solidFill>
                  <a:schemeClr val="tx1">
                    <a:lumMod val="75000"/>
                    <a:lumOff val="25000"/>
                  </a:schemeClr>
                </a:solidFill>
              </a:rPr>
              <a:t> name="comments"&gt;…&lt;/</a:t>
            </a:r>
            <a:r>
              <a:rPr lang="en-US" sz="1400" b="1" dirty="0" err="1">
                <a:solidFill>
                  <a:schemeClr val="tx1">
                    <a:lumMod val="75000"/>
                    <a:lumOff val="25000"/>
                  </a:schemeClr>
                </a:solidFill>
              </a:rPr>
              <a:t>textarea</a:t>
            </a:r>
            <a:r>
              <a:rPr lang="en-US" sz="1400" b="1" dirty="0">
                <a:solidFill>
                  <a:schemeClr val="tx1">
                    <a:lumMod val="75000"/>
                    <a:lumOff val="25000"/>
                  </a:schemeClr>
                </a:solidFill>
              </a:rPr>
              <a:t>&gt;</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a:buClr>
                <a:schemeClr val="accent2"/>
              </a:buClr>
            </a:pPr>
            <a:r>
              <a:rPr lang="en-US" sz="1400" dirty="0" smtClean="0">
                <a:solidFill>
                  <a:schemeClr val="tx1">
                    <a:lumMod val="75000"/>
                    <a:lumOff val="25000"/>
                  </a:schemeClr>
                </a:solidFill>
              </a:rPr>
              <a:t>       For </a:t>
            </a:r>
            <a:r>
              <a:rPr lang="en-US" sz="1400" dirty="0">
                <a:solidFill>
                  <a:schemeClr val="tx1">
                    <a:lumMod val="75000"/>
                    <a:lumOff val="25000"/>
                  </a:schemeClr>
                </a:solidFill>
              </a:rPr>
              <a:t>example: </a:t>
            </a:r>
          </a:p>
          <a:p>
            <a:pPr marL="285750" indent="-285750">
              <a:buClr>
                <a:schemeClr val="accent2"/>
              </a:buClr>
              <a:buFont typeface="Wingdings" panose="05000000000000000000" pitchFamily="2" charset="2"/>
              <a:buChar char="ü"/>
            </a:pPr>
            <a:endParaRPr lang="en-US" sz="1400" dirty="0">
              <a:solidFill>
                <a:schemeClr val="tx1">
                  <a:lumMod val="75000"/>
                  <a:lumOff val="25000"/>
                </a:schemeClr>
              </a:solidFill>
            </a:endParaRPr>
          </a:p>
          <a:p>
            <a:pPr lvl="1">
              <a:buClr>
                <a:schemeClr val="accent2"/>
              </a:buClr>
            </a:pPr>
            <a:r>
              <a:rPr lang="en-US" sz="1400" b="1" dirty="0" smtClean="0">
                <a:solidFill>
                  <a:schemeClr val="tx1">
                    <a:lumMod val="75000"/>
                    <a:lumOff val="25000"/>
                  </a:schemeClr>
                </a:solidFill>
              </a:rPr>
              <a:t>&lt;</a:t>
            </a:r>
            <a:r>
              <a:rPr lang="en-US" sz="1400" b="1" dirty="0" err="1">
                <a:solidFill>
                  <a:schemeClr val="tx1">
                    <a:lumMod val="75000"/>
                    <a:lumOff val="25000"/>
                  </a:schemeClr>
                </a:solidFill>
              </a:rPr>
              <a:t>textarea</a:t>
            </a:r>
            <a:r>
              <a:rPr lang="en-US" sz="1400" b="1" dirty="0">
                <a:solidFill>
                  <a:schemeClr val="tx1">
                    <a:lumMod val="75000"/>
                    <a:lumOff val="25000"/>
                  </a:schemeClr>
                </a:solidFill>
              </a:rPr>
              <a:t> name="comments"&gt;Thank you for visiting our super cars Web site. We would request you </a:t>
            </a:r>
            <a:r>
              <a:rPr lang="en-US" sz="1400" b="1" dirty="0" smtClean="0">
                <a:solidFill>
                  <a:schemeClr val="tx1">
                    <a:lumMod val="75000"/>
                    <a:lumOff val="25000"/>
                  </a:schemeClr>
                </a:solidFill>
              </a:rPr>
              <a:t>to </a:t>
            </a:r>
            <a:r>
              <a:rPr lang="en-US" sz="1400" b="1" dirty="0">
                <a:solidFill>
                  <a:schemeClr val="tx1">
                    <a:lumMod val="75000"/>
                    <a:lumOff val="25000"/>
                  </a:schemeClr>
                </a:solidFill>
              </a:rPr>
              <a:t>leave some comments in this box to help us improve our Web site.&lt;/</a:t>
            </a:r>
            <a:r>
              <a:rPr lang="en-US" sz="1400" b="1" dirty="0" err="1">
                <a:solidFill>
                  <a:schemeClr val="tx1">
                    <a:lumMod val="75000"/>
                    <a:lumOff val="25000"/>
                  </a:schemeClr>
                </a:solidFill>
              </a:rPr>
              <a:t>textarea</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6" name="Rectangle 5"/>
          <p:cNvSpPr/>
          <p:nvPr/>
        </p:nvSpPr>
        <p:spPr>
          <a:xfrm>
            <a:off x="972263" y="1750500"/>
            <a:ext cx="9357507" cy="923330"/>
          </a:xfrm>
          <a:prstGeom prst="rect">
            <a:avLst/>
          </a:prstGeom>
        </p:spPr>
        <p:txBody>
          <a:bodyPr wrap="square">
            <a:spAutoFit/>
          </a:bodyPr>
          <a:lstStyle/>
          <a:p>
            <a:endParaRPr lang="en-US" dirty="0" smtClean="0"/>
          </a:p>
          <a:p>
            <a:endParaRPr lang="en-US" dirty="0" smtClean="0"/>
          </a:p>
          <a:p>
            <a:endParaRPr lang="en-US"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Larger Text Input</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p:cNvSpPr txBox="1"/>
          <p:nvPr/>
        </p:nvSpPr>
        <p:spPr>
          <a:xfrm>
            <a:off x="7103807" y="2032962"/>
            <a:ext cx="4783393" cy="1169551"/>
          </a:xfrm>
          <a:prstGeom prst="rect">
            <a:avLst/>
          </a:prstGeom>
          <a:solidFill>
            <a:srgbClr val="33A1CF"/>
          </a:solidFill>
        </p:spPr>
        <p:txBody>
          <a:bodyPr wrap="square" rtlCol="0">
            <a:spAutoFit/>
          </a:bodyPr>
          <a:lstStyle/>
          <a:p>
            <a:pPr>
              <a:buClr>
                <a:schemeClr val="accent2"/>
              </a:buClr>
            </a:pPr>
            <a:r>
              <a:rPr lang="en-US" sz="1400" dirty="0">
                <a:solidFill>
                  <a:schemeClr val="bg1"/>
                </a:solidFill>
              </a:rPr>
              <a:t>For very large pieces of data, you can use: </a:t>
            </a:r>
          </a:p>
          <a:p>
            <a:pPr lvl="1">
              <a:buClr>
                <a:schemeClr val="accent2"/>
              </a:buClr>
            </a:pPr>
            <a:r>
              <a:rPr lang="en-US" sz="1400" b="1" dirty="0" smtClean="0">
                <a:solidFill>
                  <a:schemeClr val="bg1"/>
                </a:solidFill>
              </a:rPr>
              <a:t>&lt;</a:t>
            </a:r>
            <a:r>
              <a:rPr lang="en-US" sz="1400" b="1" dirty="0" err="1">
                <a:solidFill>
                  <a:schemeClr val="bg1"/>
                </a:solidFill>
              </a:rPr>
              <a:t>textarea</a:t>
            </a:r>
            <a:r>
              <a:rPr lang="en-US" sz="1400" b="1" dirty="0">
                <a:solidFill>
                  <a:schemeClr val="bg1"/>
                </a:solidFill>
              </a:rPr>
              <a:t> name="comments" rows="5" cols="20"&gt; </a:t>
            </a:r>
            <a:r>
              <a:rPr lang="en-US" sz="1400" dirty="0">
                <a:solidFill>
                  <a:schemeClr val="bg1"/>
                </a:solidFill>
              </a:rPr>
              <a:t>Thank you for visiting our super cars Web site. We </a:t>
            </a:r>
            <a:r>
              <a:rPr lang="en-US" sz="1400" dirty="0" smtClean="0">
                <a:solidFill>
                  <a:schemeClr val="bg1"/>
                </a:solidFill>
              </a:rPr>
              <a:t>would </a:t>
            </a:r>
            <a:r>
              <a:rPr lang="en-US" sz="1400" dirty="0">
                <a:solidFill>
                  <a:schemeClr val="bg1"/>
                </a:solidFill>
              </a:rPr>
              <a:t>request you to leave some comments in this box to help us improve our Web site</a:t>
            </a:r>
            <a:r>
              <a:rPr lang="en-US" sz="1400" b="1" dirty="0">
                <a:solidFill>
                  <a:schemeClr val="bg1"/>
                </a:solidFill>
              </a:rPr>
              <a:t>.&lt;/</a:t>
            </a:r>
            <a:r>
              <a:rPr lang="en-US" sz="1400" b="1" dirty="0" err="1" smtClean="0">
                <a:solidFill>
                  <a:schemeClr val="bg1"/>
                </a:solidFill>
              </a:rPr>
              <a:t>textarea</a:t>
            </a:r>
            <a:r>
              <a:rPr lang="en-US" sz="1400" b="1" dirty="0" smtClean="0">
                <a:solidFill>
                  <a:schemeClr val="bg1"/>
                </a:solidFill>
              </a:rPr>
              <a:t>&gt;</a:t>
            </a:r>
            <a:endParaRPr lang="en-US" sz="1400" b="1" dirty="0">
              <a:solidFill>
                <a:schemeClr val="bg1"/>
              </a:solidFill>
            </a:endParaRPr>
          </a:p>
        </p:txBody>
      </p:sp>
      <p:grpSp>
        <p:nvGrpSpPr>
          <p:cNvPr id="9" name="Group 8"/>
          <p:cNvGrpSpPr/>
          <p:nvPr/>
        </p:nvGrpSpPr>
        <p:grpSpPr>
          <a:xfrm>
            <a:off x="2570932" y="3761180"/>
            <a:ext cx="5422106" cy="2223439"/>
            <a:chOff x="-851198" y="369616"/>
            <a:chExt cx="7178573" cy="3853248"/>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851198" y="369616"/>
              <a:ext cx="7178573" cy="3853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679019" y="761954"/>
              <a:ext cx="6461228" cy="3360298"/>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a:t>
              </a:r>
              <a:r>
                <a:rPr lang="en-US" sz="1200" dirty="0" err="1">
                  <a:cs typeface="Consolas" pitchFamily="49" charset="0"/>
                </a:rPr>
                <a:t>textarea</a:t>
              </a:r>
              <a:r>
                <a:rPr lang="en-US" sz="1200" dirty="0">
                  <a:cs typeface="Consolas" pitchFamily="49" charset="0"/>
                </a:rPr>
                <a:t> name="comments"&gt;Thank you for visiting our super cars Web site. We would request you </a:t>
              </a:r>
            </a:p>
            <a:p>
              <a:r>
                <a:rPr lang="en-US" sz="1200" dirty="0">
                  <a:cs typeface="Consolas" pitchFamily="49" charset="0"/>
                </a:rPr>
                <a:t>to leave some comments in this box to help us improve our Web site.&lt;/</a:t>
              </a:r>
              <a:r>
                <a:rPr lang="en-US" sz="1200" dirty="0" err="1">
                  <a:cs typeface="Consolas" pitchFamily="49" charset="0"/>
                </a:rPr>
                <a:t>textarea</a:t>
              </a:r>
              <a:r>
                <a:rPr lang="en-US" sz="1200" dirty="0">
                  <a:cs typeface="Consolas" pitchFamily="49" charset="0"/>
                </a:rPr>
                <a:t>&gt;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8196238" y="3566891"/>
            <a:ext cx="2907303" cy="2393503"/>
          </a:xfrm>
          <a:prstGeom prst="rect">
            <a:avLst/>
          </a:prstGeom>
          <a:noFill/>
          <a:extLst>
            <a:ext uri="{909E8E84-426E-40DD-AFC4-6F175D3DCCD1}">
              <a14:hiddenFill xmlns:a14="http://schemas.microsoft.com/office/drawing/2010/main" xmlns="">
                <a:solidFill>
                  <a:srgbClr val="FFFFFF"/>
                </a:solidFill>
              </a14:hiddenFill>
            </a:ext>
          </a:extLst>
        </p:spPr>
      </p:pic>
      <p:pic>
        <p:nvPicPr>
          <p:cNvPr id="5122" name="Picture 2" descr="C:\Users\admin\Desktop\Bike\textarea.jpg"/>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8281467" y="3859942"/>
            <a:ext cx="1537713" cy="3387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7719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28599" y="1212199"/>
            <a:ext cx="6384220" cy="2462213"/>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Two </a:t>
            </a:r>
            <a:r>
              <a:rPr lang="en-US" sz="1400" dirty="0">
                <a:solidFill>
                  <a:schemeClr val="tx1">
                    <a:lumMod val="75000"/>
                    <a:lumOff val="25000"/>
                  </a:schemeClr>
                </a:solidFill>
              </a:rPr>
              <a:t>basic buttons available in HTML are: </a:t>
            </a:r>
            <a:r>
              <a:rPr lang="en-US" sz="1400" b="1" dirty="0">
                <a:solidFill>
                  <a:schemeClr val="tx1">
                    <a:lumMod val="75000"/>
                    <a:lumOff val="25000"/>
                  </a:schemeClr>
                </a:solidFill>
              </a:rPr>
              <a:t>Submit </a:t>
            </a:r>
            <a:r>
              <a:rPr lang="en-US" sz="1400" dirty="0">
                <a:solidFill>
                  <a:schemeClr val="tx1">
                    <a:lumMod val="75000"/>
                    <a:lumOff val="25000"/>
                  </a:schemeClr>
                </a:solidFill>
              </a:rPr>
              <a:t>and </a:t>
            </a:r>
            <a:r>
              <a:rPr lang="en-US" sz="1400" b="1" dirty="0">
                <a:solidFill>
                  <a:schemeClr val="tx1">
                    <a:lumMod val="75000"/>
                    <a:lumOff val="25000"/>
                  </a:schemeClr>
                </a:solidFill>
              </a:rPr>
              <a:t>Reset</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Most basic submit button is added using the following code: </a:t>
            </a:r>
            <a:r>
              <a:rPr lang="en-US" sz="1400" b="1" dirty="0">
                <a:solidFill>
                  <a:schemeClr val="tx1">
                    <a:lumMod val="75000"/>
                    <a:lumOff val="25000"/>
                  </a:schemeClr>
                </a:solidFill>
              </a:rPr>
              <a:t>&lt;input type="Submit</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You can add the Reset button to your form by using: </a:t>
            </a:r>
            <a:r>
              <a:rPr lang="en-US" sz="1400" b="1" dirty="0">
                <a:solidFill>
                  <a:schemeClr val="tx1">
                    <a:lumMod val="75000"/>
                    <a:lumOff val="25000"/>
                  </a:schemeClr>
                </a:solidFill>
              </a:rPr>
              <a:t>&lt;input type="Reset"&gt;</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You can customize the </a:t>
            </a:r>
            <a:r>
              <a:rPr lang="en-US" sz="1400" b="1" dirty="0">
                <a:solidFill>
                  <a:schemeClr val="tx1">
                    <a:lumMod val="75000"/>
                    <a:lumOff val="25000"/>
                  </a:schemeClr>
                </a:solidFill>
              </a:rPr>
              <a:t>Submit </a:t>
            </a:r>
            <a:r>
              <a:rPr lang="en-US" sz="1400" dirty="0">
                <a:solidFill>
                  <a:schemeClr val="tx1">
                    <a:lumMod val="75000"/>
                    <a:lumOff val="25000"/>
                  </a:schemeClr>
                </a:solidFill>
              </a:rPr>
              <a:t>and </a:t>
            </a:r>
            <a:r>
              <a:rPr lang="en-US" sz="1400" b="1" dirty="0">
                <a:solidFill>
                  <a:schemeClr val="tx1">
                    <a:lumMod val="75000"/>
                    <a:lumOff val="25000"/>
                  </a:schemeClr>
                </a:solidFill>
              </a:rPr>
              <a:t>Reset</a:t>
            </a:r>
            <a:r>
              <a:rPr lang="en-US" sz="1400" dirty="0">
                <a:solidFill>
                  <a:schemeClr val="tx1">
                    <a:lumMod val="75000"/>
                    <a:lumOff val="25000"/>
                  </a:schemeClr>
                </a:solidFill>
              </a:rPr>
              <a:t> buttons by using the value attribute : </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type="Submit" value="Sign Up"&gt;</a:t>
            </a:r>
          </a:p>
          <a:p>
            <a:pPr>
              <a:buClr>
                <a:schemeClr val="accent2"/>
              </a:buClr>
            </a:pPr>
            <a:endParaRPr lang="en-US" sz="1400" b="1"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type=“Reset" value=“Refresh</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FORMS</a:t>
            </a:r>
          </a:p>
        </p:txBody>
      </p:sp>
      <p:sp>
        <p:nvSpPr>
          <p:cNvPr id="6" name="Rectangle 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Buttons</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6482767" y="1379330"/>
            <a:ext cx="5422106" cy="2402410"/>
            <a:chOff x="5826715" y="-3311768"/>
            <a:chExt cx="7178573" cy="4163407"/>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5826715" y="-3311768"/>
              <a:ext cx="7178573" cy="4163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le 10"/>
            <p:cNvSpPr/>
            <p:nvPr/>
          </p:nvSpPr>
          <p:spPr>
            <a:xfrm>
              <a:off x="5998895" y="-2818818"/>
              <a:ext cx="6461228" cy="3360298"/>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type="Submit"&gt;</a:t>
              </a:r>
            </a:p>
            <a:p>
              <a:r>
                <a:rPr lang="en-US" sz="1200" dirty="0">
                  <a:cs typeface="Consolas" pitchFamily="49" charset="0"/>
                </a:rPr>
                <a:t>&lt;input type="Reset"&gt;</a:t>
              </a:r>
            </a:p>
            <a:p>
              <a:r>
                <a:rPr lang="en-US" sz="1200" dirty="0">
                  <a:cs typeface="Consolas" pitchFamily="49" charset="0"/>
                </a:rPr>
                <a:t>&lt;input type="Submit" value="Sign Up"&gt;</a:t>
              </a:r>
            </a:p>
            <a:p>
              <a:r>
                <a:rPr lang="en-US" sz="1200" dirty="0">
                  <a:cs typeface="Consolas" pitchFamily="49" charset="0"/>
                </a:rPr>
                <a:t>&lt;input type=“Reset" value=“Refresh"&gt;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2"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8127630" y="3851392"/>
            <a:ext cx="2907303" cy="197422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tretch>
            <a:fillRect/>
          </a:stretch>
        </p:blipFill>
        <p:spPr bwMode="auto">
          <a:xfrm>
            <a:off x="8343957" y="4969995"/>
            <a:ext cx="2474648" cy="1562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5205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13850" y="1205491"/>
            <a:ext cx="9124951" cy="307777"/>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Radio buttons are usually used for choices or voting</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Radio Buttons</a:t>
            </a:r>
          </a:p>
        </p:txBody>
      </p:sp>
      <p:sp>
        <p:nvSpPr>
          <p:cNvPr id="12" name="Isosceles Triangle 11"/>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213850" y="1544045"/>
            <a:ext cx="9124951" cy="1169551"/>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This example would be achieved using the code: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type="radio" name="colors" value="Super cars"&gt;Super cars&lt;</a:t>
            </a:r>
            <a:r>
              <a:rPr lang="en-US" sz="1400" b="1" dirty="0" err="1">
                <a:solidFill>
                  <a:schemeClr val="tx1">
                    <a:lumMod val="75000"/>
                    <a:lumOff val="25000"/>
                  </a:schemeClr>
                </a:solidFill>
              </a:rPr>
              <a:t>br</a:t>
            </a:r>
            <a:r>
              <a:rPr lang="en-US" sz="1400" b="1" dirty="0">
                <a:solidFill>
                  <a:schemeClr val="tx1">
                    <a:lumMod val="75000"/>
                    <a:lumOff val="25000"/>
                  </a:schemeClr>
                </a:solidFill>
              </a:rPr>
              <a:t>&gt;</a:t>
            </a:r>
            <a:br>
              <a:rPr lang="en-US" sz="1400" b="1" dirty="0">
                <a:solidFill>
                  <a:schemeClr val="tx1">
                    <a:lumMod val="75000"/>
                    <a:lumOff val="25000"/>
                  </a:schemeClr>
                </a:solidFill>
              </a:rPr>
            </a:br>
            <a:r>
              <a:rPr lang="en-US" sz="1400" b="1" dirty="0">
                <a:solidFill>
                  <a:schemeClr val="tx1">
                    <a:lumMod val="75000"/>
                    <a:lumOff val="25000"/>
                  </a:schemeClr>
                </a:solidFill>
              </a:rPr>
              <a:t>&lt;input type="radio" name="colors" value="Super bikes"&gt;Super bikes&lt;</a:t>
            </a:r>
            <a:r>
              <a:rPr lang="en-US" sz="1400" b="1" dirty="0" err="1">
                <a:solidFill>
                  <a:schemeClr val="tx1">
                    <a:lumMod val="75000"/>
                    <a:lumOff val="25000"/>
                  </a:schemeClr>
                </a:solidFill>
              </a:rPr>
              <a:t>br</a:t>
            </a:r>
            <a:r>
              <a:rPr lang="en-US" sz="1400" b="1" dirty="0">
                <a:solidFill>
                  <a:schemeClr val="tx1">
                    <a:lumMod val="75000"/>
                    <a:lumOff val="25000"/>
                  </a:schemeClr>
                </a:solidFill>
              </a:rPr>
              <a:t>&gt;</a:t>
            </a:r>
            <a:br>
              <a:rPr lang="en-US" sz="1400" b="1" dirty="0">
                <a:solidFill>
                  <a:schemeClr val="tx1">
                    <a:lumMod val="75000"/>
                    <a:lumOff val="25000"/>
                  </a:schemeClr>
                </a:solidFill>
              </a:rPr>
            </a:br>
            <a:r>
              <a:rPr lang="en-US" sz="1400" b="1" dirty="0">
                <a:solidFill>
                  <a:schemeClr val="tx1">
                    <a:lumMod val="75000"/>
                    <a:lumOff val="25000"/>
                  </a:schemeClr>
                </a:solidFill>
              </a:rPr>
              <a:t>&lt;input type="radio" name="colors" value="Supersonic jets"&gt;Supersonic jets</a:t>
            </a:r>
          </a:p>
        </p:txBody>
      </p:sp>
      <p:grpSp>
        <p:nvGrpSpPr>
          <p:cNvPr id="9" name="Group 8"/>
          <p:cNvGrpSpPr/>
          <p:nvPr/>
        </p:nvGrpSpPr>
        <p:grpSpPr>
          <a:xfrm>
            <a:off x="1438818" y="3503599"/>
            <a:ext cx="5422106" cy="2418230"/>
            <a:chOff x="-851198" y="369616"/>
            <a:chExt cx="7178573" cy="4190824"/>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851198" y="369616"/>
              <a:ext cx="7178573" cy="4163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Rectangle 13"/>
            <p:cNvSpPr/>
            <p:nvPr/>
          </p:nvSpPr>
          <p:spPr>
            <a:xfrm>
              <a:off x="-679019" y="862566"/>
              <a:ext cx="6461228" cy="3697874"/>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type="radio" name="colors" value="Super cars"&gt;Super cars&lt;</a:t>
              </a:r>
              <a:r>
                <a:rPr lang="en-US" sz="1200" dirty="0" err="1">
                  <a:cs typeface="Consolas" pitchFamily="49" charset="0"/>
                </a:rPr>
                <a:t>br</a:t>
              </a:r>
              <a:r>
                <a:rPr lang="en-US" sz="1200" dirty="0">
                  <a:cs typeface="Consolas" pitchFamily="49" charset="0"/>
                </a:rPr>
                <a:t>&gt;</a:t>
              </a:r>
              <a:br>
                <a:rPr lang="en-US" sz="1200" dirty="0">
                  <a:cs typeface="Consolas" pitchFamily="49" charset="0"/>
                </a:rPr>
              </a:br>
              <a:r>
                <a:rPr lang="en-US" sz="1200" dirty="0">
                  <a:cs typeface="Consolas" pitchFamily="49" charset="0"/>
                </a:rPr>
                <a:t>&lt;input type="radio" name="colors" value="Super bikes"&gt;Super bikes&lt;</a:t>
              </a:r>
              <a:r>
                <a:rPr lang="en-US" sz="1200" dirty="0" err="1">
                  <a:cs typeface="Consolas" pitchFamily="49" charset="0"/>
                </a:rPr>
                <a:t>br</a:t>
              </a:r>
              <a:r>
                <a:rPr lang="en-US" sz="1200" dirty="0">
                  <a:cs typeface="Consolas" pitchFamily="49" charset="0"/>
                </a:rPr>
                <a:t>&gt;</a:t>
              </a:r>
              <a:br>
                <a:rPr lang="en-US" sz="1200" dirty="0">
                  <a:cs typeface="Consolas" pitchFamily="49" charset="0"/>
                </a:rPr>
              </a:br>
              <a:r>
                <a:rPr lang="en-US" sz="1200" dirty="0">
                  <a:cs typeface="Consolas" pitchFamily="49" charset="0"/>
                </a:rPr>
                <a:t>&lt;input type="radio" name="colors" value="Supersonic jets"&gt;Supersonic jets</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5"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7064124" y="3512506"/>
            <a:ext cx="2907303" cy="2393503"/>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2" descr="C:\Users\admin\Desktop\Bike\radio.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165722" y="3838120"/>
            <a:ext cx="1257300" cy="6191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528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FORMS</a:t>
            </a:r>
          </a:p>
        </p:txBody>
      </p:sp>
      <p:sp>
        <p:nvSpPr>
          <p:cNvPr id="17" name="TextBox 16"/>
          <p:cNvSpPr txBox="1"/>
          <p:nvPr/>
        </p:nvSpPr>
        <p:spPr>
          <a:xfrm>
            <a:off x="192958" y="1200549"/>
            <a:ext cx="9124951" cy="1815882"/>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Checkbox is inserted using the standard </a:t>
            </a:r>
            <a:r>
              <a:rPr lang="en-US" sz="1400" b="1" dirty="0">
                <a:solidFill>
                  <a:schemeClr val="tx1">
                    <a:lumMod val="75000"/>
                    <a:lumOff val="25000"/>
                  </a:schemeClr>
                </a:solidFill>
              </a:rPr>
              <a:t>&lt;input&gt; </a:t>
            </a:r>
            <a:r>
              <a:rPr lang="en-US" sz="1400" dirty="0">
                <a:solidFill>
                  <a:schemeClr val="tx1">
                    <a:lumMod val="75000"/>
                    <a:lumOff val="25000"/>
                  </a:schemeClr>
                </a:solidFill>
              </a:rPr>
              <a:t>tag, using both name and value: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type="checkbox" name="agree" value="yes"&gt;</a:t>
            </a:r>
          </a:p>
          <a:p>
            <a:pPr>
              <a:buClr>
                <a:schemeClr val="accent2"/>
              </a:buClr>
            </a:pPr>
            <a:endParaRPr lang="en-US" sz="1400" dirty="0">
              <a:solidFill>
                <a:schemeClr val="tx1">
                  <a:lumMod val="75000"/>
                  <a:lumOff val="25000"/>
                </a:schemeClr>
              </a:solidFill>
            </a:endParaRP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For pre-selected checkbox, you add a checked attribute to the </a:t>
            </a:r>
            <a:r>
              <a:rPr lang="en-US" sz="1400" b="1" dirty="0">
                <a:solidFill>
                  <a:schemeClr val="tx1">
                    <a:lumMod val="75000"/>
                    <a:lumOff val="25000"/>
                  </a:schemeClr>
                </a:solidFill>
              </a:rPr>
              <a:t>&lt;input&gt; </a:t>
            </a:r>
            <a:r>
              <a:rPr lang="en-US" sz="1400" dirty="0">
                <a:solidFill>
                  <a:schemeClr val="tx1">
                    <a:lumMod val="75000"/>
                    <a:lumOff val="25000"/>
                  </a:schemeClr>
                </a:solidFill>
              </a:rPr>
              <a:t>tag:</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&lt;input type="checkbox" name="agree" value="yes" checked&gt;</a:t>
            </a:r>
          </a:p>
        </p:txBody>
      </p:sp>
      <p:sp>
        <p:nvSpPr>
          <p:cNvPr id="18" name="Rectangle 17"/>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Checkboxes</a:t>
            </a:r>
          </a:p>
        </p:txBody>
      </p:sp>
      <p:sp>
        <p:nvSpPr>
          <p:cNvPr id="19" name="Isosceles Triangle 1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p:cNvGrpSpPr/>
          <p:nvPr/>
        </p:nvGrpSpPr>
        <p:grpSpPr>
          <a:xfrm>
            <a:off x="2006294" y="3639497"/>
            <a:ext cx="4382794" cy="2362658"/>
            <a:chOff x="-99889" y="558862"/>
            <a:chExt cx="5802579" cy="3784916"/>
          </a:xfrm>
        </p:grpSpPr>
        <p:pic>
          <p:nvPicPr>
            <p:cNvPr id="20"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99889" y="558862"/>
              <a:ext cx="5802579" cy="3784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Rectangle 20"/>
            <p:cNvSpPr/>
            <p:nvPr/>
          </p:nvSpPr>
          <p:spPr>
            <a:xfrm>
              <a:off x="131470" y="1095076"/>
              <a:ext cx="5339858" cy="2514554"/>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type="checkbox" name="agree" value="yes"&gt;</a:t>
              </a:r>
            </a:p>
            <a:p>
              <a:r>
                <a:rPr lang="en-US" sz="1200" dirty="0">
                  <a:cs typeface="Consolas" pitchFamily="49" charset="0"/>
                </a:rPr>
                <a:t>&lt;input type="checkbox" name="agree" value="yes" checked&gt;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22"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6862448" y="3575814"/>
            <a:ext cx="2643003" cy="2315855"/>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C:\Users\admin\Desktop\Bike\right.jpg"/>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7003598" y="4183698"/>
            <a:ext cx="184603" cy="194319"/>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descr="C:\Users\admin\Desktop\Bike\check.jpg"/>
          <p:cNvPicPr>
            <a:picLocks noChangeAspect="1" noChangeArrowheads="1"/>
          </p:cNvPicPr>
          <p:nvPr/>
        </p:nvPicPr>
        <p:blipFill>
          <a:blip r:embed="rId6" cstate="email">
            <a:extLst>
              <a:ext uri="{28A0092B-C50C-407E-A947-70E740481C1C}">
                <a14:useLocalDpi xmlns:a14="http://schemas.microsoft.com/office/drawing/2010/main" xmlns="" val="0"/>
              </a:ext>
            </a:extLst>
          </a:blip>
          <a:srcRect/>
          <a:stretch>
            <a:fillRect/>
          </a:stretch>
        </p:blipFill>
        <p:spPr bwMode="auto">
          <a:xfrm>
            <a:off x="7003599" y="3916161"/>
            <a:ext cx="184603" cy="19431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200691" y="3868027"/>
            <a:ext cx="1192192" cy="261610"/>
          </a:xfrm>
          <a:prstGeom prst="rect">
            <a:avLst/>
          </a:prstGeom>
          <a:noFill/>
        </p:spPr>
        <p:txBody>
          <a:bodyPr wrap="square" rtlCol="0">
            <a:spAutoFit/>
          </a:bodyPr>
          <a:lstStyle/>
          <a:p>
            <a:r>
              <a:rPr lang="en-US" sz="1100" dirty="0" smtClean="0"/>
              <a:t>Super cars</a:t>
            </a:r>
            <a:endParaRPr lang="en-US" sz="1100" dirty="0"/>
          </a:p>
        </p:txBody>
      </p:sp>
      <p:sp>
        <p:nvSpPr>
          <p:cNvPr id="11" name="TextBox 10"/>
          <p:cNvSpPr txBox="1"/>
          <p:nvPr/>
        </p:nvSpPr>
        <p:spPr>
          <a:xfrm>
            <a:off x="7200691" y="4123852"/>
            <a:ext cx="1317585" cy="261610"/>
          </a:xfrm>
          <a:prstGeom prst="rect">
            <a:avLst/>
          </a:prstGeom>
          <a:noFill/>
        </p:spPr>
        <p:txBody>
          <a:bodyPr wrap="square" rtlCol="0">
            <a:spAutoFit/>
          </a:bodyPr>
          <a:lstStyle/>
          <a:p>
            <a:r>
              <a:rPr lang="en-US" sz="1100" dirty="0" smtClean="0"/>
              <a:t>Super bikes</a:t>
            </a:r>
            <a:endParaRPr lang="en-US" sz="1100" dirty="0"/>
          </a:p>
        </p:txBody>
      </p:sp>
    </p:spTree>
    <p:extLst>
      <p:ext uri="{BB962C8B-B14F-4D97-AF65-F5344CB8AC3E}">
        <p14:creationId xmlns:p14="http://schemas.microsoft.com/office/powerpoint/2010/main" xmlns="" val="162315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FORMS</a:t>
            </a:r>
          </a:p>
        </p:txBody>
      </p:sp>
      <p:sp>
        <p:nvSpPr>
          <p:cNvPr id="12" name="TextBox 11"/>
          <p:cNvSpPr txBox="1"/>
          <p:nvPr/>
        </p:nvSpPr>
        <p:spPr>
          <a:xfrm>
            <a:off x="237201" y="1186542"/>
            <a:ext cx="9124951" cy="307777"/>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The basic code for setting up a selection box is: </a:t>
            </a:r>
            <a:r>
              <a:rPr lang="en-US" sz="1400" b="1" dirty="0" smtClean="0">
                <a:solidFill>
                  <a:schemeClr val="tx1">
                    <a:lumMod val="75000"/>
                    <a:lumOff val="25000"/>
                  </a:schemeClr>
                </a:solidFill>
              </a:rPr>
              <a:t>&lt;select&gt; &lt;/select&gt;</a:t>
            </a:r>
            <a:endParaRPr lang="en-US" sz="1400" b="1" dirty="0">
              <a:solidFill>
                <a:schemeClr val="tx1">
                  <a:lumMod val="75000"/>
                  <a:lumOff val="25000"/>
                </a:schemeClr>
              </a:solidFill>
            </a:endParaRPr>
          </a:p>
        </p:txBody>
      </p:sp>
      <p:sp>
        <p:nvSpPr>
          <p:cNvPr id="6" name="Rectangle 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Selection boxes</a:t>
            </a:r>
          </a:p>
        </p:txBody>
      </p:sp>
      <p:sp>
        <p:nvSpPr>
          <p:cNvPr id="7" name="Isosceles Triangle 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266696" y="4211148"/>
            <a:ext cx="10661859" cy="1815882"/>
          </a:xfrm>
          <a:prstGeom prst="rect">
            <a:avLst/>
          </a:prstGeom>
          <a:noFill/>
        </p:spPr>
        <p:txBody>
          <a:bodyPr wrap="square" rtlCol="0">
            <a:spAutoFit/>
          </a:bodyPr>
          <a:lstStyle/>
          <a:p>
            <a:pPr>
              <a:buClr>
                <a:schemeClr val="accent2"/>
              </a:buClr>
            </a:pPr>
            <a:r>
              <a:rPr lang="en-US" sz="1400" dirty="0" smtClean="0">
                <a:solidFill>
                  <a:schemeClr val="tx1">
                    <a:lumMod val="75000"/>
                    <a:lumOff val="25000"/>
                  </a:schemeClr>
                </a:solidFill>
              </a:rPr>
              <a:t>In </a:t>
            </a:r>
            <a:r>
              <a:rPr lang="en-US" sz="1400" dirty="0">
                <a:solidFill>
                  <a:schemeClr val="tx1">
                    <a:lumMod val="75000"/>
                    <a:lumOff val="25000"/>
                  </a:schemeClr>
                </a:solidFill>
              </a:rPr>
              <a:t>between the </a:t>
            </a:r>
            <a:r>
              <a:rPr lang="en-US" sz="1400" b="1" dirty="0">
                <a:solidFill>
                  <a:schemeClr val="tx1">
                    <a:lumMod val="75000"/>
                    <a:lumOff val="25000"/>
                  </a:schemeClr>
                </a:solidFill>
              </a:rPr>
              <a:t>&lt;select&gt; </a:t>
            </a:r>
            <a:r>
              <a:rPr lang="en-US" sz="1400" dirty="0">
                <a:solidFill>
                  <a:schemeClr val="tx1">
                    <a:lumMod val="75000"/>
                    <a:lumOff val="25000"/>
                  </a:schemeClr>
                </a:solidFill>
              </a:rPr>
              <a:t>tags, you can add each option that you want to appear. These should be in the order you want them in the list: </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&lt;option value="1st"&gt;Item 1&lt;/option&gt;</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Sometimes, for example in country-select boxes, you will want to make another option the default. To do this, you simply need to add the 'selected' attribute: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&lt;option value="UK" selected&gt;United Kingdom&lt;/option&gt;</a:t>
            </a:r>
          </a:p>
        </p:txBody>
      </p:sp>
      <p:grpSp>
        <p:nvGrpSpPr>
          <p:cNvPr id="14" name="Group 13"/>
          <p:cNvGrpSpPr/>
          <p:nvPr/>
        </p:nvGrpSpPr>
        <p:grpSpPr>
          <a:xfrm>
            <a:off x="1831544" y="1662304"/>
            <a:ext cx="4382794" cy="2362658"/>
            <a:chOff x="-99889" y="558862"/>
            <a:chExt cx="5802579" cy="3784916"/>
          </a:xfrm>
        </p:grpSpPr>
        <p:pic>
          <p:nvPicPr>
            <p:cNvPr id="15"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99889" y="558862"/>
              <a:ext cx="5802579" cy="3784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Rectangle 15"/>
            <p:cNvSpPr/>
            <p:nvPr/>
          </p:nvSpPr>
          <p:spPr>
            <a:xfrm>
              <a:off x="131470" y="1095076"/>
              <a:ext cx="5339858" cy="3106214"/>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a:t>
              </a:r>
              <a:r>
                <a:rPr lang="en-US" sz="1200" dirty="0" smtClean="0">
                  <a:cs typeface="Consolas" pitchFamily="49" charset="0"/>
                </a:rPr>
                <a:t>&gt;</a:t>
              </a:r>
            </a:p>
            <a:p>
              <a:r>
                <a:rPr lang="en-US" sz="1200" b="1" dirty="0">
                  <a:solidFill>
                    <a:schemeClr val="tx1">
                      <a:lumMod val="75000"/>
                      <a:lumOff val="25000"/>
                    </a:schemeClr>
                  </a:solidFill>
                </a:rPr>
                <a:t>&lt;select</a:t>
              </a:r>
              <a:r>
                <a:rPr lang="en-US" sz="1200" b="1" dirty="0" smtClean="0">
                  <a:solidFill>
                    <a:schemeClr val="tx1">
                      <a:lumMod val="75000"/>
                      <a:lumOff val="25000"/>
                    </a:schemeClr>
                  </a:solidFill>
                </a:rPr>
                <a:t>&gt;</a:t>
              </a:r>
            </a:p>
            <a:p>
              <a:r>
                <a:rPr lang="en-US" sz="1200" b="1" dirty="0">
                  <a:solidFill>
                    <a:schemeClr val="tx1">
                      <a:lumMod val="75000"/>
                      <a:lumOff val="25000"/>
                    </a:schemeClr>
                  </a:solidFill>
                </a:rPr>
                <a:t>&lt;option value</a:t>
              </a:r>
              <a:r>
                <a:rPr lang="en-US" sz="1200" b="1" dirty="0" smtClean="0">
                  <a:solidFill>
                    <a:schemeClr val="tx1">
                      <a:lumMod val="75000"/>
                      <a:lumOff val="25000"/>
                    </a:schemeClr>
                  </a:solidFill>
                </a:rPr>
                <a:t>=“UK"&gt;</a:t>
              </a:r>
              <a:r>
                <a:rPr lang="en-US" sz="1200" b="1" dirty="0">
                  <a:solidFill>
                    <a:schemeClr val="tx1">
                      <a:lumMod val="75000"/>
                      <a:lumOff val="25000"/>
                    </a:schemeClr>
                  </a:solidFill>
                </a:rPr>
                <a:t>United Kingdom</a:t>
              </a:r>
              <a:r>
                <a:rPr lang="en-US" sz="1200" b="1" dirty="0" smtClean="0">
                  <a:solidFill>
                    <a:schemeClr val="tx1">
                      <a:lumMod val="75000"/>
                      <a:lumOff val="25000"/>
                    </a:schemeClr>
                  </a:solidFill>
                </a:rPr>
                <a:t>&lt;/</a:t>
              </a:r>
              <a:r>
                <a:rPr lang="en-US" sz="1200" b="1" dirty="0">
                  <a:solidFill>
                    <a:schemeClr val="tx1">
                      <a:lumMod val="75000"/>
                      <a:lumOff val="25000"/>
                    </a:schemeClr>
                  </a:solidFill>
                </a:rPr>
                <a:t>option</a:t>
              </a:r>
              <a:r>
                <a:rPr lang="en-US" sz="1200" b="1" dirty="0" smtClean="0">
                  <a:solidFill>
                    <a:schemeClr val="tx1">
                      <a:lumMod val="75000"/>
                      <a:lumOff val="25000"/>
                    </a:schemeClr>
                  </a:solidFill>
                </a:rPr>
                <a:t>&gt;</a:t>
              </a:r>
              <a:endParaRPr lang="en-US" sz="1200" dirty="0" smtClean="0">
                <a:solidFill>
                  <a:schemeClr val="tx1">
                    <a:lumMod val="75000"/>
                    <a:lumOff val="25000"/>
                  </a:schemeClr>
                </a:solidFill>
                <a:cs typeface="Consolas" pitchFamily="49" charset="0"/>
              </a:endParaRPr>
            </a:p>
            <a:p>
              <a:r>
                <a:rPr lang="en-US" sz="1200" b="1" dirty="0">
                  <a:solidFill>
                    <a:schemeClr val="tx1">
                      <a:lumMod val="75000"/>
                      <a:lumOff val="25000"/>
                    </a:schemeClr>
                  </a:solidFill>
                </a:rPr>
                <a:t>&lt;option value="1st"&gt;Item 1&lt;/option&gt;</a:t>
              </a:r>
            </a:p>
            <a:p>
              <a:r>
                <a:rPr lang="en-US" sz="1200" b="1" dirty="0">
                  <a:solidFill>
                    <a:schemeClr val="tx1">
                      <a:lumMod val="75000"/>
                      <a:lumOff val="25000"/>
                    </a:schemeClr>
                  </a:solidFill>
                </a:rPr>
                <a:t>&lt;option value</a:t>
              </a:r>
              <a:r>
                <a:rPr lang="en-US" sz="1200" b="1" dirty="0" smtClean="0">
                  <a:solidFill>
                    <a:schemeClr val="tx1">
                      <a:lumMod val="75000"/>
                      <a:lumOff val="25000"/>
                    </a:schemeClr>
                  </a:solidFill>
                </a:rPr>
                <a:t>=“2st</a:t>
              </a:r>
              <a:r>
                <a:rPr lang="en-US" sz="1200" b="1" dirty="0">
                  <a:solidFill>
                    <a:schemeClr val="tx1">
                      <a:lumMod val="75000"/>
                      <a:lumOff val="25000"/>
                    </a:schemeClr>
                  </a:solidFill>
                </a:rPr>
                <a:t>"&gt;Item </a:t>
              </a:r>
              <a:r>
                <a:rPr lang="en-US" sz="1200" b="1" dirty="0" smtClean="0">
                  <a:solidFill>
                    <a:schemeClr val="tx1">
                      <a:lumMod val="75000"/>
                      <a:lumOff val="25000"/>
                    </a:schemeClr>
                  </a:solidFill>
                </a:rPr>
                <a:t>2&lt;/</a:t>
              </a:r>
              <a:r>
                <a:rPr lang="en-US" sz="1200" b="1" dirty="0">
                  <a:solidFill>
                    <a:schemeClr val="tx1">
                      <a:lumMod val="75000"/>
                      <a:lumOff val="25000"/>
                    </a:schemeClr>
                  </a:solidFill>
                </a:rPr>
                <a:t>option&gt;</a:t>
              </a:r>
            </a:p>
            <a:p>
              <a:r>
                <a:rPr lang="en-US" sz="1200" b="1" dirty="0">
                  <a:solidFill>
                    <a:schemeClr val="tx1">
                      <a:lumMod val="75000"/>
                      <a:lumOff val="25000"/>
                    </a:schemeClr>
                  </a:solidFill>
                </a:rPr>
                <a:t>&lt;option value</a:t>
              </a:r>
              <a:r>
                <a:rPr lang="en-US" sz="1200" b="1" dirty="0" smtClean="0">
                  <a:solidFill>
                    <a:schemeClr val="tx1">
                      <a:lumMod val="75000"/>
                      <a:lumOff val="25000"/>
                    </a:schemeClr>
                  </a:solidFill>
                </a:rPr>
                <a:t>=“3st</a:t>
              </a:r>
              <a:r>
                <a:rPr lang="en-US" sz="1200" b="1" dirty="0">
                  <a:solidFill>
                    <a:schemeClr val="tx1">
                      <a:lumMod val="75000"/>
                      <a:lumOff val="25000"/>
                    </a:schemeClr>
                  </a:solidFill>
                </a:rPr>
                <a:t>"&gt;Item </a:t>
              </a:r>
              <a:r>
                <a:rPr lang="en-US" sz="1200" b="1" dirty="0" smtClean="0">
                  <a:solidFill>
                    <a:schemeClr val="tx1">
                      <a:lumMod val="75000"/>
                      <a:lumOff val="25000"/>
                    </a:schemeClr>
                  </a:solidFill>
                </a:rPr>
                <a:t>3&lt;/</a:t>
              </a:r>
              <a:r>
                <a:rPr lang="en-US" sz="1200" b="1" dirty="0">
                  <a:solidFill>
                    <a:schemeClr val="tx1">
                      <a:lumMod val="75000"/>
                      <a:lumOff val="25000"/>
                    </a:schemeClr>
                  </a:solidFill>
                </a:rPr>
                <a:t>option&gt;</a:t>
              </a:r>
            </a:p>
            <a:p>
              <a:r>
                <a:rPr lang="en-US" sz="1200" b="1" dirty="0" smtClean="0">
                  <a:solidFill>
                    <a:schemeClr val="tx1">
                      <a:lumMod val="75000"/>
                      <a:lumOff val="25000"/>
                    </a:schemeClr>
                  </a:solidFill>
                </a:rPr>
                <a:t>&lt;/select</a:t>
              </a:r>
              <a:r>
                <a:rPr lang="en-US" sz="1200" b="1" dirty="0">
                  <a:solidFill>
                    <a:schemeClr val="tx1">
                      <a:lumMod val="75000"/>
                      <a:lumOff val="25000"/>
                    </a:schemeClr>
                  </a:solidFill>
                </a:rPr>
                <a:t>&gt;</a:t>
              </a:r>
              <a:endParaRPr lang="en-US" sz="1200" dirty="0">
                <a:cs typeface="Consolas" pitchFamily="49" charset="0"/>
              </a:endParaRPr>
            </a:p>
            <a:p>
              <a:r>
                <a:rPr lang="en-US" sz="1200" dirty="0" smtClean="0">
                  <a:cs typeface="Consolas" pitchFamily="49" charset="0"/>
                </a:rPr>
                <a:t>&lt;/</a:t>
              </a:r>
              <a:r>
                <a:rPr lang="en-US" sz="1200" dirty="0">
                  <a:cs typeface="Consolas" pitchFamily="49" charset="0"/>
                </a:rPr>
                <a:t>body&gt;</a:t>
              </a:r>
            </a:p>
            <a:p>
              <a:r>
                <a:rPr lang="en-GB" sz="1200" dirty="0">
                  <a:cs typeface="Consolas" pitchFamily="49" charset="0"/>
                </a:rPr>
                <a:t>&lt;/html&gt;</a:t>
              </a:r>
              <a:endParaRPr lang="en" sz="1200" dirty="0">
                <a:cs typeface="Consolas" pitchFamily="49" charset="0"/>
              </a:endParaRPr>
            </a:p>
          </p:txBody>
        </p:sp>
      </p:grpSp>
      <p:pic>
        <p:nvPicPr>
          <p:cNvPr id="18"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6686174" y="1569912"/>
            <a:ext cx="2907303" cy="2547441"/>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admin\Desktop\Item.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275853" y="1951198"/>
            <a:ext cx="1152525" cy="857250"/>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C:\Users\admin\Desktop\uk.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16034" y="1951198"/>
            <a:ext cx="1171575" cy="209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5274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Diagonal Corner Rectangle 2"/>
          <p:cNvSpPr/>
          <p:nvPr/>
        </p:nvSpPr>
        <p:spPr>
          <a:xfrm>
            <a:off x="6445476" y="4829923"/>
            <a:ext cx="2901082" cy="1223566"/>
          </a:xfrm>
          <a:prstGeom prst="round2DiagRect">
            <a:avLst>
              <a:gd name="adj1" fmla="val 0"/>
              <a:gd name="adj2" fmla="val 0"/>
            </a:avLst>
          </a:prstGeom>
          <a:solidFill>
            <a:srgbClr val="ED7D3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dirty="0">
                <a:solidFill>
                  <a:schemeClr val="tx1"/>
                </a:solidFill>
              </a:rPr>
              <a:t>You can have as many hidden fields in your form as you want, as long as they all have different names and they can be placed anywhere inside the </a:t>
            </a:r>
            <a:r>
              <a:rPr lang="en-US" sz="1400" b="1" i="1" dirty="0">
                <a:solidFill>
                  <a:schemeClr val="tx1"/>
                </a:solidFill>
              </a:rPr>
              <a:t>&lt;form&gt;</a:t>
            </a:r>
            <a:r>
              <a:rPr lang="en-US" sz="1400" dirty="0">
                <a:solidFill>
                  <a:schemeClr val="tx1"/>
                </a:solidFill>
              </a:rPr>
              <a:t> tag.</a:t>
            </a:r>
          </a:p>
        </p:txBody>
      </p:sp>
      <p:sp>
        <p:nvSpPr>
          <p:cNvPr id="4" name="Round Diagonal Corner Rectangle 3"/>
          <p:cNvSpPr/>
          <p:nvPr/>
        </p:nvSpPr>
        <p:spPr>
          <a:xfrm>
            <a:off x="1029233" y="4874067"/>
            <a:ext cx="4382794" cy="907301"/>
          </a:xfrm>
          <a:prstGeom prst="round2DiagRect">
            <a:avLst>
              <a:gd name="adj1" fmla="val 0"/>
              <a:gd name="adj2" fmla="val 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tx1"/>
                </a:solidFill>
              </a:rPr>
              <a:t>It will </a:t>
            </a:r>
            <a:r>
              <a:rPr lang="en-US" sz="1400" dirty="0">
                <a:solidFill>
                  <a:schemeClr val="tx1"/>
                </a:solidFill>
              </a:rPr>
              <a:t>simply send a name and value with the form data. </a:t>
            </a:r>
            <a:r>
              <a:rPr lang="en-US" sz="1400" dirty="0" smtClean="0">
                <a:solidFill>
                  <a:schemeClr val="tx1"/>
                </a:solidFill>
              </a:rPr>
              <a:t>Nothing </a:t>
            </a:r>
            <a:r>
              <a:rPr lang="en-US" sz="1400" dirty="0">
                <a:solidFill>
                  <a:schemeClr val="tx1"/>
                </a:solidFill>
              </a:rPr>
              <a:t>will appear on screen and the user is not given the chance to change the value.</a:t>
            </a:r>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FORM</a:t>
            </a:r>
          </a:p>
        </p:txBody>
      </p:sp>
      <p:sp>
        <p:nvSpPr>
          <p:cNvPr id="10" name="TextBox 9"/>
          <p:cNvSpPr txBox="1"/>
          <p:nvPr/>
        </p:nvSpPr>
        <p:spPr>
          <a:xfrm>
            <a:off x="221606" y="1181539"/>
            <a:ext cx="9124951" cy="830997"/>
          </a:xfrm>
          <a:prstGeom prst="rect">
            <a:avLst/>
          </a:prstGeom>
          <a:noFill/>
        </p:spPr>
        <p:txBody>
          <a:bodyPr wrap="square" rtlCol="0">
            <a:spAutoFit/>
          </a:bodyPr>
          <a:lstStyle/>
          <a:p>
            <a:pPr>
              <a:buClr>
                <a:schemeClr val="accent2"/>
              </a:buClr>
            </a:pPr>
            <a:r>
              <a:rPr lang="en-US" sz="1600" dirty="0">
                <a:solidFill>
                  <a:schemeClr val="tx1">
                    <a:lumMod val="75000"/>
                    <a:lumOff val="25000"/>
                  </a:schemeClr>
                </a:solidFill>
              </a:rPr>
              <a:t>A hidden field is added to </a:t>
            </a:r>
            <a:r>
              <a:rPr lang="en-US" sz="1400" dirty="0">
                <a:solidFill>
                  <a:schemeClr val="tx1">
                    <a:lumMod val="75000"/>
                    <a:lumOff val="25000"/>
                  </a:schemeClr>
                </a:solidFill>
              </a:rPr>
              <a:t>the</a:t>
            </a:r>
            <a:r>
              <a:rPr lang="en-US" sz="1600" dirty="0">
                <a:solidFill>
                  <a:schemeClr val="tx1">
                    <a:lumMod val="75000"/>
                    <a:lumOff val="25000"/>
                  </a:schemeClr>
                </a:solidFill>
              </a:rPr>
              <a:t> form using:</a:t>
            </a:r>
            <a:br>
              <a:rPr lang="en-US" sz="1600" dirty="0">
                <a:solidFill>
                  <a:schemeClr val="tx1">
                    <a:lumMod val="75000"/>
                    <a:lumOff val="25000"/>
                  </a:schemeClr>
                </a:solidFill>
              </a:rPr>
            </a:br>
            <a:r>
              <a:rPr lang="en-US" sz="1600" dirty="0">
                <a:solidFill>
                  <a:schemeClr val="tx1">
                    <a:lumMod val="75000"/>
                    <a:lumOff val="25000"/>
                  </a:schemeClr>
                </a:solidFill>
              </a:rPr>
              <a:t/>
            </a:r>
            <a:br>
              <a:rPr lang="en-US" sz="1600" dirty="0">
                <a:solidFill>
                  <a:schemeClr val="tx1">
                    <a:lumMod val="75000"/>
                    <a:lumOff val="25000"/>
                  </a:schemeClr>
                </a:solidFill>
              </a:rPr>
            </a:br>
            <a:r>
              <a:rPr lang="en-US" sz="1600" b="1" dirty="0">
                <a:solidFill>
                  <a:schemeClr val="tx1">
                    <a:lumMod val="75000"/>
                    <a:lumOff val="25000"/>
                  </a:schemeClr>
                </a:solidFill>
              </a:rPr>
              <a:t>&lt;input type="hidden" name="</a:t>
            </a:r>
            <a:r>
              <a:rPr lang="en-US" sz="1600" b="1" dirty="0" err="1">
                <a:solidFill>
                  <a:schemeClr val="tx1">
                    <a:lumMod val="75000"/>
                    <a:lumOff val="25000"/>
                  </a:schemeClr>
                </a:solidFill>
              </a:rPr>
              <a:t>userid</a:t>
            </a:r>
            <a:r>
              <a:rPr lang="en-US" sz="1600" b="1" dirty="0">
                <a:solidFill>
                  <a:schemeClr val="tx1">
                    <a:lumMod val="75000"/>
                    <a:lumOff val="25000"/>
                  </a:schemeClr>
                </a:solidFill>
              </a:rPr>
              <a:t>" value="9865824567</a:t>
            </a:r>
            <a:r>
              <a:rPr lang="en-US" sz="1600" b="1" dirty="0" smtClean="0">
                <a:solidFill>
                  <a:schemeClr val="tx1">
                    <a:lumMod val="75000"/>
                    <a:lumOff val="25000"/>
                  </a:schemeClr>
                </a:solidFill>
              </a:rPr>
              <a:t>"&gt;</a:t>
            </a:r>
            <a:endParaRPr lang="en-US" sz="16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Hidden Fields</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1029233" y="2279965"/>
            <a:ext cx="4382794" cy="2362658"/>
            <a:chOff x="-99889" y="558862"/>
            <a:chExt cx="5802579" cy="3784916"/>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99889" y="558862"/>
              <a:ext cx="5802579" cy="3784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le 12"/>
            <p:cNvSpPr/>
            <p:nvPr/>
          </p:nvSpPr>
          <p:spPr>
            <a:xfrm>
              <a:off x="131470" y="1095076"/>
              <a:ext cx="5339858" cy="1627065"/>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b="1" dirty="0">
                  <a:cs typeface="Consolas" pitchFamily="49" charset="0"/>
                </a:rPr>
                <a:t>&lt;input type="hidden" name="</a:t>
              </a:r>
              <a:r>
                <a:rPr lang="en-US" sz="1200" b="1" dirty="0" err="1">
                  <a:cs typeface="Consolas" pitchFamily="49" charset="0"/>
                </a:rPr>
                <a:t>userid</a:t>
              </a:r>
              <a:r>
                <a:rPr lang="en-US" sz="1200" b="1" dirty="0">
                  <a:cs typeface="Consolas" pitchFamily="49" charset="0"/>
                </a:rPr>
                <a:t>" value="9865824567"&gt;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4"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6445475" y="2147509"/>
            <a:ext cx="2907303" cy="25474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4374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grpSp>
        <p:nvGrpSpPr>
          <p:cNvPr id="10" name="Group 9"/>
          <p:cNvGrpSpPr/>
          <p:nvPr/>
        </p:nvGrpSpPr>
        <p:grpSpPr>
          <a:xfrm>
            <a:off x="4250039" y="2764626"/>
            <a:ext cx="1835727" cy="1582716"/>
            <a:chOff x="4250039" y="2564601"/>
            <a:chExt cx="1835727" cy="1582716"/>
          </a:xfrm>
        </p:grpSpPr>
        <p:sp>
          <p:nvSpPr>
            <p:cNvPr id="11" name="Hexagon 10"/>
            <p:cNvSpPr/>
            <p:nvPr/>
          </p:nvSpPr>
          <p:spPr>
            <a:xfrm>
              <a:off x="4250039" y="2564601"/>
              <a:ext cx="1835727" cy="1582716"/>
            </a:xfrm>
            <a:prstGeom prst="hexagon">
              <a:avLst>
                <a:gd name="adj" fmla="val 25000"/>
                <a:gd name="vf" fmla="val 115470"/>
              </a:avLst>
            </a:prstGeom>
            <a:solidFill>
              <a:srgbClr val="70AD48">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TextBox 19"/>
            <p:cNvSpPr txBox="1"/>
            <p:nvPr/>
          </p:nvSpPr>
          <p:spPr>
            <a:xfrm>
              <a:off x="4373154" y="3086302"/>
              <a:ext cx="1589495" cy="341632"/>
            </a:xfrm>
            <a:prstGeom prst="rect">
              <a:avLst/>
            </a:prstGeom>
            <a:noFill/>
          </p:spPr>
          <p:txBody>
            <a:bodyPr wrap="square" rtlCol="0">
              <a:spAutoFit/>
            </a:bodyPr>
            <a:lstStyle/>
            <a:p>
              <a:pPr lvl="0" algn="ctr" defTabSz="1466850">
                <a:lnSpc>
                  <a:spcPct val="90000"/>
                </a:lnSpc>
                <a:spcBef>
                  <a:spcPct val="0"/>
                </a:spcBef>
                <a:spcAft>
                  <a:spcPct val="35000"/>
                </a:spcAft>
              </a:pPr>
              <a:r>
                <a:rPr lang="en-US" dirty="0">
                  <a:solidFill>
                    <a:schemeClr val="bg1"/>
                  </a:solidFill>
                </a:rPr>
                <a:t>Page buttons</a:t>
              </a:r>
            </a:p>
          </p:txBody>
        </p:sp>
      </p:grpSp>
      <p:sp>
        <p:nvSpPr>
          <p:cNvPr id="22" name="Hexagon 21"/>
          <p:cNvSpPr/>
          <p:nvPr/>
        </p:nvSpPr>
        <p:spPr>
          <a:xfrm>
            <a:off x="4250039" y="4481858"/>
            <a:ext cx="1835727" cy="1582716"/>
          </a:xfrm>
          <a:prstGeom prst="hexagon">
            <a:avLst>
              <a:gd name="adj" fmla="val 25000"/>
              <a:gd name="vf" fmla="val 115470"/>
            </a:avLst>
          </a:prstGeom>
          <a:solidFill>
            <a:srgbClr val="FFC000"/>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0"/>
            <a:r>
              <a:rPr lang="en-US" dirty="0">
                <a:solidFill>
                  <a:schemeClr val="bg1"/>
                </a:solidFill>
              </a:rPr>
              <a:t>Back navigation </a:t>
            </a:r>
            <a:r>
              <a:rPr lang="en-US" dirty="0" smtClean="0">
                <a:solidFill>
                  <a:schemeClr val="bg1"/>
                </a:solidFill>
              </a:rPr>
              <a:t>button</a:t>
            </a:r>
            <a:endParaRPr lang="en-US" dirty="0">
              <a:solidFill>
                <a:schemeClr val="bg1"/>
              </a:solidFill>
            </a:endParaRPr>
          </a:p>
        </p:txBody>
      </p:sp>
      <p:grpSp>
        <p:nvGrpSpPr>
          <p:cNvPr id="24" name="Group 23"/>
          <p:cNvGrpSpPr/>
          <p:nvPr/>
        </p:nvGrpSpPr>
        <p:grpSpPr>
          <a:xfrm>
            <a:off x="5819226" y="1880647"/>
            <a:ext cx="1835727" cy="1582716"/>
            <a:chOff x="5819226" y="1680622"/>
            <a:chExt cx="1835727" cy="1582716"/>
          </a:xfrm>
        </p:grpSpPr>
        <p:sp>
          <p:nvSpPr>
            <p:cNvPr id="25" name="Freeform 24"/>
            <p:cNvSpPr/>
            <p:nvPr/>
          </p:nvSpPr>
          <p:spPr>
            <a:xfrm>
              <a:off x="5819226" y="1680622"/>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1199FF"/>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1466850">
                <a:lnSpc>
                  <a:spcPct val="90000"/>
                </a:lnSpc>
                <a:spcBef>
                  <a:spcPct val="0"/>
                </a:spcBef>
                <a:spcAft>
                  <a:spcPct val="35000"/>
                </a:spcAft>
              </a:pPr>
              <a:endParaRPr lang="en-US" sz="1600" dirty="0">
                <a:solidFill>
                  <a:schemeClr val="bg1"/>
                </a:solidFill>
              </a:endParaRPr>
            </a:p>
          </p:txBody>
        </p:sp>
        <p:sp>
          <p:nvSpPr>
            <p:cNvPr id="26" name="TextBox 25"/>
            <p:cNvSpPr txBox="1"/>
            <p:nvPr/>
          </p:nvSpPr>
          <p:spPr>
            <a:xfrm>
              <a:off x="5937479" y="2201589"/>
              <a:ext cx="1672996" cy="646331"/>
            </a:xfrm>
            <a:prstGeom prst="rect">
              <a:avLst/>
            </a:prstGeom>
            <a:noFill/>
          </p:spPr>
          <p:txBody>
            <a:bodyPr wrap="square" rtlCol="0">
              <a:spAutoFit/>
            </a:bodyPr>
            <a:lstStyle/>
            <a:p>
              <a:pPr lvl="0" algn="ctr"/>
              <a:r>
                <a:rPr lang="en-US" dirty="0">
                  <a:solidFill>
                    <a:schemeClr val="bg1"/>
                  </a:solidFill>
                </a:rPr>
                <a:t>Color Changing button</a:t>
              </a:r>
            </a:p>
          </p:txBody>
        </p:sp>
      </p:grpSp>
      <p:grpSp>
        <p:nvGrpSpPr>
          <p:cNvPr id="27" name="Group 26"/>
          <p:cNvGrpSpPr/>
          <p:nvPr/>
        </p:nvGrpSpPr>
        <p:grpSpPr>
          <a:xfrm>
            <a:off x="5819226" y="3614735"/>
            <a:ext cx="1835727" cy="1582716"/>
            <a:chOff x="5819226" y="3414710"/>
            <a:chExt cx="1835727" cy="1582716"/>
          </a:xfrm>
        </p:grpSpPr>
        <p:sp>
          <p:nvSpPr>
            <p:cNvPr id="28" name="Freeform 27"/>
            <p:cNvSpPr/>
            <p:nvPr/>
          </p:nvSpPr>
          <p:spPr>
            <a:xfrm>
              <a:off x="5819226" y="3414710"/>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rgbClr val="ED7D3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2400300">
                <a:lnSpc>
                  <a:spcPct val="90000"/>
                </a:lnSpc>
                <a:spcBef>
                  <a:spcPct val="0"/>
                </a:spcBef>
                <a:spcAft>
                  <a:spcPct val="35000"/>
                </a:spcAft>
              </a:pPr>
              <a:endParaRPr lang="en-US" sz="5400" kern="1200"/>
            </a:p>
          </p:txBody>
        </p:sp>
        <p:sp>
          <p:nvSpPr>
            <p:cNvPr id="29" name="TextBox 28"/>
            <p:cNvSpPr txBox="1"/>
            <p:nvPr/>
          </p:nvSpPr>
          <p:spPr>
            <a:xfrm>
              <a:off x="6168471" y="4021402"/>
              <a:ext cx="1137234" cy="369332"/>
            </a:xfrm>
            <a:prstGeom prst="rect">
              <a:avLst/>
            </a:prstGeom>
            <a:noFill/>
          </p:spPr>
          <p:txBody>
            <a:bodyPr wrap="none" rtlCol="0">
              <a:spAutoFit/>
            </a:bodyPr>
            <a:lstStyle/>
            <a:p>
              <a:pPr algn="ctr"/>
              <a:r>
                <a:rPr lang="en-US" dirty="0">
                  <a:solidFill>
                    <a:schemeClr val="bg1"/>
                  </a:solidFill>
                </a:rPr>
                <a:t>Meta Tags</a:t>
              </a:r>
            </a:p>
          </p:txBody>
        </p:sp>
      </p:grpSp>
      <p:grpSp>
        <p:nvGrpSpPr>
          <p:cNvPr id="30" name="Group 29"/>
          <p:cNvGrpSpPr/>
          <p:nvPr/>
        </p:nvGrpSpPr>
        <p:grpSpPr>
          <a:xfrm>
            <a:off x="7383187" y="2745809"/>
            <a:ext cx="1835727" cy="1582716"/>
            <a:chOff x="7383187" y="2545784"/>
            <a:chExt cx="1835727" cy="1582716"/>
          </a:xfrm>
        </p:grpSpPr>
        <p:sp>
          <p:nvSpPr>
            <p:cNvPr id="31" name="Freeform 30"/>
            <p:cNvSpPr/>
            <p:nvPr/>
          </p:nvSpPr>
          <p:spPr>
            <a:xfrm>
              <a:off x="7383187" y="2545784"/>
              <a:ext cx="1835727" cy="1582716"/>
            </a:xfrm>
            <a:custGeom>
              <a:avLst/>
              <a:gdLst>
                <a:gd name="connsiteX0" fmla="*/ 0 w 2283968"/>
                <a:gd name="connsiteY0" fmla="*/ 984589 h 1969178"/>
                <a:gd name="connsiteX1" fmla="*/ 492295 w 2283968"/>
                <a:gd name="connsiteY1" fmla="*/ 0 h 1969178"/>
                <a:gd name="connsiteX2" fmla="*/ 1791674 w 2283968"/>
                <a:gd name="connsiteY2" fmla="*/ 0 h 1969178"/>
                <a:gd name="connsiteX3" fmla="*/ 2283968 w 2283968"/>
                <a:gd name="connsiteY3" fmla="*/ 984589 h 1969178"/>
                <a:gd name="connsiteX4" fmla="*/ 1791674 w 2283968"/>
                <a:gd name="connsiteY4" fmla="*/ 1969178 h 1969178"/>
                <a:gd name="connsiteX5" fmla="*/ 492295 w 2283968"/>
                <a:gd name="connsiteY5" fmla="*/ 1969178 h 1969178"/>
                <a:gd name="connsiteX6" fmla="*/ 0 w 2283968"/>
                <a:gd name="connsiteY6" fmla="*/ 984589 h 196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968" h="1969178">
                  <a:moveTo>
                    <a:pt x="0" y="984589"/>
                  </a:moveTo>
                  <a:lnTo>
                    <a:pt x="492295" y="0"/>
                  </a:lnTo>
                  <a:lnTo>
                    <a:pt x="1791674" y="0"/>
                  </a:lnTo>
                  <a:lnTo>
                    <a:pt x="2283968" y="984589"/>
                  </a:lnTo>
                  <a:lnTo>
                    <a:pt x="1791674" y="1969178"/>
                  </a:lnTo>
                  <a:lnTo>
                    <a:pt x="492295" y="1969178"/>
                  </a:lnTo>
                  <a:lnTo>
                    <a:pt x="0" y="984589"/>
                  </a:lnTo>
                  <a:close/>
                </a:path>
              </a:pathLst>
            </a:custGeom>
            <a:solidFill>
              <a:schemeClr val="accent5">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4429" tIns="374159" rIns="354429" bIns="374159" numCol="1" spcCol="1270" anchor="ctr" anchorCtr="0">
              <a:noAutofit/>
            </a:bodyPr>
            <a:lstStyle/>
            <a:p>
              <a:pPr lvl="0" algn="ctr" defTabSz="2400300">
                <a:lnSpc>
                  <a:spcPct val="90000"/>
                </a:lnSpc>
                <a:spcBef>
                  <a:spcPct val="0"/>
                </a:spcBef>
                <a:spcAft>
                  <a:spcPct val="35000"/>
                </a:spcAft>
              </a:pPr>
              <a:endParaRPr lang="en-US" sz="5400" kern="1200"/>
            </a:p>
          </p:txBody>
        </p:sp>
        <p:sp>
          <p:nvSpPr>
            <p:cNvPr id="32" name="TextBox 31"/>
            <p:cNvSpPr txBox="1"/>
            <p:nvPr/>
          </p:nvSpPr>
          <p:spPr>
            <a:xfrm>
              <a:off x="7734195" y="3105224"/>
              <a:ext cx="1133708" cy="687881"/>
            </a:xfrm>
            <a:prstGeom prst="rect">
              <a:avLst/>
            </a:prstGeom>
            <a:noFill/>
          </p:spPr>
          <p:txBody>
            <a:bodyPr wrap="none" rtlCol="0">
              <a:spAutoFit/>
            </a:bodyPr>
            <a:lstStyle/>
            <a:p>
              <a:pPr lvl="0" algn="ctr" defTabSz="1466850">
                <a:lnSpc>
                  <a:spcPct val="90000"/>
                </a:lnSpc>
                <a:spcBef>
                  <a:spcPct val="0"/>
                </a:spcBef>
                <a:spcAft>
                  <a:spcPct val="35000"/>
                </a:spcAft>
              </a:pPr>
              <a:r>
                <a:rPr lang="en-US" dirty="0">
                  <a:solidFill>
                    <a:schemeClr val="bg1"/>
                  </a:solidFill>
                </a:rPr>
                <a:t>Marquees</a:t>
              </a:r>
            </a:p>
            <a:p>
              <a:pPr lvl="0" algn="ctr" defTabSz="1466850">
                <a:lnSpc>
                  <a:spcPct val="90000"/>
                </a:lnSpc>
                <a:spcBef>
                  <a:spcPct val="0"/>
                </a:spcBef>
                <a:spcAft>
                  <a:spcPct val="35000"/>
                </a:spcAft>
              </a:pPr>
              <a:endParaRPr lang="en-US" dirty="0">
                <a:solidFill>
                  <a:schemeClr val="bg1"/>
                </a:solidFill>
              </a:endParaRPr>
            </a:p>
          </p:txBody>
        </p:sp>
      </p:grpSp>
      <p:grpSp>
        <p:nvGrpSpPr>
          <p:cNvPr id="33" name="Group 32"/>
          <p:cNvGrpSpPr/>
          <p:nvPr/>
        </p:nvGrpSpPr>
        <p:grpSpPr>
          <a:xfrm>
            <a:off x="4250039" y="1074747"/>
            <a:ext cx="1835727" cy="1582716"/>
            <a:chOff x="4250039" y="874722"/>
            <a:chExt cx="1835727" cy="1582716"/>
          </a:xfrm>
        </p:grpSpPr>
        <p:sp>
          <p:nvSpPr>
            <p:cNvPr id="34" name="Hexagon 33"/>
            <p:cNvSpPr/>
            <p:nvPr/>
          </p:nvSpPr>
          <p:spPr>
            <a:xfrm>
              <a:off x="4250039" y="874722"/>
              <a:ext cx="1835727" cy="1582716"/>
            </a:xfrm>
            <a:prstGeom prst="hexagon">
              <a:avLst>
                <a:gd name="adj" fmla="val 25000"/>
                <a:gd name="vf" fmla="val 115470"/>
              </a:avLst>
            </a:prstGeom>
            <a:solidFill>
              <a:schemeClr val="tx1">
                <a:lumMod val="75000"/>
                <a:lumOff val="25000"/>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5" name="TextBox 34"/>
            <p:cNvSpPr txBox="1"/>
            <p:nvPr/>
          </p:nvSpPr>
          <p:spPr>
            <a:xfrm>
              <a:off x="4649868" y="1478305"/>
              <a:ext cx="1036067" cy="406269"/>
            </a:xfrm>
            <a:prstGeom prst="rect">
              <a:avLst/>
            </a:prstGeom>
            <a:noFill/>
          </p:spPr>
          <p:txBody>
            <a:bodyPr wrap="none" rtlCol="0">
              <a:spAutoFit/>
            </a:bodyPr>
            <a:lstStyle/>
            <a:p>
              <a:pPr algn="ctr"/>
              <a:r>
                <a:rPr lang="en-US" dirty="0">
                  <a:solidFill>
                    <a:schemeClr val="bg1"/>
                  </a:solidFill>
                </a:rPr>
                <a:t>Floating Frames</a:t>
              </a:r>
            </a:p>
          </p:txBody>
        </p:sp>
      </p:grpSp>
      <p:sp>
        <p:nvSpPr>
          <p:cNvPr id="36" name="Rectangle 3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Advanced HTML Extensions:</a:t>
            </a:r>
          </a:p>
        </p:txBody>
      </p:sp>
      <p:sp>
        <p:nvSpPr>
          <p:cNvPr id="37" name="Isosceles Triangle 3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7689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tretch>
            <a:fillRect/>
          </a:stretch>
        </p:blipFill>
        <p:spPr bwMode="auto">
          <a:xfrm>
            <a:off x="7428723" y="1194581"/>
            <a:ext cx="4513943" cy="3770993"/>
          </a:xfrm>
          <a:prstGeom prst="rect">
            <a:avLst/>
          </a:prstGeom>
          <a:ln w="57150">
            <a:noFill/>
            <a:miter lim="800000"/>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9" name="TextBox 8"/>
          <p:cNvSpPr txBox="1"/>
          <p:nvPr/>
        </p:nvSpPr>
        <p:spPr>
          <a:xfrm>
            <a:off x="221605" y="1194581"/>
            <a:ext cx="5645796" cy="1600438"/>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You can position a frame containing another HTML page anywhere and of any size on the screen just like a picture by using the </a:t>
            </a:r>
            <a:r>
              <a:rPr lang="en-US" sz="1400" b="1" i="1" dirty="0">
                <a:solidFill>
                  <a:schemeClr val="tx1">
                    <a:lumMod val="75000"/>
                    <a:lumOff val="25000"/>
                  </a:schemeClr>
                </a:solidFill>
              </a:rPr>
              <a:t>&lt;</a:t>
            </a:r>
            <a:r>
              <a:rPr lang="en-US" sz="1400" b="1" i="1" dirty="0" err="1">
                <a:solidFill>
                  <a:schemeClr val="tx1">
                    <a:lumMod val="75000"/>
                    <a:lumOff val="25000"/>
                  </a:schemeClr>
                </a:solidFill>
              </a:rPr>
              <a:t>iframe</a:t>
            </a:r>
            <a:r>
              <a:rPr lang="en-US" sz="1400" b="1" i="1" dirty="0">
                <a:solidFill>
                  <a:schemeClr val="tx1">
                    <a:lumMod val="75000"/>
                    <a:lumOff val="25000"/>
                  </a:schemeClr>
                </a:solidFill>
              </a:rPr>
              <a:t>&gt; </a:t>
            </a:r>
            <a:r>
              <a:rPr lang="en-US" sz="1400" dirty="0">
                <a:solidFill>
                  <a:schemeClr val="tx1">
                    <a:lumMod val="75000"/>
                    <a:lumOff val="25000"/>
                  </a:schemeClr>
                </a:solidFill>
              </a:rPr>
              <a:t>tag. </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For example: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&lt;center&gt;&lt;</a:t>
            </a:r>
            <a:r>
              <a:rPr lang="en-US" sz="1400" b="1" dirty="0" err="1">
                <a:solidFill>
                  <a:schemeClr val="tx1">
                    <a:lumMod val="75000"/>
                    <a:lumOff val="25000"/>
                  </a:schemeClr>
                </a:solidFill>
              </a:rPr>
              <a:t>iframe</a:t>
            </a:r>
            <a:r>
              <a:rPr lang="en-US" sz="1400" b="1" dirty="0">
                <a:solidFill>
                  <a:schemeClr val="tx1">
                    <a:lumMod val="75000"/>
                    <a:lumOff val="25000"/>
                  </a:schemeClr>
                </a:solidFill>
              </a:rPr>
              <a:t> name="</a:t>
            </a:r>
            <a:r>
              <a:rPr lang="en-US" sz="1400" b="1" dirty="0" err="1">
                <a:solidFill>
                  <a:schemeClr val="tx1">
                    <a:lumMod val="75000"/>
                    <a:lumOff val="25000"/>
                  </a:schemeClr>
                </a:solidFill>
              </a:rPr>
              <a:t>Super_car</a:t>
            </a:r>
            <a:r>
              <a:rPr lang="en-US" sz="1400" b="1" dirty="0">
                <a:solidFill>
                  <a:schemeClr val="tx1">
                    <a:lumMod val="75000"/>
                    <a:lumOff val="25000"/>
                  </a:schemeClr>
                </a:solidFill>
              </a:rPr>
              <a:t>" width="300" height="250"    </a:t>
            </a:r>
            <a:r>
              <a:rPr lang="en-US" sz="1400" b="1" dirty="0" err="1">
                <a:solidFill>
                  <a:schemeClr val="tx1">
                    <a:lumMod val="75000"/>
                    <a:lumOff val="25000"/>
                  </a:schemeClr>
                </a:solidFill>
              </a:rPr>
              <a:t>src</a:t>
            </a:r>
            <a:r>
              <a:rPr lang="en-US" sz="1400" b="1" dirty="0">
                <a:solidFill>
                  <a:schemeClr val="tx1">
                    <a:lumMod val="75000"/>
                    <a:lumOff val="25000"/>
                  </a:schemeClr>
                </a:solidFill>
              </a:rPr>
              <a:t>="supercar.htm"&gt;Driving super cars is fun&lt;/</a:t>
            </a:r>
            <a:r>
              <a:rPr lang="en-US" sz="1400" b="1" dirty="0" err="1">
                <a:solidFill>
                  <a:schemeClr val="tx1">
                    <a:lumMod val="75000"/>
                    <a:lumOff val="25000"/>
                  </a:schemeClr>
                </a:solidFill>
              </a:rPr>
              <a:t>iframe</a:t>
            </a:r>
            <a:r>
              <a:rPr lang="en-US" sz="1400" b="1" dirty="0">
                <a:solidFill>
                  <a:schemeClr val="tx1">
                    <a:lumMod val="75000"/>
                    <a:lumOff val="25000"/>
                  </a:schemeClr>
                </a:solidFill>
              </a:rPr>
              <a:t>&gt;&lt;/center</a:t>
            </a:r>
            <a:r>
              <a:rPr lang="en-US" sz="1400" b="1" dirty="0" smtClean="0">
                <a:solidFill>
                  <a:schemeClr val="tx1">
                    <a:lumMod val="75000"/>
                    <a:lumOff val="25000"/>
                  </a:schemeClr>
                </a:solidFill>
              </a:rPr>
              <a:t>&gt;</a:t>
            </a:r>
            <a:endParaRPr lang="en-US" sz="1400"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Floating Frames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1053716" y="2965133"/>
            <a:ext cx="4516929" cy="2362658"/>
            <a:chOff x="-298834" y="-460547"/>
            <a:chExt cx="5980167" cy="3784916"/>
          </a:xfrm>
        </p:grpSpPr>
        <p:pic>
          <p:nvPicPr>
            <p:cNvPr id="11" name="Picture 2"/>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298834" y="-460547"/>
              <a:ext cx="5802579" cy="3784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p:nvSpPr>
          <p:spPr>
            <a:xfrm>
              <a:off x="341475" y="602146"/>
              <a:ext cx="5339858" cy="2218726"/>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b="1" dirty="0">
                  <a:cs typeface="Consolas" pitchFamily="49" charset="0"/>
                </a:rPr>
                <a:t>&lt;center&gt;&lt;</a:t>
              </a:r>
              <a:r>
                <a:rPr lang="en-US" sz="1200" b="1" dirty="0" err="1">
                  <a:cs typeface="Consolas" pitchFamily="49" charset="0"/>
                </a:rPr>
                <a:t>iframe</a:t>
              </a:r>
              <a:r>
                <a:rPr lang="en-US" sz="1200" b="1" dirty="0">
                  <a:cs typeface="Consolas" pitchFamily="49" charset="0"/>
                </a:rPr>
                <a:t> name="</a:t>
              </a:r>
              <a:r>
                <a:rPr lang="en-US" sz="1200" b="1" dirty="0" err="1">
                  <a:cs typeface="Consolas" pitchFamily="49" charset="0"/>
                </a:rPr>
                <a:t>Super_car</a:t>
              </a:r>
              <a:r>
                <a:rPr lang="en-US" sz="1200" b="1" dirty="0">
                  <a:cs typeface="Consolas" pitchFamily="49" charset="0"/>
                </a:rPr>
                <a:t>" width="300" height="250" </a:t>
              </a:r>
              <a:r>
                <a:rPr lang="en-US" sz="1200" b="1" dirty="0" err="1">
                  <a:cs typeface="Consolas" pitchFamily="49" charset="0"/>
                </a:rPr>
                <a:t>src</a:t>
              </a:r>
              <a:r>
                <a:rPr lang="en-US" sz="1200" b="1" dirty="0">
                  <a:cs typeface="Consolas" pitchFamily="49" charset="0"/>
                </a:rPr>
                <a:t>="supercar.htm"&gt;Driving super cars is fun&lt;/</a:t>
              </a:r>
              <a:r>
                <a:rPr lang="en-US" sz="1200" b="1" dirty="0" err="1">
                  <a:cs typeface="Consolas" pitchFamily="49" charset="0"/>
                </a:rPr>
                <a:t>iframe</a:t>
              </a:r>
              <a:r>
                <a:rPr lang="en-US" sz="1200" b="1" dirty="0">
                  <a:cs typeface="Consolas" pitchFamily="49" charset="0"/>
                </a:rPr>
                <a:t>&gt;&lt;/center&gt;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spTree>
    <p:extLst>
      <p:ext uri="{BB962C8B-B14F-4D97-AF65-F5344CB8AC3E}">
        <p14:creationId xmlns:p14="http://schemas.microsoft.com/office/powerpoint/2010/main" xmlns="" val="236525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16974"/>
            <a:ext cx="12172121" cy="5567097"/>
          </a:xfrm>
          <a:prstGeom prst="rect">
            <a:avLst/>
          </a:prstGeom>
          <a:solidFill>
            <a:schemeClr val="accent4"/>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rPr>
              <a:t/>
            </a:r>
            <a:br>
              <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rPr>
            </a:br>
            <a:r>
              <a:rPr lang="en-US" sz="5400" dirty="0">
                <a:solidFill>
                  <a:schemeClr val="tx1">
                    <a:lumMod val="75000"/>
                    <a:lumOff val="25000"/>
                  </a:schemeClr>
                </a:solidFill>
                <a:latin typeface="Segoe UI Light" panose="020B0502040204020203" pitchFamily="34" charset="0"/>
                <a:cs typeface="Segoe UI Light" panose="020B0502040204020203" pitchFamily="34" charset="0"/>
              </a:rPr>
              <a:t/>
            </a:r>
            <a:br>
              <a:rPr lang="en-US" sz="5400" dirty="0">
                <a:solidFill>
                  <a:schemeClr val="tx1">
                    <a:lumMod val="75000"/>
                    <a:lumOff val="25000"/>
                  </a:schemeClr>
                </a:solidFill>
                <a:latin typeface="Segoe UI Light" panose="020B0502040204020203" pitchFamily="34" charset="0"/>
                <a:cs typeface="Segoe UI Light" panose="020B0502040204020203" pitchFamily="34" charset="0"/>
              </a:rPr>
            </a:br>
            <a:endPar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endParaRPr>
          </a:p>
          <a:p>
            <a:pPr algn="ctr"/>
            <a:endParaRPr lang="en-US" sz="5400" dirty="0" smtClean="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2" name="Rectangle 11"/>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REQUIREMENTS</a:t>
            </a:r>
            <a:endParaRPr lang="en-US" b="1" dirty="0" smtClean="0">
              <a:solidFill>
                <a:schemeClr val="bg1"/>
              </a:solidFill>
              <a:cs typeface="Segoe UI Light" panose="020B0502040204020203"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342947" y="1304949"/>
            <a:ext cx="5286887" cy="4618920"/>
          </a:xfrm>
          <a:prstGeom prst="rect">
            <a:avLst/>
          </a:prstGeom>
        </p:spPr>
      </p:pic>
      <p:sp>
        <p:nvSpPr>
          <p:cNvPr id="3" name="Rectangle 2"/>
          <p:cNvSpPr/>
          <p:nvPr/>
        </p:nvSpPr>
        <p:spPr>
          <a:xfrm>
            <a:off x="5801881" y="2187201"/>
            <a:ext cx="5842723" cy="1569660"/>
          </a:xfrm>
          <a:prstGeom prst="rect">
            <a:avLst/>
          </a:prstGeom>
        </p:spPr>
        <p:txBody>
          <a:bodyPr wrap="square">
            <a:spAutoFit/>
          </a:bodyPr>
          <a:lstStyle/>
          <a:p>
            <a:r>
              <a:rPr lang="en-US" sz="4800" b="1" dirty="0">
                <a:solidFill>
                  <a:schemeClr val="tx1">
                    <a:lumMod val="85000"/>
                    <a:lumOff val="15000"/>
                  </a:schemeClr>
                </a:solidFill>
              </a:rPr>
              <a:t>Personal Computer (Obviously!)</a:t>
            </a:r>
          </a:p>
        </p:txBody>
      </p:sp>
    </p:spTree>
    <p:extLst>
      <p:ext uri="{BB962C8B-B14F-4D97-AF65-F5344CB8AC3E}">
        <p14:creationId xmlns:p14="http://schemas.microsoft.com/office/powerpoint/2010/main" xmlns="" val="155677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72625" y="1511739"/>
            <a:ext cx="4224894" cy="3737172"/>
          </a:xfrm>
          <a:prstGeom prst="rect">
            <a:avLst/>
          </a:prstGeom>
        </p:spPr>
      </p:pic>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8" name="TextBox 7"/>
          <p:cNvSpPr txBox="1"/>
          <p:nvPr/>
        </p:nvSpPr>
        <p:spPr>
          <a:xfrm>
            <a:off x="221605" y="1211966"/>
            <a:ext cx="7493645" cy="2123658"/>
          </a:xfrm>
          <a:prstGeom prst="rect">
            <a:avLst/>
          </a:prstGeom>
          <a:noFill/>
        </p:spPr>
        <p:txBody>
          <a:bodyPr wrap="square" rtlCol="0">
            <a:spAutoFit/>
          </a:bodyPr>
          <a:lstStyle/>
          <a:p>
            <a:pPr>
              <a:buClr>
                <a:schemeClr val="accent2"/>
              </a:buClr>
            </a:pPr>
            <a:r>
              <a:rPr lang="en-US" sz="1200" dirty="0">
                <a:solidFill>
                  <a:schemeClr val="tx1">
                    <a:lumMod val="75000"/>
                    <a:lumOff val="25000"/>
                  </a:schemeClr>
                </a:solidFill>
              </a:rPr>
              <a:t>A lot of people like having push buttons to take you to a page instead of the normal text links. </a:t>
            </a:r>
          </a:p>
          <a:p>
            <a:pPr>
              <a:buClr>
                <a:schemeClr val="accent2"/>
              </a:buClr>
            </a:pPr>
            <a:endParaRPr lang="en-US" sz="1200" dirty="0">
              <a:solidFill>
                <a:schemeClr val="tx1">
                  <a:lumMod val="75000"/>
                  <a:lumOff val="25000"/>
                </a:schemeClr>
              </a:solidFill>
            </a:endParaRPr>
          </a:p>
          <a:p>
            <a:pPr>
              <a:buClr>
                <a:schemeClr val="accent2"/>
              </a:buClr>
            </a:pPr>
            <a:r>
              <a:rPr lang="en-US" sz="1200" dirty="0">
                <a:solidFill>
                  <a:schemeClr val="tx1">
                    <a:lumMod val="75000"/>
                    <a:lumOff val="25000"/>
                  </a:schemeClr>
                </a:solidFill>
              </a:rPr>
              <a:t>For example:</a:t>
            </a:r>
          </a:p>
          <a:p>
            <a:pPr>
              <a:buClr>
                <a:schemeClr val="accent2"/>
              </a:buClr>
            </a:pPr>
            <a:endParaRPr lang="en-US" sz="1200" dirty="0">
              <a:solidFill>
                <a:schemeClr val="tx1">
                  <a:lumMod val="75000"/>
                  <a:lumOff val="25000"/>
                </a:schemeClr>
              </a:solidFill>
            </a:endParaRPr>
          </a:p>
          <a:p>
            <a:pPr>
              <a:buClr>
                <a:schemeClr val="accent2"/>
              </a:buClr>
            </a:pPr>
            <a:r>
              <a:rPr lang="en-US" sz="1200" b="1" dirty="0">
                <a:solidFill>
                  <a:schemeClr val="tx1">
                    <a:lumMod val="75000"/>
                    <a:lumOff val="25000"/>
                  </a:schemeClr>
                </a:solidFill>
              </a:rPr>
              <a:t>&lt;form&gt;  </a:t>
            </a:r>
          </a:p>
          <a:p>
            <a:pPr>
              <a:buClr>
                <a:schemeClr val="accent2"/>
              </a:buClr>
            </a:pPr>
            <a:r>
              <a:rPr lang="en-US" sz="1200" b="1" dirty="0">
                <a:solidFill>
                  <a:schemeClr val="tx1">
                    <a:lumMod val="75000"/>
                    <a:lumOff val="25000"/>
                  </a:schemeClr>
                </a:solidFill>
              </a:rPr>
              <a:t>&lt;input type="button" value="Home Page"  </a:t>
            </a:r>
            <a:r>
              <a:rPr lang="en-US" sz="1200" b="1" dirty="0" err="1">
                <a:solidFill>
                  <a:schemeClr val="tx1">
                    <a:lumMod val="75000"/>
                    <a:lumOff val="25000"/>
                  </a:schemeClr>
                </a:solidFill>
              </a:rPr>
              <a:t>onclick</a:t>
            </a:r>
            <a:r>
              <a:rPr lang="en-US" sz="1200" b="1" dirty="0">
                <a:solidFill>
                  <a:schemeClr val="tx1">
                    <a:lumMod val="75000"/>
                    <a:lumOff val="25000"/>
                  </a:schemeClr>
                </a:solidFill>
              </a:rPr>
              <a:t>="</a:t>
            </a:r>
            <a:r>
              <a:rPr lang="en-US" sz="1200" b="1" dirty="0" err="1">
                <a:solidFill>
                  <a:schemeClr val="tx1">
                    <a:lumMod val="75000"/>
                    <a:lumOff val="25000"/>
                  </a:schemeClr>
                </a:solidFill>
              </a:rPr>
              <a:t>window.location.href</a:t>
            </a:r>
            <a:r>
              <a:rPr lang="en-US" sz="1200" b="1" dirty="0">
                <a:solidFill>
                  <a:schemeClr val="tx1">
                    <a:lumMod val="75000"/>
                    <a:lumOff val="25000"/>
                  </a:schemeClr>
                </a:solidFill>
              </a:rPr>
              <a:t>='/'"&gt;  </a:t>
            </a:r>
          </a:p>
          <a:p>
            <a:pPr>
              <a:buClr>
                <a:schemeClr val="accent2"/>
              </a:buClr>
            </a:pPr>
            <a:r>
              <a:rPr lang="en-US" sz="1200" b="1" dirty="0" smtClean="0">
                <a:solidFill>
                  <a:schemeClr val="tx1">
                    <a:lumMod val="75000"/>
                    <a:lumOff val="25000"/>
                  </a:schemeClr>
                </a:solidFill>
              </a:rPr>
              <a:t>&lt;</a:t>
            </a:r>
            <a:r>
              <a:rPr lang="en-US" sz="1200" b="1" dirty="0">
                <a:solidFill>
                  <a:schemeClr val="tx1">
                    <a:lumMod val="75000"/>
                    <a:lumOff val="25000"/>
                  </a:schemeClr>
                </a:solidFill>
              </a:rPr>
              <a:t>input type="button" value="Super cars"  </a:t>
            </a:r>
            <a:r>
              <a:rPr lang="en-US" sz="1200" b="1" dirty="0" err="1">
                <a:solidFill>
                  <a:schemeClr val="tx1">
                    <a:lumMod val="75000"/>
                    <a:lumOff val="25000"/>
                  </a:schemeClr>
                </a:solidFill>
              </a:rPr>
              <a:t>onclick</a:t>
            </a:r>
            <a:r>
              <a:rPr lang="en-US" sz="1200" b="1" dirty="0">
                <a:solidFill>
                  <a:schemeClr val="tx1">
                    <a:lumMod val="75000"/>
                    <a:lumOff val="25000"/>
                  </a:schemeClr>
                </a:solidFill>
              </a:rPr>
              <a:t>="</a:t>
            </a:r>
            <a:r>
              <a:rPr lang="en-US" sz="1200" b="1" dirty="0" err="1">
                <a:solidFill>
                  <a:schemeClr val="tx1">
                    <a:lumMod val="75000"/>
                    <a:lumOff val="25000"/>
                  </a:schemeClr>
                </a:solidFill>
              </a:rPr>
              <a:t>window.location.href</a:t>
            </a:r>
            <a:r>
              <a:rPr lang="en-US" sz="1200" b="1" dirty="0">
                <a:solidFill>
                  <a:schemeClr val="tx1">
                    <a:lumMod val="75000"/>
                    <a:lumOff val="25000"/>
                  </a:schemeClr>
                </a:solidFill>
              </a:rPr>
              <a:t>='/supercars.htm'"&gt;  </a:t>
            </a:r>
          </a:p>
          <a:p>
            <a:pPr>
              <a:buClr>
                <a:schemeClr val="accent2"/>
              </a:buClr>
            </a:pPr>
            <a:r>
              <a:rPr lang="en-US" sz="1200" b="1" dirty="0">
                <a:solidFill>
                  <a:schemeClr val="tx1">
                    <a:lumMod val="75000"/>
                    <a:lumOff val="25000"/>
                  </a:schemeClr>
                </a:solidFill>
              </a:rPr>
              <a:t>&lt;input type="button" value="Super bikes"  </a:t>
            </a:r>
          </a:p>
          <a:p>
            <a:pPr>
              <a:buClr>
                <a:schemeClr val="accent2"/>
              </a:buClr>
            </a:pPr>
            <a:endParaRPr lang="en-US" sz="1200" b="1" dirty="0">
              <a:solidFill>
                <a:schemeClr val="tx1">
                  <a:lumMod val="75000"/>
                  <a:lumOff val="25000"/>
                </a:schemeClr>
              </a:solidFill>
            </a:endParaRPr>
          </a:p>
          <a:p>
            <a:pPr>
              <a:buClr>
                <a:schemeClr val="accent2"/>
              </a:buClr>
            </a:pPr>
            <a:r>
              <a:rPr lang="en-US" sz="1200" b="1" dirty="0" err="1">
                <a:solidFill>
                  <a:schemeClr val="tx1">
                    <a:lumMod val="75000"/>
                    <a:lumOff val="25000"/>
                  </a:schemeClr>
                </a:solidFill>
              </a:rPr>
              <a:t>onclick</a:t>
            </a:r>
            <a:r>
              <a:rPr lang="en-US" sz="1200" b="1" dirty="0">
                <a:solidFill>
                  <a:schemeClr val="tx1">
                    <a:lumMod val="75000"/>
                    <a:lumOff val="25000"/>
                  </a:schemeClr>
                </a:solidFill>
              </a:rPr>
              <a:t>="</a:t>
            </a:r>
            <a:r>
              <a:rPr lang="en-US" sz="1200" b="1" dirty="0" err="1">
                <a:solidFill>
                  <a:schemeClr val="tx1">
                    <a:lumMod val="75000"/>
                    <a:lumOff val="25000"/>
                  </a:schemeClr>
                </a:solidFill>
              </a:rPr>
              <a:t>window.location.href</a:t>
            </a:r>
            <a:r>
              <a:rPr lang="en-US" sz="1200" b="1" dirty="0">
                <a:solidFill>
                  <a:schemeClr val="tx1">
                    <a:lumMod val="75000"/>
                    <a:lumOff val="25000"/>
                  </a:schemeClr>
                </a:solidFill>
              </a:rPr>
              <a:t>='/superbikes.htm'"&gt;</a:t>
            </a:r>
          </a:p>
          <a:p>
            <a:pPr>
              <a:buClr>
                <a:schemeClr val="accent2"/>
              </a:buClr>
            </a:pPr>
            <a:r>
              <a:rPr lang="en-US" sz="1200" b="1" dirty="0">
                <a:solidFill>
                  <a:schemeClr val="tx1">
                    <a:lumMod val="75000"/>
                    <a:lumOff val="25000"/>
                  </a:schemeClr>
                </a:solidFill>
              </a:rPr>
              <a:t>&lt;/form&gt;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Page Buttons</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p:cNvGrpSpPr/>
          <p:nvPr/>
        </p:nvGrpSpPr>
        <p:grpSpPr>
          <a:xfrm>
            <a:off x="1397943" y="3274192"/>
            <a:ext cx="4821073" cy="2720065"/>
            <a:chOff x="-709158" y="161446"/>
            <a:chExt cx="7021120" cy="4579747"/>
          </a:xfrm>
        </p:grpSpPr>
        <p:pic>
          <p:nvPicPr>
            <p:cNvPr id="10" name="Picture 2"/>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709158" y="161446"/>
              <a:ext cx="7021120" cy="45797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le 10"/>
            <p:cNvSpPr/>
            <p:nvPr/>
          </p:nvSpPr>
          <p:spPr>
            <a:xfrm>
              <a:off x="-425786" y="792813"/>
              <a:ext cx="6558595" cy="3886503"/>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  </a:t>
              </a:r>
            </a:p>
            <a:p>
              <a:r>
                <a:rPr lang="en-US" sz="1200" dirty="0">
                  <a:cs typeface="Consolas" pitchFamily="49" charset="0"/>
                </a:rPr>
                <a:t>&lt;input type="button" value="Home Page"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window.location.href</a:t>
              </a:r>
              <a:r>
                <a:rPr lang="en-US" sz="1200" dirty="0">
                  <a:cs typeface="Consolas" pitchFamily="49" charset="0"/>
                </a:rPr>
                <a:t>='/'"&gt;  </a:t>
              </a:r>
            </a:p>
            <a:p>
              <a:r>
                <a:rPr lang="en-US" sz="1200" dirty="0">
                  <a:cs typeface="Consolas" pitchFamily="49" charset="0"/>
                </a:rPr>
                <a:t>&lt;input type="button" value="Super cars"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window.location.href</a:t>
              </a:r>
              <a:r>
                <a:rPr lang="en-US" sz="1200" dirty="0">
                  <a:cs typeface="Consolas" pitchFamily="49" charset="0"/>
                </a:rPr>
                <a:t>='/supercars.htm'"&gt;  </a:t>
              </a:r>
            </a:p>
            <a:p>
              <a:r>
                <a:rPr lang="en-US" sz="1200" dirty="0">
                  <a:cs typeface="Consolas" pitchFamily="49" charset="0"/>
                </a:rPr>
                <a:t>&lt;input type="button" value="Super bikes"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window.location.href</a:t>
              </a:r>
              <a:r>
                <a:rPr lang="en-US" sz="1200" dirty="0">
                  <a:cs typeface="Consolas" pitchFamily="49" charset="0"/>
                </a:rPr>
                <a:t>='/superbikes.htm'"&gt;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2050" name="Picture 2" descr="C:\Users\admin\Desktop\Bike\Untitled-2.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843675" y="2561696"/>
            <a:ext cx="2466975" cy="2190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1420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8" name="TextBox 7"/>
          <p:cNvSpPr txBox="1"/>
          <p:nvPr/>
        </p:nvSpPr>
        <p:spPr>
          <a:xfrm>
            <a:off x="236353" y="1207517"/>
            <a:ext cx="5648253" cy="1600438"/>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This button takes you back to the last link that you clicked on. </a:t>
            </a:r>
          </a:p>
          <a:p>
            <a:pPr>
              <a:buClr>
                <a:schemeClr val="accent2"/>
              </a:buClr>
            </a:pPr>
            <a:endParaRPr lang="en-US" sz="1400" dirty="0">
              <a:solidFill>
                <a:schemeClr val="tx1">
                  <a:lumMod val="75000"/>
                  <a:lumOff val="25000"/>
                </a:schemeClr>
              </a:solidFill>
            </a:endParaRPr>
          </a:p>
          <a:p>
            <a:pPr>
              <a:buClr>
                <a:schemeClr val="accent2"/>
              </a:buClr>
            </a:pPr>
            <a:r>
              <a:rPr lang="en-US" sz="1400" dirty="0">
                <a:solidFill>
                  <a:schemeClr val="tx1">
                    <a:lumMod val="75000"/>
                    <a:lumOff val="25000"/>
                  </a:schemeClr>
                </a:solidFill>
              </a:rPr>
              <a:t>For example:</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&lt;form&gt;    </a:t>
            </a:r>
          </a:p>
          <a:p>
            <a:pPr>
              <a:buClr>
                <a:schemeClr val="accent2"/>
              </a:buClr>
            </a:pPr>
            <a:r>
              <a:rPr lang="en-US" sz="1400" b="1" dirty="0">
                <a:solidFill>
                  <a:schemeClr val="tx1">
                    <a:lumMod val="75000"/>
                    <a:lumOff val="25000"/>
                  </a:schemeClr>
                </a:solidFill>
              </a:rPr>
              <a:t>&lt;input type="button" value="back" </a:t>
            </a:r>
            <a:r>
              <a:rPr lang="en-US" sz="1400" b="1" dirty="0" err="1">
                <a:solidFill>
                  <a:schemeClr val="tx1">
                    <a:lumMod val="75000"/>
                    <a:lumOff val="25000"/>
                  </a:schemeClr>
                </a:solidFill>
              </a:rPr>
              <a:t>onclick</a:t>
            </a:r>
            <a:r>
              <a:rPr lang="en-US" sz="1400" b="1" dirty="0">
                <a:solidFill>
                  <a:schemeClr val="tx1">
                    <a:lumMod val="75000"/>
                    <a:lumOff val="25000"/>
                  </a:schemeClr>
                </a:solidFill>
              </a:rPr>
              <a:t>="</a:t>
            </a:r>
            <a:r>
              <a:rPr lang="en-US" sz="1400" b="1" dirty="0" err="1">
                <a:solidFill>
                  <a:schemeClr val="tx1">
                    <a:lumMod val="75000"/>
                    <a:lumOff val="25000"/>
                  </a:schemeClr>
                </a:solidFill>
              </a:rPr>
              <a:t>history.go</a:t>
            </a:r>
            <a:r>
              <a:rPr lang="en-US" sz="1400" b="1" dirty="0">
                <a:solidFill>
                  <a:schemeClr val="tx1">
                    <a:lumMod val="75000"/>
                    <a:lumOff val="25000"/>
                  </a:schemeClr>
                </a:solidFill>
              </a:rPr>
              <a:t>(-1)"&gt;</a:t>
            </a:r>
          </a:p>
          <a:p>
            <a:pPr>
              <a:buClr>
                <a:schemeClr val="accent2"/>
              </a:buClr>
            </a:pPr>
            <a:r>
              <a:rPr lang="en-US" sz="1400" b="1" dirty="0">
                <a:solidFill>
                  <a:schemeClr val="tx1">
                    <a:lumMod val="75000"/>
                    <a:lumOff val="25000"/>
                  </a:schemeClr>
                </a:solidFill>
              </a:rPr>
              <a:t>&lt;/form</a:t>
            </a:r>
            <a:r>
              <a:rPr lang="en-US" sz="1400" b="1" dirty="0" smtClean="0">
                <a:solidFill>
                  <a:schemeClr val="tx1">
                    <a:lumMod val="75000"/>
                    <a:lumOff val="25000"/>
                  </a:schemeClr>
                </a:solidFill>
              </a:rPr>
              <a:t>&gt;</a:t>
            </a:r>
            <a:endParaRPr lang="en-US" sz="1400" b="1" dirty="0">
              <a:solidFill>
                <a:schemeClr val="tx1">
                  <a:lumMod val="75000"/>
                  <a:lumOff val="25000"/>
                </a:schemeClr>
              </a:solidFill>
            </a:endParaRP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Back Navigation Button</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p:cNvGrpSpPr/>
          <p:nvPr/>
        </p:nvGrpSpPr>
        <p:grpSpPr>
          <a:xfrm>
            <a:off x="1397943" y="3274192"/>
            <a:ext cx="4821073" cy="2720065"/>
            <a:chOff x="-709158" y="161446"/>
            <a:chExt cx="7021120" cy="4579747"/>
          </a:xfrm>
        </p:grpSpPr>
        <p:pic>
          <p:nvPicPr>
            <p:cNvPr id="10"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709158" y="161446"/>
              <a:ext cx="7021120" cy="45797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le 10"/>
            <p:cNvSpPr/>
            <p:nvPr/>
          </p:nvSpPr>
          <p:spPr>
            <a:xfrm>
              <a:off x="-425786" y="792813"/>
              <a:ext cx="6558595" cy="2331903"/>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    </a:t>
              </a:r>
            </a:p>
            <a:p>
              <a:r>
                <a:rPr lang="en-US" sz="1200" dirty="0">
                  <a:cs typeface="Consolas" pitchFamily="49" charset="0"/>
                </a:rPr>
                <a:t>&lt;input type="button" value="back"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history.go</a:t>
              </a:r>
              <a:r>
                <a:rPr lang="en-US" sz="1200" dirty="0">
                  <a:cs typeface="Consolas" pitchFamily="49" charset="0"/>
                </a:rPr>
                <a:t>(-1)"&gt;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17" name="Group 16"/>
          <p:cNvGrpSpPr/>
          <p:nvPr/>
        </p:nvGrpSpPr>
        <p:grpSpPr>
          <a:xfrm>
            <a:off x="7150100" y="1411641"/>
            <a:ext cx="4221923" cy="3699339"/>
            <a:chOff x="7150100" y="1411641"/>
            <a:chExt cx="4221923" cy="3699339"/>
          </a:xfrm>
        </p:grpSpPr>
        <p:pic>
          <p:nvPicPr>
            <p:cNvPr id="12"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7150100" y="1411641"/>
              <a:ext cx="4221923" cy="3699339"/>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C:\Users\admin\Desktop\Bike\Back.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127372" y="4067941"/>
              <a:ext cx="438150" cy="21907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6" name="Group 15"/>
            <p:cNvGrpSpPr/>
            <p:nvPr/>
          </p:nvGrpSpPr>
          <p:grpSpPr>
            <a:xfrm>
              <a:off x="7975600" y="3200400"/>
              <a:ext cx="2247900" cy="584200"/>
              <a:chOff x="8267700" y="2374900"/>
              <a:chExt cx="2247900" cy="584200"/>
            </a:xfrm>
          </p:grpSpPr>
          <p:sp>
            <p:nvSpPr>
              <p:cNvPr id="13" name="Rectangle 12"/>
              <p:cNvSpPr/>
              <p:nvPr/>
            </p:nvSpPr>
            <p:spPr>
              <a:xfrm>
                <a:off x="8267700" y="2374900"/>
                <a:ext cx="2247900" cy="279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4" name="Rectangle 13"/>
              <p:cNvSpPr/>
              <p:nvPr/>
            </p:nvSpPr>
            <p:spPr>
              <a:xfrm>
                <a:off x="8267700" y="2679700"/>
                <a:ext cx="2247900" cy="279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grpSp>
        <p:sp>
          <p:nvSpPr>
            <p:cNvPr id="15" name="TextBox 14"/>
            <p:cNvSpPr txBox="1"/>
            <p:nvPr/>
          </p:nvSpPr>
          <p:spPr>
            <a:xfrm>
              <a:off x="7874000" y="2184400"/>
              <a:ext cx="2870200" cy="900246"/>
            </a:xfrm>
            <a:prstGeom prst="rect">
              <a:avLst/>
            </a:prstGeom>
            <a:noFill/>
          </p:spPr>
          <p:txBody>
            <a:bodyPr wrap="square" rtlCol="0">
              <a:spAutoFit/>
            </a:bodyPr>
            <a:lstStyle/>
            <a:p>
              <a:pPr algn="just"/>
              <a:r>
                <a:rPr lang="en-US" sz="1050" dirty="0" err="1" smtClean="0"/>
                <a:t>Lorem</a:t>
              </a:r>
              <a:r>
                <a:rPr lang="en-US" sz="1050" dirty="0" smtClean="0"/>
                <a:t> </a:t>
              </a:r>
              <a:r>
                <a:rPr lang="en-US" sz="1050" dirty="0" err="1" smtClean="0"/>
                <a:t>ipsum</a:t>
              </a:r>
              <a:r>
                <a:rPr lang="en-US" sz="1050" dirty="0" smtClean="0"/>
                <a:t> dolor sit </a:t>
              </a:r>
              <a:r>
                <a:rPr lang="en-US" sz="1050" dirty="0" err="1" smtClean="0"/>
                <a:t>amet</a:t>
              </a:r>
              <a:r>
                <a:rPr lang="en-US" sz="1050" dirty="0" smtClean="0"/>
                <a:t>, </a:t>
              </a:r>
              <a:r>
                <a:rPr lang="en-US" sz="1050" dirty="0" err="1" smtClean="0"/>
                <a:t>consectetur</a:t>
              </a:r>
              <a:r>
                <a:rPr lang="en-US" sz="1050" dirty="0" smtClean="0"/>
                <a:t> </a:t>
              </a:r>
              <a:r>
                <a:rPr lang="en-US" sz="1050" dirty="0" err="1" smtClean="0"/>
                <a:t>adipiscing</a:t>
              </a:r>
              <a:r>
                <a:rPr lang="en-US" sz="1050" dirty="0" smtClean="0"/>
                <a:t> </a:t>
              </a:r>
              <a:r>
                <a:rPr lang="en-US" sz="1050" dirty="0" err="1" smtClean="0"/>
                <a:t>elit</a:t>
              </a:r>
              <a:r>
                <a:rPr lang="en-US" sz="1050" dirty="0" smtClean="0"/>
                <a:t>, </a:t>
              </a:r>
              <a:r>
                <a:rPr lang="en-US" sz="1050" dirty="0" err="1" smtClean="0"/>
                <a:t>sed</a:t>
              </a:r>
              <a:r>
                <a:rPr lang="en-US" sz="1050" dirty="0" smtClean="0"/>
                <a:t> do </a:t>
              </a:r>
              <a:r>
                <a:rPr lang="en-US" sz="1050" dirty="0" err="1" smtClean="0"/>
                <a:t>eiusmod</a:t>
              </a:r>
              <a:r>
                <a:rPr lang="en-US" sz="1050" dirty="0" smtClean="0"/>
                <a:t> </a:t>
              </a:r>
              <a:r>
                <a:rPr lang="en-US" sz="1050" dirty="0" err="1" smtClean="0"/>
                <a:t>tempor</a:t>
              </a:r>
              <a:r>
                <a:rPr lang="en-US" sz="1050" dirty="0" smtClean="0"/>
                <a:t> </a:t>
              </a:r>
              <a:r>
                <a:rPr lang="en-US" sz="1050" dirty="0" err="1" smtClean="0"/>
                <a:t>incididunt</a:t>
              </a:r>
              <a:r>
                <a:rPr lang="en-US" sz="1050" dirty="0" smtClean="0"/>
                <a:t> </a:t>
              </a:r>
              <a:r>
                <a:rPr lang="en-US" sz="1050" dirty="0" err="1" smtClean="0"/>
                <a:t>ut</a:t>
              </a:r>
              <a:r>
                <a:rPr lang="en-US" sz="1050" dirty="0" smtClean="0"/>
                <a:t> </a:t>
              </a:r>
              <a:r>
                <a:rPr lang="en-US" sz="1050" dirty="0" err="1" smtClean="0"/>
                <a:t>labore</a:t>
              </a:r>
              <a:r>
                <a:rPr lang="en-US" sz="1050" dirty="0" smtClean="0"/>
                <a:t> et </a:t>
              </a:r>
              <a:r>
                <a:rPr lang="en-US" sz="1050" dirty="0" err="1" smtClean="0"/>
                <a:t>dolore</a:t>
              </a:r>
              <a:r>
                <a:rPr lang="en-US" sz="1050" dirty="0" smtClean="0"/>
                <a:t> magna </a:t>
              </a:r>
              <a:r>
                <a:rPr lang="en-US" sz="1050" dirty="0" err="1" smtClean="0"/>
                <a:t>aliqua</a:t>
              </a:r>
              <a:r>
                <a:rPr lang="en-US" sz="1050" dirty="0" smtClean="0"/>
                <a:t>. </a:t>
              </a:r>
              <a:r>
                <a:rPr lang="en-US" sz="1050" dirty="0" err="1" smtClean="0"/>
                <a:t>Ut</a:t>
              </a:r>
              <a:r>
                <a:rPr lang="en-US" sz="1050" dirty="0" smtClean="0"/>
                <a:t> </a:t>
              </a:r>
              <a:r>
                <a:rPr lang="en-US" sz="1050" dirty="0" err="1" smtClean="0"/>
                <a:t>enim</a:t>
              </a:r>
              <a:r>
                <a:rPr lang="en-US" sz="1050" dirty="0" smtClean="0"/>
                <a:t> ad minim </a:t>
              </a:r>
              <a:r>
                <a:rPr lang="en-US" sz="1050" dirty="0" err="1" smtClean="0"/>
                <a:t>veniam</a:t>
              </a:r>
              <a:r>
                <a:rPr lang="en-US" sz="1050" dirty="0" smtClean="0"/>
                <a:t>, </a:t>
              </a:r>
              <a:r>
                <a:rPr lang="en-US" sz="1050" dirty="0" err="1" smtClean="0"/>
                <a:t>quis</a:t>
              </a:r>
              <a:r>
                <a:rPr lang="en-US" sz="1050" dirty="0" smtClean="0"/>
                <a:t> </a:t>
              </a:r>
              <a:r>
                <a:rPr lang="en-US" sz="1050" dirty="0" err="1" smtClean="0"/>
                <a:t>nostrud</a:t>
              </a:r>
              <a:r>
                <a:rPr lang="en-US" sz="1050" dirty="0" smtClean="0"/>
                <a:t> exercitation </a:t>
              </a:r>
              <a:r>
                <a:rPr lang="en-US" sz="1050" dirty="0" err="1" smtClean="0"/>
                <a:t>ullamco</a:t>
              </a:r>
              <a:r>
                <a:rPr lang="en-US" sz="1050" dirty="0" smtClean="0"/>
                <a:t> </a:t>
              </a:r>
              <a:r>
                <a:rPr lang="en-US" sz="1050" dirty="0" err="1" smtClean="0"/>
                <a:t>laboris</a:t>
              </a:r>
              <a:r>
                <a:rPr lang="en-US" sz="1050" dirty="0" smtClean="0"/>
                <a:t> nisi </a:t>
              </a:r>
              <a:r>
                <a:rPr lang="en-US" sz="1050" dirty="0" err="1" smtClean="0"/>
                <a:t>ut</a:t>
              </a:r>
              <a:r>
                <a:rPr lang="en-US" sz="1050" dirty="0" smtClean="0"/>
                <a:t> </a:t>
              </a:r>
              <a:r>
                <a:rPr lang="en-US" sz="1050" dirty="0" err="1" smtClean="0"/>
                <a:t>aliquip</a:t>
              </a:r>
              <a:r>
                <a:rPr lang="en-US" sz="1050" dirty="0" smtClean="0"/>
                <a:t> ex ea </a:t>
              </a:r>
              <a:r>
                <a:rPr lang="en-US" sz="1050" dirty="0" err="1" smtClean="0"/>
                <a:t>commodo</a:t>
              </a:r>
              <a:r>
                <a:rPr lang="en-US" sz="1050" dirty="0" smtClean="0"/>
                <a:t> </a:t>
              </a:r>
              <a:r>
                <a:rPr lang="en-US" sz="1050" dirty="0" err="1" smtClean="0"/>
                <a:t>consequat</a:t>
              </a:r>
              <a:r>
                <a:rPr lang="en-US" sz="1050" dirty="0" smtClean="0"/>
                <a:t>.</a:t>
              </a:r>
              <a:endParaRPr lang="en-US" sz="1050" dirty="0"/>
            </a:p>
          </p:txBody>
        </p:sp>
      </p:grpSp>
    </p:spTree>
    <p:extLst>
      <p:ext uri="{BB962C8B-B14F-4D97-AF65-F5344CB8AC3E}">
        <p14:creationId xmlns:p14="http://schemas.microsoft.com/office/powerpoint/2010/main" xmlns="" val="228431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9" name="TextBox 8"/>
          <p:cNvSpPr txBox="1"/>
          <p:nvPr/>
        </p:nvSpPr>
        <p:spPr>
          <a:xfrm>
            <a:off x="221605" y="1207516"/>
            <a:ext cx="5874395" cy="2246769"/>
          </a:xfrm>
          <a:prstGeom prst="rect">
            <a:avLst/>
          </a:prstGeom>
          <a:noFill/>
        </p:spPr>
        <p:txBody>
          <a:bodyPr wrap="square" rtlCol="0">
            <a:spAutoFit/>
          </a:bodyPr>
          <a:lstStyle/>
          <a:p>
            <a:pPr>
              <a:buClr>
                <a:schemeClr val="accent2"/>
              </a:buClr>
            </a:pPr>
            <a:r>
              <a:rPr lang="en-US" sz="1400" dirty="0"/>
              <a:t>You can also use buttons to change the foreground or background color of a Web page. </a:t>
            </a:r>
          </a:p>
          <a:p>
            <a:pPr>
              <a:buClr>
                <a:schemeClr val="accent2"/>
              </a:buClr>
            </a:pPr>
            <a:endParaRPr lang="en-US" sz="1400" dirty="0"/>
          </a:p>
          <a:p>
            <a:pPr>
              <a:buClr>
                <a:schemeClr val="accent2"/>
              </a:buClr>
            </a:pPr>
            <a:r>
              <a:rPr lang="en-US" sz="1400" b="1" dirty="0"/>
              <a:t>&lt;form&gt;</a:t>
            </a:r>
          </a:p>
          <a:p>
            <a:pPr>
              <a:buClr>
                <a:schemeClr val="accent2"/>
              </a:buClr>
            </a:pPr>
            <a:r>
              <a:rPr lang="en-US" sz="1400" b="1" dirty="0"/>
              <a:t>&lt;input type="button" value="red"    </a:t>
            </a:r>
            <a:r>
              <a:rPr lang="en-US" sz="1400" b="1" dirty="0" err="1"/>
              <a:t>onclick</a:t>
            </a:r>
            <a:r>
              <a:rPr lang="en-US" sz="1400" b="1" dirty="0"/>
              <a:t>="</a:t>
            </a:r>
            <a:r>
              <a:rPr lang="en-US" sz="1400" b="1" dirty="0" err="1"/>
              <a:t>document.fgColor</a:t>
            </a:r>
            <a:r>
              <a:rPr lang="en-US" sz="1400" b="1" dirty="0"/>
              <a:t>='red'"&gt;</a:t>
            </a:r>
          </a:p>
          <a:p>
            <a:pPr>
              <a:buClr>
                <a:schemeClr val="accent2"/>
              </a:buClr>
            </a:pPr>
            <a:r>
              <a:rPr lang="en-US" sz="1400" b="1" dirty="0"/>
              <a:t>&lt;input type="button" value="yellow"    </a:t>
            </a:r>
            <a:r>
              <a:rPr lang="en-US" sz="1400" b="1" dirty="0" err="1"/>
              <a:t>onclick</a:t>
            </a:r>
            <a:r>
              <a:rPr lang="en-US" sz="1400" b="1" dirty="0"/>
              <a:t>="</a:t>
            </a:r>
            <a:r>
              <a:rPr lang="en-US" sz="1400" b="1" dirty="0" err="1"/>
              <a:t>document.fgColor</a:t>
            </a:r>
            <a:r>
              <a:rPr lang="en-US" sz="1400" b="1" dirty="0"/>
              <a:t>='yellow'"&gt;</a:t>
            </a:r>
          </a:p>
          <a:p>
            <a:pPr>
              <a:buClr>
                <a:schemeClr val="accent2"/>
              </a:buClr>
            </a:pPr>
            <a:r>
              <a:rPr lang="en-US" sz="1400" b="1" dirty="0"/>
              <a:t>&lt;input type="button" value="black"    </a:t>
            </a:r>
            <a:r>
              <a:rPr lang="en-US" sz="1400" b="1" dirty="0" err="1"/>
              <a:t>onclick</a:t>
            </a:r>
            <a:r>
              <a:rPr lang="en-US" sz="1400" b="1" dirty="0"/>
              <a:t>="</a:t>
            </a:r>
            <a:r>
              <a:rPr lang="en-US" sz="1400" b="1" dirty="0" err="1"/>
              <a:t>document.fgColor</a:t>
            </a:r>
            <a:r>
              <a:rPr lang="en-US" sz="1400" b="1" dirty="0"/>
              <a:t>='black'"&gt;</a:t>
            </a:r>
          </a:p>
          <a:p>
            <a:pPr>
              <a:buClr>
                <a:schemeClr val="accent2"/>
              </a:buClr>
            </a:pPr>
            <a:r>
              <a:rPr lang="en-US" sz="1400" b="1" dirty="0"/>
              <a:t>&lt;input type="button" value="blue"    </a:t>
            </a:r>
            <a:r>
              <a:rPr lang="en-US" sz="1400" b="1" dirty="0" err="1"/>
              <a:t>onclick</a:t>
            </a:r>
            <a:r>
              <a:rPr lang="en-US" sz="1400" b="1" dirty="0"/>
              <a:t>="</a:t>
            </a:r>
            <a:r>
              <a:rPr lang="en-US" sz="1400" b="1" dirty="0" err="1"/>
              <a:t>document.fgColor</a:t>
            </a:r>
            <a:r>
              <a:rPr lang="en-US" sz="1400" b="1" dirty="0"/>
              <a:t>='blue'"&gt;</a:t>
            </a:r>
          </a:p>
          <a:p>
            <a:pPr>
              <a:buClr>
                <a:schemeClr val="accent2"/>
              </a:buClr>
            </a:pPr>
            <a:r>
              <a:rPr lang="en-US" sz="1400" b="1" dirty="0"/>
              <a:t>&lt;/form&gt;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Color changing button </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8849032" y="1271419"/>
            <a:ext cx="3084041" cy="3068401"/>
            <a:chOff x="5584830" y="-3170528"/>
            <a:chExt cx="7021120" cy="5166237"/>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5584830" y="-3170528"/>
              <a:ext cx="7021120" cy="5166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p:nvSpPr>
          <p:spPr>
            <a:xfrm>
              <a:off x="5868202" y="-2588035"/>
              <a:ext cx="6558595" cy="4508343"/>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&lt;form&gt;</a:t>
              </a:r>
            </a:p>
            <a:p>
              <a:r>
                <a:rPr lang="en-US" sz="1200" dirty="0">
                  <a:cs typeface="Consolas" pitchFamily="49" charset="0"/>
                </a:rPr>
                <a:t>&lt;input type="button" value="red"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document.fgColor</a:t>
              </a:r>
              <a:r>
                <a:rPr lang="en-US" sz="1200" dirty="0">
                  <a:cs typeface="Consolas" pitchFamily="49" charset="0"/>
                </a:rPr>
                <a:t>='red'"&gt;</a:t>
              </a:r>
            </a:p>
            <a:p>
              <a:r>
                <a:rPr lang="en-US" sz="1200" dirty="0">
                  <a:cs typeface="Consolas" pitchFamily="49" charset="0"/>
                </a:rPr>
                <a:t>&lt;input type="button" value="yellow"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document.fgColor</a:t>
              </a:r>
              <a:r>
                <a:rPr lang="en-US" sz="1200" dirty="0">
                  <a:cs typeface="Consolas" pitchFamily="49" charset="0"/>
                </a:rPr>
                <a:t>='yellow'"&gt;</a:t>
              </a:r>
            </a:p>
            <a:p>
              <a:r>
                <a:rPr lang="en-US" sz="1200" dirty="0">
                  <a:cs typeface="Consolas" pitchFamily="49" charset="0"/>
                </a:rPr>
                <a:t>&lt;input type="button" value="black"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document.fgColor</a:t>
              </a:r>
              <a:r>
                <a:rPr lang="en-US" sz="1200" dirty="0">
                  <a:cs typeface="Consolas" pitchFamily="49" charset="0"/>
                </a:rPr>
                <a:t>='black'"&gt;</a:t>
              </a:r>
            </a:p>
            <a:p>
              <a:r>
                <a:rPr lang="en-US" sz="1200" dirty="0">
                  <a:cs typeface="Consolas" pitchFamily="49" charset="0"/>
                </a:rPr>
                <a:t>&lt;input type="button" value="blue"    </a:t>
              </a:r>
              <a:r>
                <a:rPr lang="en-US" sz="1200" dirty="0" err="1">
                  <a:cs typeface="Consolas" pitchFamily="49" charset="0"/>
                </a:rPr>
                <a:t>onclick</a:t>
              </a:r>
              <a:r>
                <a:rPr lang="en-US" sz="1200" dirty="0">
                  <a:cs typeface="Consolas" pitchFamily="49" charset="0"/>
                </a:rPr>
                <a:t>="</a:t>
              </a:r>
              <a:r>
                <a:rPr lang="en-US" sz="1200" dirty="0" err="1">
                  <a:cs typeface="Consolas" pitchFamily="49" charset="0"/>
                </a:rPr>
                <a:t>document.fgColor</a:t>
              </a:r>
              <a:r>
                <a:rPr lang="en-US" sz="1200" dirty="0">
                  <a:cs typeface="Consolas" pitchFamily="49" charset="0"/>
                </a:rPr>
                <a:t>='blue'"&gt;</a:t>
              </a:r>
            </a:p>
            <a:p>
              <a:r>
                <a:rPr lang="en-US" sz="1200" dirty="0">
                  <a:cs typeface="Consolas" pitchFamily="49" charset="0"/>
                </a:rPr>
                <a:t>&lt;/form&gt;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grpSp>
        <p:nvGrpSpPr>
          <p:cNvPr id="2" name="Group 1"/>
          <p:cNvGrpSpPr/>
          <p:nvPr/>
        </p:nvGrpSpPr>
        <p:grpSpPr>
          <a:xfrm>
            <a:off x="6162960" y="1271419"/>
            <a:ext cx="2599439" cy="3153314"/>
            <a:chOff x="6451200" y="2679283"/>
            <a:chExt cx="2599439" cy="3153314"/>
          </a:xfrm>
        </p:grpSpPr>
        <p:pic>
          <p:nvPicPr>
            <p:cNvPr id="13"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6451200" y="2679283"/>
              <a:ext cx="2599439" cy="3153314"/>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C:\Users\admin\Desktop\Bike\red.jpg"/>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6926620" y="5128884"/>
              <a:ext cx="1728749" cy="219075"/>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6564319" y="3454285"/>
              <a:ext cx="2376501" cy="1277273"/>
            </a:xfrm>
            <a:prstGeom prst="rect">
              <a:avLst/>
            </a:prstGeom>
            <a:noFill/>
          </p:spPr>
          <p:txBody>
            <a:bodyPr wrap="square" rtlCol="0">
              <a:spAutoFit/>
            </a:bodyPr>
            <a:lstStyle/>
            <a:p>
              <a:r>
                <a:rPr lang="en-US" sz="1100" dirty="0" err="1" smtClean="0">
                  <a:solidFill>
                    <a:srgbClr val="FF0000"/>
                  </a:solidFill>
                </a:rPr>
                <a:t>Lorem</a:t>
              </a:r>
              <a:r>
                <a:rPr lang="en-US" sz="1100" dirty="0" smtClean="0">
                  <a:solidFill>
                    <a:srgbClr val="FF0000"/>
                  </a:solidFill>
                </a:rPr>
                <a:t> </a:t>
              </a:r>
              <a:r>
                <a:rPr lang="en-US" sz="1100" dirty="0" err="1" smtClean="0">
                  <a:solidFill>
                    <a:srgbClr val="FF0000"/>
                  </a:solidFill>
                </a:rPr>
                <a:t>ipsum</a:t>
              </a:r>
              <a:r>
                <a:rPr lang="en-US" sz="1100" dirty="0" smtClean="0">
                  <a:solidFill>
                    <a:srgbClr val="FF0000"/>
                  </a:solidFill>
                </a:rPr>
                <a:t> dolor sit </a:t>
              </a:r>
              <a:r>
                <a:rPr lang="en-US" sz="1100" dirty="0" err="1" smtClean="0">
                  <a:solidFill>
                    <a:srgbClr val="FF0000"/>
                  </a:solidFill>
                </a:rPr>
                <a:t>amet</a:t>
              </a:r>
              <a:r>
                <a:rPr lang="en-US" sz="1100" dirty="0" smtClean="0">
                  <a:solidFill>
                    <a:srgbClr val="FF0000"/>
                  </a:solidFill>
                </a:rPr>
                <a:t>, </a:t>
              </a:r>
              <a:r>
                <a:rPr lang="en-US" sz="1100" dirty="0" err="1" smtClean="0">
                  <a:solidFill>
                    <a:srgbClr val="FF0000"/>
                  </a:solidFill>
                </a:rPr>
                <a:t>consectetur</a:t>
              </a:r>
              <a:r>
                <a:rPr lang="en-US" sz="1100" dirty="0" smtClean="0">
                  <a:solidFill>
                    <a:srgbClr val="FF0000"/>
                  </a:solidFill>
                </a:rPr>
                <a:t> </a:t>
              </a:r>
              <a:r>
                <a:rPr lang="en-US" sz="1100" dirty="0" err="1" smtClean="0">
                  <a:solidFill>
                    <a:srgbClr val="FF0000"/>
                  </a:solidFill>
                </a:rPr>
                <a:t>adipiscing</a:t>
              </a:r>
              <a:r>
                <a:rPr lang="en-US" sz="1100" dirty="0" smtClean="0">
                  <a:solidFill>
                    <a:srgbClr val="FF0000"/>
                  </a:solidFill>
                </a:rPr>
                <a:t> </a:t>
              </a:r>
              <a:r>
                <a:rPr lang="en-US" sz="1100" dirty="0" err="1" smtClean="0">
                  <a:solidFill>
                    <a:srgbClr val="FF0000"/>
                  </a:solidFill>
                </a:rPr>
                <a:t>elit</a:t>
              </a:r>
              <a:r>
                <a:rPr lang="en-US" sz="1100" dirty="0" smtClean="0">
                  <a:solidFill>
                    <a:srgbClr val="FF0000"/>
                  </a:solidFill>
                </a:rPr>
                <a:t>, </a:t>
              </a:r>
              <a:r>
                <a:rPr lang="en-US" sz="1100" dirty="0" err="1" smtClean="0">
                  <a:solidFill>
                    <a:srgbClr val="FF0000"/>
                  </a:solidFill>
                </a:rPr>
                <a:t>sed</a:t>
              </a:r>
              <a:r>
                <a:rPr lang="en-US" sz="1100" dirty="0" smtClean="0">
                  <a:solidFill>
                    <a:srgbClr val="FF0000"/>
                  </a:solidFill>
                </a:rPr>
                <a:t> do </a:t>
              </a:r>
              <a:r>
                <a:rPr lang="en-US" sz="1100" dirty="0" err="1" smtClean="0">
                  <a:solidFill>
                    <a:srgbClr val="FF0000"/>
                  </a:solidFill>
                </a:rPr>
                <a:t>eiusmod</a:t>
              </a:r>
              <a:r>
                <a:rPr lang="en-US" sz="1100" dirty="0" smtClean="0">
                  <a:solidFill>
                    <a:srgbClr val="FF0000"/>
                  </a:solidFill>
                </a:rPr>
                <a:t> </a:t>
              </a:r>
              <a:r>
                <a:rPr lang="en-US" sz="1100" dirty="0" err="1" smtClean="0">
                  <a:solidFill>
                    <a:srgbClr val="FF0000"/>
                  </a:solidFill>
                </a:rPr>
                <a:t>tempor</a:t>
              </a:r>
              <a:r>
                <a:rPr lang="en-US" sz="1100" dirty="0" smtClean="0">
                  <a:solidFill>
                    <a:srgbClr val="FF0000"/>
                  </a:solidFill>
                </a:rPr>
                <a:t> </a:t>
              </a:r>
              <a:r>
                <a:rPr lang="en-US" sz="1100" dirty="0" err="1" smtClean="0">
                  <a:solidFill>
                    <a:srgbClr val="FF0000"/>
                  </a:solidFill>
                </a:rPr>
                <a:t>incididunt</a:t>
              </a:r>
              <a:r>
                <a:rPr lang="en-US" sz="1100" dirty="0" smtClean="0">
                  <a:solidFill>
                    <a:srgbClr val="FF0000"/>
                  </a:solidFill>
                </a:rPr>
                <a:t> </a:t>
              </a:r>
              <a:r>
                <a:rPr lang="en-US" sz="1100" dirty="0" err="1" smtClean="0">
                  <a:solidFill>
                    <a:srgbClr val="FF0000"/>
                  </a:solidFill>
                </a:rPr>
                <a:t>ut</a:t>
              </a:r>
              <a:r>
                <a:rPr lang="en-US" sz="1100" dirty="0" smtClean="0">
                  <a:solidFill>
                    <a:srgbClr val="FF0000"/>
                  </a:solidFill>
                </a:rPr>
                <a:t> </a:t>
              </a:r>
              <a:r>
                <a:rPr lang="en-US" sz="1100" dirty="0" err="1" smtClean="0">
                  <a:solidFill>
                    <a:srgbClr val="FF0000"/>
                  </a:solidFill>
                </a:rPr>
                <a:t>labore</a:t>
              </a:r>
              <a:r>
                <a:rPr lang="en-US" sz="1100" dirty="0" smtClean="0">
                  <a:solidFill>
                    <a:srgbClr val="FF0000"/>
                  </a:solidFill>
                </a:rPr>
                <a:t> et </a:t>
              </a:r>
              <a:r>
                <a:rPr lang="en-US" sz="1100" dirty="0" err="1" smtClean="0">
                  <a:solidFill>
                    <a:srgbClr val="FF0000"/>
                  </a:solidFill>
                </a:rPr>
                <a:t>dolore</a:t>
              </a:r>
              <a:r>
                <a:rPr lang="en-US" sz="1100" dirty="0" smtClean="0">
                  <a:solidFill>
                    <a:srgbClr val="FF0000"/>
                  </a:solidFill>
                </a:rPr>
                <a:t> magna </a:t>
              </a:r>
              <a:r>
                <a:rPr lang="en-US" sz="1100" dirty="0" err="1" smtClean="0">
                  <a:solidFill>
                    <a:srgbClr val="FF0000"/>
                  </a:solidFill>
                </a:rPr>
                <a:t>aliqua</a:t>
              </a:r>
              <a:r>
                <a:rPr lang="en-US" sz="1100" dirty="0" smtClean="0">
                  <a:solidFill>
                    <a:srgbClr val="FF0000"/>
                  </a:solidFill>
                </a:rPr>
                <a:t>. </a:t>
              </a:r>
              <a:r>
                <a:rPr lang="en-US" sz="1100" dirty="0" err="1" smtClean="0">
                  <a:solidFill>
                    <a:srgbClr val="FF0000"/>
                  </a:solidFill>
                </a:rPr>
                <a:t>Ut</a:t>
              </a:r>
              <a:r>
                <a:rPr lang="en-US" sz="1100" dirty="0" smtClean="0">
                  <a:solidFill>
                    <a:srgbClr val="FF0000"/>
                  </a:solidFill>
                </a:rPr>
                <a:t> </a:t>
              </a:r>
              <a:r>
                <a:rPr lang="en-US" sz="1100" dirty="0" err="1" smtClean="0">
                  <a:solidFill>
                    <a:srgbClr val="FF0000"/>
                  </a:solidFill>
                </a:rPr>
                <a:t>enim</a:t>
              </a:r>
              <a:r>
                <a:rPr lang="en-US" sz="1100" dirty="0" smtClean="0">
                  <a:solidFill>
                    <a:srgbClr val="FF0000"/>
                  </a:solidFill>
                </a:rPr>
                <a:t> ad minim </a:t>
              </a:r>
              <a:r>
                <a:rPr lang="en-US" sz="1100" dirty="0" err="1" smtClean="0">
                  <a:solidFill>
                    <a:srgbClr val="FF0000"/>
                  </a:solidFill>
                </a:rPr>
                <a:t>veniam</a:t>
              </a:r>
              <a:r>
                <a:rPr lang="en-US" sz="1100" dirty="0" smtClean="0">
                  <a:solidFill>
                    <a:srgbClr val="FF0000"/>
                  </a:solidFill>
                </a:rPr>
                <a:t>, </a:t>
              </a:r>
              <a:r>
                <a:rPr lang="en-US" sz="1100" dirty="0" err="1" smtClean="0">
                  <a:solidFill>
                    <a:srgbClr val="FF0000"/>
                  </a:solidFill>
                </a:rPr>
                <a:t>quis</a:t>
              </a:r>
              <a:r>
                <a:rPr lang="en-US" sz="1100" dirty="0" smtClean="0">
                  <a:solidFill>
                    <a:srgbClr val="FF0000"/>
                  </a:solidFill>
                </a:rPr>
                <a:t> </a:t>
              </a:r>
              <a:r>
                <a:rPr lang="en-US" sz="1100" dirty="0" err="1" smtClean="0">
                  <a:solidFill>
                    <a:srgbClr val="FF0000"/>
                  </a:solidFill>
                </a:rPr>
                <a:t>nostrud</a:t>
              </a:r>
              <a:r>
                <a:rPr lang="en-US" sz="1100" dirty="0" smtClean="0">
                  <a:solidFill>
                    <a:srgbClr val="FF0000"/>
                  </a:solidFill>
                </a:rPr>
                <a:t> </a:t>
              </a:r>
              <a:r>
                <a:rPr lang="en-US" sz="1100" dirty="0" err="1" smtClean="0">
                  <a:solidFill>
                    <a:srgbClr val="FF0000"/>
                  </a:solidFill>
                </a:rPr>
                <a:t>xercitation</a:t>
              </a:r>
              <a:r>
                <a:rPr lang="en-US" sz="1100" dirty="0" smtClean="0">
                  <a:solidFill>
                    <a:srgbClr val="FF0000"/>
                  </a:solidFill>
                </a:rPr>
                <a:t> </a:t>
              </a:r>
              <a:r>
                <a:rPr lang="en-US" sz="1100" dirty="0" err="1" smtClean="0">
                  <a:solidFill>
                    <a:srgbClr val="FF0000"/>
                  </a:solidFill>
                </a:rPr>
                <a:t>ullamco</a:t>
              </a:r>
              <a:r>
                <a:rPr lang="en-US" sz="1100" dirty="0" smtClean="0">
                  <a:solidFill>
                    <a:srgbClr val="FF0000"/>
                  </a:solidFill>
                </a:rPr>
                <a:t> </a:t>
              </a:r>
              <a:r>
                <a:rPr lang="en-US" sz="1100" dirty="0" err="1" smtClean="0">
                  <a:solidFill>
                    <a:srgbClr val="FF0000"/>
                  </a:solidFill>
                </a:rPr>
                <a:t>laboris</a:t>
              </a:r>
              <a:r>
                <a:rPr lang="en-US" sz="1100" dirty="0" smtClean="0">
                  <a:solidFill>
                    <a:srgbClr val="FF0000"/>
                  </a:solidFill>
                </a:rPr>
                <a:t> nisi </a:t>
              </a:r>
              <a:r>
                <a:rPr lang="en-US" sz="1100" dirty="0" err="1" smtClean="0">
                  <a:solidFill>
                    <a:srgbClr val="FF0000"/>
                  </a:solidFill>
                </a:rPr>
                <a:t>ut</a:t>
              </a:r>
              <a:r>
                <a:rPr lang="en-US" sz="1100" dirty="0" smtClean="0">
                  <a:solidFill>
                    <a:srgbClr val="FF0000"/>
                  </a:solidFill>
                </a:rPr>
                <a:t> </a:t>
              </a:r>
              <a:r>
                <a:rPr lang="en-US" sz="1100" dirty="0" err="1" smtClean="0">
                  <a:solidFill>
                    <a:srgbClr val="FF0000"/>
                  </a:solidFill>
                </a:rPr>
                <a:t>aliquip</a:t>
              </a:r>
              <a:r>
                <a:rPr lang="en-US" sz="1100" dirty="0" smtClean="0">
                  <a:solidFill>
                    <a:srgbClr val="FF0000"/>
                  </a:solidFill>
                </a:rPr>
                <a:t> ex ea </a:t>
              </a:r>
              <a:r>
                <a:rPr lang="en-US" sz="1100" dirty="0" err="1" smtClean="0">
                  <a:solidFill>
                    <a:srgbClr val="FF0000"/>
                  </a:solidFill>
                </a:rPr>
                <a:t>commodo</a:t>
              </a:r>
              <a:r>
                <a:rPr lang="en-US" sz="1100" dirty="0" smtClean="0">
                  <a:solidFill>
                    <a:srgbClr val="FF0000"/>
                  </a:solidFill>
                </a:rPr>
                <a:t> </a:t>
              </a:r>
              <a:r>
                <a:rPr lang="en-US" sz="1100" dirty="0" err="1" smtClean="0">
                  <a:solidFill>
                    <a:srgbClr val="FF0000"/>
                  </a:solidFill>
                </a:rPr>
                <a:t>consequat</a:t>
              </a:r>
              <a:r>
                <a:rPr lang="en-US" sz="1100" dirty="0" smtClean="0">
                  <a:solidFill>
                    <a:srgbClr val="FF0000"/>
                  </a:solidFill>
                </a:rPr>
                <a:t>.</a:t>
              </a:r>
              <a:endParaRPr lang="en-US" sz="1100" dirty="0">
                <a:solidFill>
                  <a:srgbClr val="FF0000"/>
                </a:solidFill>
              </a:endParaRPr>
            </a:p>
          </p:txBody>
        </p:sp>
      </p:grpSp>
      <p:sp>
        <p:nvSpPr>
          <p:cNvPr id="16" name="Rectangle 15"/>
          <p:cNvSpPr/>
          <p:nvPr/>
        </p:nvSpPr>
        <p:spPr>
          <a:xfrm>
            <a:off x="6559687" y="3678968"/>
            <a:ext cx="429752" cy="275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44680" y="5181625"/>
            <a:ext cx="6882035" cy="672935"/>
            <a:chOff x="728133" y="5181625"/>
            <a:chExt cx="7604706" cy="672935"/>
          </a:xfrm>
        </p:grpSpPr>
        <p:sp>
          <p:nvSpPr>
            <p:cNvPr id="4" name="Rounded Rectangle 3"/>
            <p:cNvSpPr/>
            <p:nvPr/>
          </p:nvSpPr>
          <p:spPr>
            <a:xfrm>
              <a:off x="1201149" y="5181625"/>
              <a:ext cx="7131690" cy="672935"/>
            </a:xfrm>
            <a:prstGeom prst="roundRect">
              <a:avLst>
                <a:gd name="adj" fmla="val 11727"/>
              </a:avLst>
            </a:prstGeom>
            <a:solidFill>
              <a:srgbClr val="007DD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76213"/>
              <a:r>
                <a:rPr lang="en-US" sz="1400" dirty="0">
                  <a:solidFill>
                    <a:schemeClr val="bg1"/>
                  </a:solidFill>
                </a:rPr>
                <a:t>You can also change the background color of the page in the same way </a:t>
              </a:r>
              <a:r>
                <a:rPr lang="en-US" sz="1400" dirty="0" smtClean="0">
                  <a:solidFill>
                    <a:schemeClr val="bg1"/>
                  </a:solidFill>
                </a:rPr>
                <a:t>by </a:t>
              </a:r>
              <a:r>
                <a:rPr lang="en-US" sz="1400" dirty="0">
                  <a:solidFill>
                    <a:schemeClr val="bg1"/>
                  </a:solidFill>
                </a:rPr>
                <a:t>changing </a:t>
              </a:r>
              <a:r>
                <a:rPr lang="en-US" sz="1400" dirty="0" smtClean="0">
                  <a:solidFill>
                    <a:schemeClr val="bg1"/>
                  </a:solidFill>
                </a:rPr>
                <a:t>the</a:t>
              </a:r>
              <a:r>
                <a:rPr lang="en-US" sz="1400" dirty="0">
                  <a:solidFill>
                    <a:schemeClr val="bg1"/>
                  </a:solidFill>
                </a:rPr>
                <a:t> </a:t>
              </a:r>
              <a:r>
                <a:rPr lang="en-US" sz="1400" b="1" dirty="0" err="1">
                  <a:solidFill>
                    <a:schemeClr val="bg1"/>
                  </a:solidFill>
                </a:rPr>
                <a:t>document.fgColor</a:t>
              </a:r>
              <a:r>
                <a:rPr lang="en-US" sz="1400" dirty="0">
                  <a:solidFill>
                    <a:schemeClr val="bg1"/>
                  </a:solidFill>
                </a:rPr>
                <a:t> to </a:t>
              </a:r>
              <a:r>
                <a:rPr lang="en-US" sz="1400" b="1" dirty="0" err="1" smtClean="0">
                  <a:solidFill>
                    <a:schemeClr val="bg1"/>
                  </a:solidFill>
                </a:rPr>
                <a:t>document.bgColor</a:t>
              </a:r>
              <a:r>
                <a:rPr lang="en-US" sz="1400" dirty="0" smtClean="0">
                  <a:solidFill>
                    <a:schemeClr val="bg1"/>
                  </a:solidFill>
                </a:rPr>
                <a:t> in the HTML codes.</a:t>
              </a:r>
              <a:endParaRPr lang="en-US" sz="1400" dirty="0">
                <a:solidFill>
                  <a:schemeClr val="bg1"/>
                </a:solidFill>
              </a:endParaRPr>
            </a:p>
          </p:txBody>
        </p:sp>
        <p:sp>
          <p:nvSpPr>
            <p:cNvPr id="19" name="Oval 18"/>
            <p:cNvSpPr/>
            <p:nvPr/>
          </p:nvSpPr>
          <p:spPr>
            <a:xfrm>
              <a:off x="728133" y="521143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p:cNvPicPr>
              <a:picLocks noChangeAspect="1"/>
            </p:cNvPicPr>
            <p:nvPr/>
          </p:nvPicPr>
          <p:blipFill>
            <a:blip r:embed="rId6" cstate="email">
              <a:extLst>
                <a:ext uri="{28A0092B-C50C-407E-A947-70E740481C1C}">
                  <a14:useLocalDpi xmlns:a14="http://schemas.microsoft.com/office/drawing/2010/main" xmlns="" val="0"/>
                </a:ext>
              </a:extLst>
            </a:blip>
            <a:stretch>
              <a:fillRect/>
            </a:stretch>
          </p:blipFill>
          <p:spPr>
            <a:xfrm>
              <a:off x="881724" y="5348208"/>
              <a:ext cx="313977" cy="347616"/>
            </a:xfrm>
            <a:prstGeom prst="rect">
              <a:avLst/>
            </a:prstGeom>
          </p:spPr>
        </p:pic>
      </p:grpSp>
    </p:spTree>
    <p:extLst>
      <p:ext uri="{BB962C8B-B14F-4D97-AF65-F5344CB8AC3E}">
        <p14:creationId xmlns:p14="http://schemas.microsoft.com/office/powerpoint/2010/main" xmlns="" val="76253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8" name="TextBox 7"/>
          <p:cNvSpPr txBox="1"/>
          <p:nvPr/>
        </p:nvSpPr>
        <p:spPr>
          <a:xfrm>
            <a:off x="221605" y="1163273"/>
            <a:ext cx="6541145" cy="3046988"/>
          </a:xfrm>
          <a:prstGeom prst="rect">
            <a:avLst/>
          </a:prstGeom>
          <a:noFill/>
        </p:spPr>
        <p:txBody>
          <a:bodyPr wrap="square" rtlCol="0">
            <a:spAutoFit/>
          </a:bodyPr>
          <a:lstStyle/>
          <a:p>
            <a:pPr>
              <a:buClr>
                <a:schemeClr val="accent2"/>
              </a:buClr>
            </a:pPr>
            <a:r>
              <a:rPr lang="en-US" sz="1600" dirty="0" smtClean="0">
                <a:solidFill>
                  <a:schemeClr val="tx1">
                    <a:lumMod val="75000"/>
                    <a:lumOff val="25000"/>
                  </a:schemeClr>
                </a:solidFill>
              </a:rPr>
              <a:t>A meta </a:t>
            </a:r>
            <a:r>
              <a:rPr lang="en-US" sz="1600" dirty="0">
                <a:solidFill>
                  <a:schemeClr val="tx1">
                    <a:lumMod val="75000"/>
                    <a:lumOff val="25000"/>
                  </a:schemeClr>
                </a:solidFill>
              </a:rPr>
              <a:t>tag allows you to specify several words that are related to your page so that your page gets displayed more often:</a:t>
            </a:r>
          </a:p>
          <a:p>
            <a:pPr>
              <a:buClr>
                <a:schemeClr val="accent2"/>
              </a:buClr>
            </a:pPr>
            <a:endParaRPr lang="en-US" sz="1600" dirty="0">
              <a:solidFill>
                <a:schemeClr val="tx1">
                  <a:lumMod val="75000"/>
                  <a:lumOff val="25000"/>
                </a:schemeClr>
              </a:solidFill>
            </a:endParaRPr>
          </a:p>
          <a:p>
            <a:pPr>
              <a:buClr>
                <a:schemeClr val="accent2"/>
              </a:buClr>
            </a:pPr>
            <a:r>
              <a:rPr lang="en-US" sz="1600" b="1" dirty="0">
                <a:solidFill>
                  <a:schemeClr val="tx1">
                    <a:lumMod val="75000"/>
                    <a:lumOff val="25000"/>
                  </a:schemeClr>
                </a:solidFill>
              </a:rPr>
              <a:t>&lt;meta name="description" content="Features of super cars"&gt;</a:t>
            </a:r>
          </a:p>
          <a:p>
            <a:pPr>
              <a:buClr>
                <a:schemeClr val="accent2"/>
              </a:buClr>
            </a:pPr>
            <a:endParaRPr lang="en-US" sz="1600" dirty="0">
              <a:solidFill>
                <a:schemeClr val="tx1">
                  <a:lumMod val="75000"/>
                  <a:lumOff val="25000"/>
                </a:schemeClr>
              </a:solidFill>
            </a:endParaRPr>
          </a:p>
          <a:p>
            <a:pPr>
              <a:buClr>
                <a:schemeClr val="accent2"/>
              </a:buClr>
            </a:pPr>
            <a:r>
              <a:rPr lang="en-US" sz="1600" b="1" dirty="0">
                <a:solidFill>
                  <a:schemeClr val="tx1">
                    <a:lumMod val="75000"/>
                    <a:lumOff val="25000"/>
                  </a:schemeClr>
                </a:solidFill>
              </a:rPr>
              <a:t>&lt;meta name="keywords" content="Super Cars, Racing Cars, Vintage Cars"&gt;</a:t>
            </a:r>
          </a:p>
          <a:p>
            <a:pPr>
              <a:buClr>
                <a:schemeClr val="accent2"/>
              </a:buClr>
            </a:pPr>
            <a:endParaRPr lang="en-US" sz="1600" dirty="0">
              <a:solidFill>
                <a:schemeClr val="tx1">
                  <a:lumMod val="75000"/>
                  <a:lumOff val="25000"/>
                </a:schemeClr>
              </a:solidFill>
            </a:endParaRPr>
          </a:p>
          <a:p>
            <a:pPr>
              <a:buClr>
                <a:schemeClr val="accent2"/>
              </a:buClr>
            </a:pPr>
            <a:r>
              <a:rPr lang="en-US" sz="1600" dirty="0">
                <a:solidFill>
                  <a:schemeClr val="tx1">
                    <a:lumMod val="75000"/>
                    <a:lumOff val="25000"/>
                  </a:schemeClr>
                </a:solidFill>
              </a:rPr>
              <a:t>To automatically redirect a Web page to another:</a:t>
            </a:r>
          </a:p>
          <a:p>
            <a:pPr>
              <a:buClr>
                <a:schemeClr val="accent2"/>
              </a:buClr>
            </a:pPr>
            <a:endParaRPr lang="en-US" sz="1600" dirty="0">
              <a:solidFill>
                <a:schemeClr val="tx1">
                  <a:lumMod val="75000"/>
                  <a:lumOff val="25000"/>
                </a:schemeClr>
              </a:solidFill>
            </a:endParaRPr>
          </a:p>
          <a:p>
            <a:pPr>
              <a:buClr>
                <a:schemeClr val="accent2"/>
              </a:buClr>
            </a:pPr>
            <a:r>
              <a:rPr lang="en-US" sz="1600" b="1" dirty="0">
                <a:solidFill>
                  <a:schemeClr val="tx1">
                    <a:lumMod val="75000"/>
                    <a:lumOff val="25000"/>
                  </a:schemeClr>
                </a:solidFill>
              </a:rPr>
              <a:t>&lt;head&gt;</a:t>
            </a:r>
          </a:p>
          <a:p>
            <a:pPr>
              <a:buClr>
                <a:schemeClr val="accent2"/>
              </a:buClr>
            </a:pPr>
            <a:r>
              <a:rPr lang="en-US" sz="1600" b="1" dirty="0">
                <a:solidFill>
                  <a:schemeClr val="tx1">
                    <a:lumMod val="75000"/>
                    <a:lumOff val="25000"/>
                  </a:schemeClr>
                </a:solidFill>
              </a:rPr>
              <a:t>&lt;meta http-</a:t>
            </a:r>
            <a:r>
              <a:rPr lang="en-US" sz="1600" b="1" dirty="0" err="1">
                <a:solidFill>
                  <a:schemeClr val="tx1">
                    <a:lumMod val="75000"/>
                    <a:lumOff val="25000"/>
                  </a:schemeClr>
                </a:solidFill>
              </a:rPr>
              <a:t>equiv</a:t>
            </a:r>
            <a:r>
              <a:rPr lang="en-US" sz="1600" b="1" dirty="0">
                <a:solidFill>
                  <a:schemeClr val="tx1">
                    <a:lumMod val="75000"/>
                    <a:lumOff val="25000"/>
                  </a:schemeClr>
                </a:solidFill>
              </a:rPr>
              <a:t>="refresh" content="5;URL=supercars.htm"&gt;</a:t>
            </a:r>
          </a:p>
          <a:p>
            <a:pPr>
              <a:buClr>
                <a:schemeClr val="accent2"/>
              </a:buClr>
            </a:pPr>
            <a:r>
              <a:rPr lang="en-US" sz="1600" b="1" dirty="0">
                <a:solidFill>
                  <a:schemeClr val="tx1">
                    <a:lumMod val="75000"/>
                    <a:lumOff val="25000"/>
                  </a:schemeClr>
                </a:solidFill>
              </a:rPr>
              <a:t>&lt;/head&gt;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Meta Tags</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10593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ADVANCED HTML EXTENSIONS</a:t>
            </a:r>
          </a:p>
        </p:txBody>
      </p:sp>
      <p:sp>
        <p:nvSpPr>
          <p:cNvPr id="9" name="TextBox 8"/>
          <p:cNvSpPr txBox="1"/>
          <p:nvPr/>
        </p:nvSpPr>
        <p:spPr>
          <a:xfrm>
            <a:off x="221605" y="1207515"/>
            <a:ext cx="6541145" cy="738664"/>
          </a:xfrm>
          <a:prstGeom prst="rect">
            <a:avLst/>
          </a:prstGeom>
          <a:noFill/>
        </p:spPr>
        <p:txBody>
          <a:bodyPr wrap="square" rtlCol="0">
            <a:spAutoFit/>
          </a:bodyPr>
          <a:lstStyle/>
          <a:p>
            <a:pPr>
              <a:buClr>
                <a:schemeClr val="accent2"/>
              </a:buClr>
            </a:pPr>
            <a:r>
              <a:rPr lang="en-US" sz="1400" dirty="0">
                <a:solidFill>
                  <a:schemeClr val="tx1">
                    <a:lumMod val="75000"/>
                    <a:lumOff val="25000"/>
                  </a:schemeClr>
                </a:solidFill>
              </a:rPr>
              <a:t>The </a:t>
            </a:r>
            <a:r>
              <a:rPr lang="en-US" sz="1400" b="1" i="1" dirty="0">
                <a:solidFill>
                  <a:schemeClr val="tx1">
                    <a:lumMod val="75000"/>
                    <a:lumOff val="25000"/>
                  </a:schemeClr>
                </a:solidFill>
              </a:rPr>
              <a:t>&lt;marquee&gt;</a:t>
            </a:r>
            <a:r>
              <a:rPr lang="en-US" sz="1400" dirty="0">
                <a:solidFill>
                  <a:schemeClr val="tx1">
                    <a:lumMod val="75000"/>
                    <a:lumOff val="25000"/>
                  </a:schemeClr>
                </a:solidFill>
              </a:rPr>
              <a:t> tag  is used to scroll messages across the screen:</a:t>
            </a:r>
          </a:p>
          <a:p>
            <a:pPr>
              <a:buClr>
                <a:schemeClr val="accent2"/>
              </a:buClr>
            </a:pPr>
            <a:endParaRPr lang="en-US" sz="1400" dirty="0">
              <a:solidFill>
                <a:schemeClr val="tx1">
                  <a:lumMod val="75000"/>
                  <a:lumOff val="25000"/>
                </a:schemeClr>
              </a:solidFill>
            </a:endParaRPr>
          </a:p>
          <a:p>
            <a:pPr>
              <a:buClr>
                <a:schemeClr val="accent2"/>
              </a:buClr>
            </a:pPr>
            <a:r>
              <a:rPr lang="en-US" sz="1400" b="1" dirty="0">
                <a:solidFill>
                  <a:schemeClr val="tx1">
                    <a:lumMod val="75000"/>
                    <a:lumOff val="25000"/>
                  </a:schemeClr>
                </a:solidFill>
              </a:rPr>
              <a:t>&lt;marquee&gt;This will scroll from right to left slowly&lt;/marquee&gt;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Marquees</a:t>
            </a:r>
          </a:p>
        </p:txBody>
      </p:sp>
      <p:sp>
        <p:nvSpPr>
          <p:cNvPr id="10" name="Isosceles Triangle 9"/>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1031750" y="2163420"/>
            <a:ext cx="4821073" cy="3068401"/>
            <a:chOff x="-709158" y="161446"/>
            <a:chExt cx="7021120" cy="5166237"/>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709158" y="161446"/>
              <a:ext cx="7021120" cy="5166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Rectangle 11"/>
            <p:cNvSpPr/>
            <p:nvPr/>
          </p:nvSpPr>
          <p:spPr>
            <a:xfrm>
              <a:off x="-425786" y="743939"/>
              <a:ext cx="6558595" cy="1710062"/>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&lt;marquee&gt;This will scroll from right to left slowly&lt;/marquee&gt;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3"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6003553" y="2061146"/>
            <a:ext cx="3598764" cy="315331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7113052" y="2495776"/>
            <a:ext cx="2353529" cy="261610"/>
          </a:xfrm>
          <a:prstGeom prst="rect">
            <a:avLst/>
          </a:prstGeom>
          <a:noFill/>
        </p:spPr>
        <p:txBody>
          <a:bodyPr wrap="none" rtlCol="0">
            <a:spAutoFit/>
          </a:bodyPr>
          <a:lstStyle/>
          <a:p>
            <a:r>
              <a:rPr lang="en-US" sz="1100" dirty="0">
                <a:latin typeface="Calibri Light" pitchFamily="34" charset="0"/>
                <a:cs typeface="Consolas" pitchFamily="49" charset="0"/>
              </a:rPr>
              <a:t>This will scroll from right to left slowly</a:t>
            </a:r>
            <a:endParaRPr lang="en-US" sz="1100" dirty="0">
              <a:latin typeface="Calibri Light" pitchFamily="34" charset="0"/>
            </a:endParaRPr>
          </a:p>
        </p:txBody>
      </p:sp>
      <p:grpSp>
        <p:nvGrpSpPr>
          <p:cNvPr id="14" name="Group 13"/>
          <p:cNvGrpSpPr/>
          <p:nvPr/>
        </p:nvGrpSpPr>
        <p:grpSpPr>
          <a:xfrm>
            <a:off x="329932" y="5314672"/>
            <a:ext cx="8047151" cy="621161"/>
            <a:chOff x="728133" y="5211436"/>
            <a:chExt cx="8892169" cy="621161"/>
          </a:xfrm>
        </p:grpSpPr>
        <p:sp>
          <p:nvSpPr>
            <p:cNvPr id="15" name="Rounded Rectangle 14"/>
            <p:cNvSpPr/>
            <p:nvPr/>
          </p:nvSpPr>
          <p:spPr>
            <a:xfrm>
              <a:off x="1201150" y="5265299"/>
              <a:ext cx="8419152" cy="505586"/>
            </a:xfrm>
            <a:prstGeom prst="roundRect">
              <a:avLst>
                <a:gd name="adj" fmla="val 11727"/>
              </a:avLst>
            </a:prstGeom>
            <a:solidFill>
              <a:srgbClr val="007DD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76213"/>
              <a:r>
                <a:rPr lang="en-IN" sz="1400" dirty="0">
                  <a:solidFill>
                    <a:schemeClr val="bg1"/>
                  </a:solidFill>
                </a:rPr>
                <a:t>The browsers that do not support this feature will just display the text but the text will not scroll.</a:t>
              </a:r>
            </a:p>
          </p:txBody>
        </p:sp>
        <p:sp>
          <p:nvSpPr>
            <p:cNvPr id="16" name="Oval 15"/>
            <p:cNvSpPr/>
            <p:nvPr/>
          </p:nvSpPr>
          <p:spPr>
            <a:xfrm>
              <a:off x="728133" y="521143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5" cstate="email">
              <a:extLst>
                <a:ext uri="{28A0092B-C50C-407E-A947-70E740481C1C}">
                  <a14:useLocalDpi xmlns:a14="http://schemas.microsoft.com/office/drawing/2010/main" xmlns="" val="0"/>
                </a:ext>
              </a:extLst>
            </a:blip>
            <a:stretch>
              <a:fillRect/>
            </a:stretch>
          </p:blipFill>
          <p:spPr>
            <a:xfrm>
              <a:off x="881724" y="5348208"/>
              <a:ext cx="313977" cy="347616"/>
            </a:xfrm>
            <a:prstGeom prst="rect">
              <a:avLst/>
            </a:prstGeom>
          </p:spPr>
        </p:pic>
      </p:grpSp>
    </p:spTree>
    <p:extLst>
      <p:ext uri="{BB962C8B-B14F-4D97-AF65-F5344CB8AC3E}">
        <p14:creationId xmlns:p14="http://schemas.microsoft.com/office/powerpoint/2010/main" xmlns="" val="120056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08000"/>
            <a:ext cx="12192000" cy="558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12810" y="1165844"/>
            <a:ext cx="6966379" cy="427231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p:spPr>
      </p:pic>
      <p:sp>
        <p:nvSpPr>
          <p:cNvPr id="4" name="Rectangle 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FREQUENTLY ASKED QUESTIONS</a:t>
            </a:r>
          </a:p>
        </p:txBody>
      </p:sp>
    </p:spTree>
    <p:extLst>
      <p:ext uri="{BB962C8B-B14F-4D97-AF65-F5344CB8AC3E}">
        <p14:creationId xmlns:p14="http://schemas.microsoft.com/office/powerpoint/2010/main" xmlns="" val="112527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196850"/>
            <a:ext cx="6929129" cy="2893100"/>
          </a:xfrm>
          <a:prstGeom prst="rect">
            <a:avLst/>
          </a:prstGeom>
        </p:spPr>
        <p:txBody>
          <a:bodyPr wrap="square">
            <a:spAutoFit/>
          </a:bodyPr>
          <a:lstStyle/>
          <a:p>
            <a:pPr fontAlgn="base"/>
            <a:r>
              <a:rPr lang="en-US" sz="1400" dirty="0"/>
              <a:t>This is achieved with the following HTML codes.</a:t>
            </a:r>
          </a:p>
          <a:p>
            <a:pPr fontAlgn="base"/>
            <a:endParaRPr lang="en-US" sz="1400" dirty="0" smtClean="0"/>
          </a:p>
          <a:p>
            <a:pPr fontAlgn="base"/>
            <a:r>
              <a:rPr lang="en-US" sz="1400" b="1" dirty="0" smtClean="0"/>
              <a:t>&lt;</a:t>
            </a:r>
            <a:r>
              <a:rPr lang="en-US" sz="1400" b="1" dirty="0"/>
              <a:t>div id="</a:t>
            </a:r>
            <a:r>
              <a:rPr lang="en-US" sz="1400" b="1" dirty="0" err="1"/>
              <a:t>sidemenu</a:t>
            </a:r>
            <a:r>
              <a:rPr lang="en-US" sz="1400" b="1" dirty="0"/>
              <a:t>"&gt;&lt;table </a:t>
            </a:r>
            <a:r>
              <a:rPr lang="en-US" sz="1400" b="1" dirty="0" err="1"/>
              <a:t>bgcolor</a:t>
            </a:r>
            <a:r>
              <a:rPr lang="en-US" sz="1400" b="1" dirty="0"/>
              <a:t>="#000000"&gt;</a:t>
            </a:r>
          </a:p>
          <a:p>
            <a:pPr fontAlgn="base"/>
            <a:r>
              <a:rPr lang="en-US" sz="1400" b="1" dirty="0"/>
              <a:t>&lt;</a:t>
            </a:r>
            <a:r>
              <a:rPr lang="en-US" sz="1400" b="1" dirty="0" err="1"/>
              <a:t>tr</a:t>
            </a:r>
            <a:r>
              <a:rPr lang="en-US" sz="1400" b="1" dirty="0"/>
              <a:t>&gt;</a:t>
            </a:r>
          </a:p>
          <a:p>
            <a:pPr fontAlgn="base"/>
            <a:r>
              <a:rPr lang="en-US" sz="1400" b="1" dirty="0"/>
              <a:t>&lt;td&gt;</a:t>
            </a:r>
          </a:p>
          <a:p>
            <a:pPr fontAlgn="base"/>
            <a:r>
              <a:rPr lang="en-US" sz="1400" b="1" dirty="0"/>
              <a:t>&lt;a </a:t>
            </a:r>
            <a:r>
              <a:rPr lang="en-US" sz="1400" b="1" dirty="0" err="1"/>
              <a:t>href</a:t>
            </a:r>
            <a:r>
              <a:rPr lang="en-US" sz="1400" b="1" dirty="0"/>
              <a:t>="/superbikes.htm"&gt;Super bikes&lt;/a&gt;&lt;</a:t>
            </a:r>
            <a:r>
              <a:rPr lang="en-US" sz="1400" b="1" dirty="0" err="1"/>
              <a:t>br</a:t>
            </a:r>
            <a:r>
              <a:rPr lang="en-US" sz="1400" b="1" dirty="0"/>
              <a:t>&gt;&lt;a </a:t>
            </a:r>
            <a:r>
              <a:rPr lang="en-US" sz="1400" b="1" dirty="0" err="1"/>
              <a:t>href</a:t>
            </a:r>
            <a:r>
              <a:rPr lang="en-US" sz="1400" b="1" dirty="0"/>
              <a:t>="/supercars.htm"&gt;Super cars&lt;/a&gt;&lt;</a:t>
            </a:r>
            <a:r>
              <a:rPr lang="en-US" sz="1400" b="1" dirty="0" err="1"/>
              <a:t>br</a:t>
            </a:r>
            <a:r>
              <a:rPr lang="en-US" sz="1400" b="1" dirty="0"/>
              <a:t>&gt;</a:t>
            </a:r>
          </a:p>
          <a:p>
            <a:pPr fontAlgn="base"/>
            <a:r>
              <a:rPr lang="en-US" sz="1400" b="1" dirty="0"/>
              <a:t>&lt;a </a:t>
            </a:r>
            <a:r>
              <a:rPr lang="en-US" sz="1400" b="1" dirty="0" err="1"/>
              <a:t>href</a:t>
            </a:r>
            <a:r>
              <a:rPr lang="en-US" sz="1400" b="1" dirty="0"/>
              <a:t>="/supersonicjets.htm"&gt;Supersonic jets&lt;/a&gt;&lt;</a:t>
            </a:r>
            <a:r>
              <a:rPr lang="en-US" sz="1400" b="1" dirty="0" err="1"/>
              <a:t>br</a:t>
            </a:r>
            <a:r>
              <a:rPr lang="en-US" sz="1400" b="1" dirty="0"/>
              <a:t>&gt;</a:t>
            </a:r>
          </a:p>
          <a:p>
            <a:pPr fontAlgn="base"/>
            <a:r>
              <a:rPr lang="en-US" sz="1400" b="1" dirty="0"/>
              <a:t>&lt;a </a:t>
            </a:r>
            <a:r>
              <a:rPr lang="en-US" sz="1400" b="1" dirty="0" err="1"/>
              <a:t>href</a:t>
            </a:r>
            <a:r>
              <a:rPr lang="en-US" sz="1400" b="1" dirty="0"/>
              <a:t>="/bullettrains.htm"&gt;Bullet trains&lt;/a&gt;&lt;</a:t>
            </a:r>
            <a:r>
              <a:rPr lang="en-US" sz="1400" b="1" dirty="0" err="1"/>
              <a:t>br</a:t>
            </a:r>
            <a:r>
              <a:rPr lang="en-US" sz="1400" b="1" dirty="0"/>
              <a:t>&gt;</a:t>
            </a:r>
          </a:p>
          <a:p>
            <a:pPr fontAlgn="base"/>
            <a:r>
              <a:rPr lang="en-US" sz="1400" b="1" dirty="0"/>
              <a:t>&lt;/td&gt;</a:t>
            </a:r>
          </a:p>
          <a:p>
            <a:pPr fontAlgn="base"/>
            <a:r>
              <a:rPr lang="en-US" sz="1400" b="1" dirty="0"/>
              <a:t>&lt;/</a:t>
            </a:r>
            <a:r>
              <a:rPr lang="en-US" sz="1400" b="1" dirty="0" err="1"/>
              <a:t>tr</a:t>
            </a:r>
            <a:r>
              <a:rPr lang="en-US" sz="1400" b="1" dirty="0"/>
              <a:t>&gt; </a:t>
            </a:r>
          </a:p>
          <a:p>
            <a:pPr fontAlgn="base"/>
            <a:r>
              <a:rPr lang="en-US" sz="1400" b="1" dirty="0"/>
              <a:t>&lt;/table&gt;</a:t>
            </a:r>
          </a:p>
          <a:p>
            <a:pPr fontAlgn="base"/>
            <a:r>
              <a:rPr lang="en-US" sz="1400" b="1" dirty="0"/>
              <a:t>&lt;/</a:t>
            </a:r>
            <a:r>
              <a:rPr lang="en-US" sz="1400" b="1" dirty="0" smtClean="0"/>
              <a:t>div&gt;</a:t>
            </a:r>
            <a:endParaRPr lang="en-US" sz="1400" b="1" dirty="0"/>
          </a:p>
        </p:txBody>
      </p:sp>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apply style to specific areas of a Web page?</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p:cNvGrpSpPr/>
          <p:nvPr/>
        </p:nvGrpSpPr>
        <p:grpSpPr>
          <a:xfrm>
            <a:off x="7157729" y="1419753"/>
            <a:ext cx="4821073" cy="3208284"/>
            <a:chOff x="-709158" y="161446"/>
            <a:chExt cx="7021120" cy="5401757"/>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709158" y="161446"/>
              <a:ext cx="7021120" cy="54017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le 12"/>
            <p:cNvSpPr/>
            <p:nvPr/>
          </p:nvSpPr>
          <p:spPr>
            <a:xfrm>
              <a:off x="-425786" y="743939"/>
              <a:ext cx="6558595" cy="4819264"/>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&lt;div id="</a:t>
              </a:r>
              <a:r>
                <a:rPr lang="en-US" sz="1200" dirty="0" err="1">
                  <a:cs typeface="Consolas" pitchFamily="49" charset="0"/>
                </a:rPr>
                <a:t>sidemenu</a:t>
              </a:r>
              <a:r>
                <a:rPr lang="en-US" sz="1200" dirty="0">
                  <a:cs typeface="Consolas" pitchFamily="49" charset="0"/>
                </a:rPr>
                <a:t>"&gt;&lt;table </a:t>
              </a:r>
              <a:r>
                <a:rPr lang="en-US" sz="1200" dirty="0" err="1">
                  <a:cs typeface="Consolas" pitchFamily="49" charset="0"/>
                </a:rPr>
                <a:t>bgcolor</a:t>
              </a:r>
              <a:r>
                <a:rPr lang="en-US" sz="1200" dirty="0">
                  <a:cs typeface="Consolas" pitchFamily="49" charset="0"/>
                </a:rPr>
                <a:t>="#000000"&gt;</a:t>
              </a:r>
            </a:p>
            <a:p>
              <a:r>
                <a:rPr lang="en-US" sz="1200" dirty="0">
                  <a:cs typeface="Consolas" pitchFamily="49" charset="0"/>
                </a:rPr>
                <a:t>&lt;</a:t>
              </a:r>
              <a:r>
                <a:rPr lang="en-US" sz="1200" dirty="0" err="1">
                  <a:cs typeface="Consolas" pitchFamily="49" charset="0"/>
                </a:rPr>
                <a:t>tr</a:t>
              </a:r>
              <a:r>
                <a:rPr lang="en-US" sz="1200" dirty="0">
                  <a:cs typeface="Consolas" pitchFamily="49" charset="0"/>
                </a:rPr>
                <a:t>&gt;</a:t>
              </a:r>
            </a:p>
            <a:p>
              <a:r>
                <a:rPr lang="en-US" sz="1200" dirty="0">
                  <a:cs typeface="Consolas" pitchFamily="49" charset="0"/>
                </a:rPr>
                <a:t>&lt;td&gt;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="/superbikes.htm"&gt;Super bikes&lt;/a&gt;&lt;</a:t>
              </a:r>
              <a:r>
                <a:rPr lang="en-US" sz="1200" dirty="0" err="1">
                  <a:cs typeface="Consolas" pitchFamily="49" charset="0"/>
                </a:rPr>
                <a:t>br</a:t>
              </a:r>
              <a:r>
                <a:rPr lang="en-US" sz="1200" dirty="0">
                  <a:cs typeface="Consolas" pitchFamily="49" charset="0"/>
                </a:rPr>
                <a:t>&gt;&lt;a </a:t>
              </a:r>
              <a:r>
                <a:rPr lang="en-US" sz="1200" dirty="0" err="1">
                  <a:cs typeface="Consolas" pitchFamily="49" charset="0"/>
                </a:rPr>
                <a:t>href</a:t>
              </a:r>
              <a:r>
                <a:rPr lang="en-US" sz="1200" dirty="0">
                  <a:cs typeface="Consolas" pitchFamily="49" charset="0"/>
                </a:rPr>
                <a:t>="/supercars.htm"&gt;Super cars&lt;/a&gt;&lt;</a:t>
              </a:r>
              <a:r>
                <a:rPr lang="en-US" sz="1200" dirty="0" err="1">
                  <a:cs typeface="Consolas" pitchFamily="49" charset="0"/>
                </a:rPr>
                <a:t>br</a:t>
              </a:r>
              <a:r>
                <a:rPr lang="en-US" sz="1200" dirty="0">
                  <a:cs typeface="Consolas" pitchFamily="49" charset="0"/>
                </a:rPr>
                <a:t>&gt;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="/supersonicjets.htm"&gt;Supersonic jets&lt;/a&gt;&lt;</a:t>
              </a:r>
              <a:r>
                <a:rPr lang="en-US" sz="1200" dirty="0" err="1">
                  <a:cs typeface="Consolas" pitchFamily="49" charset="0"/>
                </a:rPr>
                <a:t>br</a:t>
              </a:r>
              <a:r>
                <a:rPr lang="en-US" sz="1200" dirty="0">
                  <a:cs typeface="Consolas" pitchFamily="49" charset="0"/>
                </a:rPr>
                <a:t>&gt;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="/bullettrains.htm"&gt;Bullet trains&lt;/a&gt;&lt;</a:t>
              </a:r>
              <a:r>
                <a:rPr lang="en-US" sz="1200" dirty="0" err="1">
                  <a:cs typeface="Consolas" pitchFamily="49" charset="0"/>
                </a:rPr>
                <a:t>br</a:t>
              </a:r>
              <a:r>
                <a:rPr lang="en-US" sz="1200" dirty="0">
                  <a:cs typeface="Consolas" pitchFamily="49" charset="0"/>
                </a:rPr>
                <a:t>&gt;</a:t>
              </a:r>
            </a:p>
            <a:p>
              <a:r>
                <a:rPr lang="en-US" sz="1200" dirty="0">
                  <a:cs typeface="Consolas" pitchFamily="49" charset="0"/>
                </a:rPr>
                <a:t>&lt;/td&gt;</a:t>
              </a:r>
            </a:p>
            <a:p>
              <a:r>
                <a:rPr lang="en-US" sz="1200" dirty="0">
                  <a:cs typeface="Consolas" pitchFamily="49" charset="0"/>
                </a:rPr>
                <a:t>&lt;/</a:t>
              </a:r>
              <a:r>
                <a:rPr lang="en-US" sz="1200" dirty="0" err="1">
                  <a:cs typeface="Consolas" pitchFamily="49" charset="0"/>
                </a:rPr>
                <a:t>tr</a:t>
              </a:r>
              <a:r>
                <a:rPr lang="en-US" sz="1200" dirty="0">
                  <a:cs typeface="Consolas" pitchFamily="49" charset="0"/>
                </a:rPr>
                <a:t>&gt; </a:t>
              </a:r>
            </a:p>
            <a:p>
              <a:r>
                <a:rPr lang="en-US" sz="1200" dirty="0">
                  <a:cs typeface="Consolas" pitchFamily="49" charset="0"/>
                </a:rPr>
                <a:t>&lt;/table&gt;</a:t>
              </a:r>
            </a:p>
            <a:p>
              <a:r>
                <a:rPr lang="en-US" sz="1200" dirty="0">
                  <a:cs typeface="Consolas" pitchFamily="49" charset="0"/>
                </a:rPr>
                <a:t>&lt;/div&gt;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4"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4814064" y="2782337"/>
            <a:ext cx="2220649" cy="3153314"/>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p:cNvPicPr>
            <a:picLocks noChangeAspect="1" noChangeArrowheads="1"/>
          </p:cNvPicPr>
          <p:nvPr/>
        </p:nvPicPr>
        <p:blipFill rotWithShape="1">
          <a:blip r:embed="rId5" cstate="email">
            <a:extLst>
              <a:ext uri="{28A0092B-C50C-407E-A947-70E740481C1C}">
                <a14:useLocalDpi xmlns:a14="http://schemas.microsoft.com/office/drawing/2010/main" xmlns="" val="0"/>
              </a:ext>
            </a:extLst>
          </a:blip>
          <a:srcRect r="79872" b="22822"/>
          <a:stretch/>
        </p:blipFill>
        <p:spPr bwMode="auto">
          <a:xfrm>
            <a:off x="4928725" y="3201546"/>
            <a:ext cx="1153430" cy="10922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ectangular Callout 15"/>
          <p:cNvSpPr/>
          <p:nvPr/>
        </p:nvSpPr>
        <p:spPr>
          <a:xfrm>
            <a:off x="7225830" y="4807547"/>
            <a:ext cx="4752972" cy="847607"/>
          </a:xfrm>
          <a:custGeom>
            <a:avLst/>
            <a:gdLst>
              <a:gd name="connsiteX0" fmla="*/ 0 w 4279142"/>
              <a:gd name="connsiteY0" fmla="*/ 0 h 2867025"/>
              <a:gd name="connsiteX1" fmla="*/ 713190 w 4279142"/>
              <a:gd name="connsiteY1" fmla="*/ 0 h 2867025"/>
              <a:gd name="connsiteX2" fmla="*/ 667075 w 4279142"/>
              <a:gd name="connsiteY2" fmla="*/ -194069 h 2867025"/>
              <a:gd name="connsiteX3" fmla="*/ 1782976 w 4279142"/>
              <a:gd name="connsiteY3" fmla="*/ 0 h 2867025"/>
              <a:gd name="connsiteX4" fmla="*/ 4279142 w 4279142"/>
              <a:gd name="connsiteY4" fmla="*/ 0 h 2867025"/>
              <a:gd name="connsiteX5" fmla="*/ 4279142 w 4279142"/>
              <a:gd name="connsiteY5" fmla="*/ 477838 h 2867025"/>
              <a:gd name="connsiteX6" fmla="*/ 4279142 w 4279142"/>
              <a:gd name="connsiteY6" fmla="*/ 477838 h 2867025"/>
              <a:gd name="connsiteX7" fmla="*/ 4279142 w 4279142"/>
              <a:gd name="connsiteY7" fmla="*/ 1194594 h 2867025"/>
              <a:gd name="connsiteX8" fmla="*/ 4279142 w 4279142"/>
              <a:gd name="connsiteY8" fmla="*/ 2867025 h 2867025"/>
              <a:gd name="connsiteX9" fmla="*/ 1782976 w 4279142"/>
              <a:gd name="connsiteY9" fmla="*/ 2867025 h 2867025"/>
              <a:gd name="connsiteX10" fmla="*/ 713190 w 4279142"/>
              <a:gd name="connsiteY10" fmla="*/ 2867025 h 2867025"/>
              <a:gd name="connsiteX11" fmla="*/ 713190 w 4279142"/>
              <a:gd name="connsiteY11" fmla="*/ 2867025 h 2867025"/>
              <a:gd name="connsiteX12" fmla="*/ 0 w 4279142"/>
              <a:gd name="connsiteY12" fmla="*/ 2867025 h 2867025"/>
              <a:gd name="connsiteX13" fmla="*/ 0 w 4279142"/>
              <a:gd name="connsiteY13" fmla="*/ 1194594 h 2867025"/>
              <a:gd name="connsiteX14" fmla="*/ 0 w 4279142"/>
              <a:gd name="connsiteY14" fmla="*/ 477838 h 2867025"/>
              <a:gd name="connsiteX15" fmla="*/ 0 w 4279142"/>
              <a:gd name="connsiteY15" fmla="*/ 477838 h 2867025"/>
              <a:gd name="connsiteX16" fmla="*/ 0 w 4279142"/>
              <a:gd name="connsiteY16" fmla="*/ 0 h 2867025"/>
              <a:gd name="connsiteX0" fmla="*/ 0 w 4279142"/>
              <a:gd name="connsiteY0" fmla="*/ 194069 h 3061094"/>
              <a:gd name="connsiteX1" fmla="*/ 713190 w 4279142"/>
              <a:gd name="connsiteY1" fmla="*/ 194069 h 3061094"/>
              <a:gd name="connsiteX2" fmla="*/ 667075 w 4279142"/>
              <a:gd name="connsiteY2" fmla="*/ 0 h 3061094"/>
              <a:gd name="connsiteX3" fmla="*/ 1020976 w 4279142"/>
              <a:gd name="connsiteY3" fmla="*/ 184544 h 3061094"/>
              <a:gd name="connsiteX4" fmla="*/ 4279142 w 4279142"/>
              <a:gd name="connsiteY4" fmla="*/ 194069 h 3061094"/>
              <a:gd name="connsiteX5" fmla="*/ 4279142 w 4279142"/>
              <a:gd name="connsiteY5" fmla="*/ 671907 h 3061094"/>
              <a:gd name="connsiteX6" fmla="*/ 4279142 w 4279142"/>
              <a:gd name="connsiteY6" fmla="*/ 671907 h 3061094"/>
              <a:gd name="connsiteX7" fmla="*/ 4279142 w 4279142"/>
              <a:gd name="connsiteY7" fmla="*/ 1388663 h 3061094"/>
              <a:gd name="connsiteX8" fmla="*/ 4279142 w 4279142"/>
              <a:gd name="connsiteY8" fmla="*/ 3061094 h 3061094"/>
              <a:gd name="connsiteX9" fmla="*/ 1782976 w 4279142"/>
              <a:gd name="connsiteY9" fmla="*/ 3061094 h 3061094"/>
              <a:gd name="connsiteX10" fmla="*/ 713190 w 4279142"/>
              <a:gd name="connsiteY10" fmla="*/ 3061094 h 3061094"/>
              <a:gd name="connsiteX11" fmla="*/ 713190 w 4279142"/>
              <a:gd name="connsiteY11" fmla="*/ 3061094 h 3061094"/>
              <a:gd name="connsiteX12" fmla="*/ 0 w 4279142"/>
              <a:gd name="connsiteY12" fmla="*/ 3061094 h 3061094"/>
              <a:gd name="connsiteX13" fmla="*/ 0 w 4279142"/>
              <a:gd name="connsiteY13" fmla="*/ 1388663 h 3061094"/>
              <a:gd name="connsiteX14" fmla="*/ 0 w 4279142"/>
              <a:gd name="connsiteY14" fmla="*/ 671907 h 3061094"/>
              <a:gd name="connsiteX15" fmla="*/ 0 w 4279142"/>
              <a:gd name="connsiteY15" fmla="*/ 671907 h 3061094"/>
              <a:gd name="connsiteX16" fmla="*/ 0 w 4279142"/>
              <a:gd name="connsiteY16" fmla="*/ 194069 h 3061094"/>
              <a:gd name="connsiteX0" fmla="*/ 0 w 4279142"/>
              <a:gd name="connsiteY0" fmla="*/ 817711 h 3684736"/>
              <a:gd name="connsiteX1" fmla="*/ 713190 w 4279142"/>
              <a:gd name="connsiteY1" fmla="*/ 817711 h 3684736"/>
              <a:gd name="connsiteX2" fmla="*/ 486100 w 4279142"/>
              <a:gd name="connsiteY2" fmla="*/ 0 h 3684736"/>
              <a:gd name="connsiteX3" fmla="*/ 1020976 w 4279142"/>
              <a:gd name="connsiteY3" fmla="*/ 808186 h 3684736"/>
              <a:gd name="connsiteX4" fmla="*/ 4279142 w 4279142"/>
              <a:gd name="connsiteY4" fmla="*/ 817711 h 3684736"/>
              <a:gd name="connsiteX5" fmla="*/ 4279142 w 4279142"/>
              <a:gd name="connsiteY5" fmla="*/ 1295549 h 3684736"/>
              <a:gd name="connsiteX6" fmla="*/ 4279142 w 4279142"/>
              <a:gd name="connsiteY6" fmla="*/ 1295549 h 3684736"/>
              <a:gd name="connsiteX7" fmla="*/ 4279142 w 4279142"/>
              <a:gd name="connsiteY7" fmla="*/ 2012305 h 3684736"/>
              <a:gd name="connsiteX8" fmla="*/ 4279142 w 4279142"/>
              <a:gd name="connsiteY8" fmla="*/ 3684736 h 3684736"/>
              <a:gd name="connsiteX9" fmla="*/ 1782976 w 4279142"/>
              <a:gd name="connsiteY9" fmla="*/ 3684736 h 3684736"/>
              <a:gd name="connsiteX10" fmla="*/ 713190 w 4279142"/>
              <a:gd name="connsiteY10" fmla="*/ 3684736 h 3684736"/>
              <a:gd name="connsiteX11" fmla="*/ 713190 w 4279142"/>
              <a:gd name="connsiteY11" fmla="*/ 3684736 h 3684736"/>
              <a:gd name="connsiteX12" fmla="*/ 0 w 4279142"/>
              <a:gd name="connsiteY12" fmla="*/ 3684736 h 3684736"/>
              <a:gd name="connsiteX13" fmla="*/ 0 w 4279142"/>
              <a:gd name="connsiteY13" fmla="*/ 2012305 h 3684736"/>
              <a:gd name="connsiteX14" fmla="*/ 0 w 4279142"/>
              <a:gd name="connsiteY14" fmla="*/ 1295549 h 3684736"/>
              <a:gd name="connsiteX15" fmla="*/ 0 w 4279142"/>
              <a:gd name="connsiteY15" fmla="*/ 1295549 h 3684736"/>
              <a:gd name="connsiteX16" fmla="*/ 0 w 4279142"/>
              <a:gd name="connsiteY16" fmla="*/ 817711 h 3684736"/>
              <a:gd name="connsiteX0" fmla="*/ 0 w 4279142"/>
              <a:gd name="connsiteY0" fmla="*/ 566773 h 3433798"/>
              <a:gd name="connsiteX1" fmla="*/ 713190 w 4279142"/>
              <a:gd name="connsiteY1" fmla="*/ 566773 h 3433798"/>
              <a:gd name="connsiteX2" fmla="*/ 476575 w 4279142"/>
              <a:gd name="connsiteY2" fmla="*/ 0 h 3433798"/>
              <a:gd name="connsiteX3" fmla="*/ 1020976 w 4279142"/>
              <a:gd name="connsiteY3" fmla="*/ 557248 h 3433798"/>
              <a:gd name="connsiteX4" fmla="*/ 4279142 w 4279142"/>
              <a:gd name="connsiteY4" fmla="*/ 566773 h 3433798"/>
              <a:gd name="connsiteX5" fmla="*/ 4279142 w 4279142"/>
              <a:gd name="connsiteY5" fmla="*/ 1044611 h 3433798"/>
              <a:gd name="connsiteX6" fmla="*/ 4279142 w 4279142"/>
              <a:gd name="connsiteY6" fmla="*/ 1044611 h 3433798"/>
              <a:gd name="connsiteX7" fmla="*/ 4279142 w 4279142"/>
              <a:gd name="connsiteY7" fmla="*/ 1761367 h 3433798"/>
              <a:gd name="connsiteX8" fmla="*/ 4279142 w 4279142"/>
              <a:gd name="connsiteY8" fmla="*/ 3433798 h 3433798"/>
              <a:gd name="connsiteX9" fmla="*/ 1782976 w 4279142"/>
              <a:gd name="connsiteY9" fmla="*/ 3433798 h 3433798"/>
              <a:gd name="connsiteX10" fmla="*/ 713190 w 4279142"/>
              <a:gd name="connsiteY10" fmla="*/ 3433798 h 3433798"/>
              <a:gd name="connsiteX11" fmla="*/ 713190 w 4279142"/>
              <a:gd name="connsiteY11" fmla="*/ 3433798 h 3433798"/>
              <a:gd name="connsiteX12" fmla="*/ 0 w 4279142"/>
              <a:gd name="connsiteY12" fmla="*/ 3433798 h 3433798"/>
              <a:gd name="connsiteX13" fmla="*/ 0 w 4279142"/>
              <a:gd name="connsiteY13" fmla="*/ 1761367 h 3433798"/>
              <a:gd name="connsiteX14" fmla="*/ 0 w 4279142"/>
              <a:gd name="connsiteY14" fmla="*/ 1044611 h 3433798"/>
              <a:gd name="connsiteX15" fmla="*/ 0 w 4279142"/>
              <a:gd name="connsiteY15" fmla="*/ 1044611 h 3433798"/>
              <a:gd name="connsiteX16" fmla="*/ 0 w 4279142"/>
              <a:gd name="connsiteY16" fmla="*/ 566773 h 3433798"/>
              <a:gd name="connsiteX0" fmla="*/ 0 w 4279142"/>
              <a:gd name="connsiteY0" fmla="*/ 32889 h 2899914"/>
              <a:gd name="connsiteX1" fmla="*/ 713190 w 4279142"/>
              <a:gd name="connsiteY1" fmla="*/ 32889 h 2899914"/>
              <a:gd name="connsiteX2" fmla="*/ 812281 w 4279142"/>
              <a:gd name="connsiteY2" fmla="*/ 0 h 2899914"/>
              <a:gd name="connsiteX3" fmla="*/ 1020976 w 4279142"/>
              <a:gd name="connsiteY3" fmla="*/ 23364 h 2899914"/>
              <a:gd name="connsiteX4" fmla="*/ 4279142 w 4279142"/>
              <a:gd name="connsiteY4" fmla="*/ 32889 h 2899914"/>
              <a:gd name="connsiteX5" fmla="*/ 4279142 w 4279142"/>
              <a:gd name="connsiteY5" fmla="*/ 510727 h 2899914"/>
              <a:gd name="connsiteX6" fmla="*/ 4279142 w 4279142"/>
              <a:gd name="connsiteY6" fmla="*/ 510727 h 2899914"/>
              <a:gd name="connsiteX7" fmla="*/ 4279142 w 4279142"/>
              <a:gd name="connsiteY7" fmla="*/ 1227483 h 2899914"/>
              <a:gd name="connsiteX8" fmla="*/ 4279142 w 4279142"/>
              <a:gd name="connsiteY8" fmla="*/ 2899914 h 2899914"/>
              <a:gd name="connsiteX9" fmla="*/ 1782976 w 4279142"/>
              <a:gd name="connsiteY9" fmla="*/ 2899914 h 2899914"/>
              <a:gd name="connsiteX10" fmla="*/ 713190 w 4279142"/>
              <a:gd name="connsiteY10" fmla="*/ 2899914 h 2899914"/>
              <a:gd name="connsiteX11" fmla="*/ 713190 w 4279142"/>
              <a:gd name="connsiteY11" fmla="*/ 2899914 h 2899914"/>
              <a:gd name="connsiteX12" fmla="*/ 0 w 4279142"/>
              <a:gd name="connsiteY12" fmla="*/ 2899914 h 2899914"/>
              <a:gd name="connsiteX13" fmla="*/ 0 w 4279142"/>
              <a:gd name="connsiteY13" fmla="*/ 1227483 h 2899914"/>
              <a:gd name="connsiteX14" fmla="*/ 0 w 4279142"/>
              <a:gd name="connsiteY14" fmla="*/ 510727 h 2899914"/>
              <a:gd name="connsiteX15" fmla="*/ 0 w 4279142"/>
              <a:gd name="connsiteY15" fmla="*/ 510727 h 2899914"/>
              <a:gd name="connsiteX16" fmla="*/ 0 w 4279142"/>
              <a:gd name="connsiteY16" fmla="*/ 32889 h 2899914"/>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980134 w 4279142"/>
              <a:gd name="connsiteY2" fmla="*/ 38237 h 2876550"/>
              <a:gd name="connsiteX3" fmla="*/ 1020976 w 4279142"/>
              <a:gd name="connsiteY3" fmla="*/ 0 h 2876550"/>
              <a:gd name="connsiteX4" fmla="*/ 4279142 w 4279142"/>
              <a:gd name="connsiteY4" fmla="*/ 9525 h 2876550"/>
              <a:gd name="connsiteX5" fmla="*/ 4279142 w 4279142"/>
              <a:gd name="connsiteY5" fmla="*/ 487363 h 2876550"/>
              <a:gd name="connsiteX6" fmla="*/ 4279142 w 4279142"/>
              <a:gd name="connsiteY6" fmla="*/ 487363 h 2876550"/>
              <a:gd name="connsiteX7" fmla="*/ 4279142 w 4279142"/>
              <a:gd name="connsiteY7" fmla="*/ 1204119 h 2876550"/>
              <a:gd name="connsiteX8" fmla="*/ 4279142 w 4279142"/>
              <a:gd name="connsiteY8" fmla="*/ 2876550 h 2876550"/>
              <a:gd name="connsiteX9" fmla="*/ 1782976 w 4279142"/>
              <a:gd name="connsiteY9" fmla="*/ 2876550 h 2876550"/>
              <a:gd name="connsiteX10" fmla="*/ 713190 w 4279142"/>
              <a:gd name="connsiteY10" fmla="*/ 2876550 h 2876550"/>
              <a:gd name="connsiteX11" fmla="*/ 713190 w 4279142"/>
              <a:gd name="connsiteY11" fmla="*/ 2876550 h 2876550"/>
              <a:gd name="connsiteX12" fmla="*/ 0 w 4279142"/>
              <a:gd name="connsiteY12" fmla="*/ 2876550 h 2876550"/>
              <a:gd name="connsiteX13" fmla="*/ 0 w 4279142"/>
              <a:gd name="connsiteY13" fmla="*/ 1204119 h 2876550"/>
              <a:gd name="connsiteX14" fmla="*/ 0 w 4279142"/>
              <a:gd name="connsiteY14" fmla="*/ 487363 h 2876550"/>
              <a:gd name="connsiteX15" fmla="*/ 0 w 4279142"/>
              <a:gd name="connsiteY15" fmla="*/ 487363 h 2876550"/>
              <a:gd name="connsiteX16" fmla="*/ 0 w 4279142"/>
              <a:gd name="connsiteY16" fmla="*/ 9525 h 2876550"/>
              <a:gd name="connsiteX0" fmla="*/ 0 w 4279142"/>
              <a:gd name="connsiteY0" fmla="*/ 9525 h 2876550"/>
              <a:gd name="connsiteX1" fmla="*/ 713190 w 4279142"/>
              <a:gd name="connsiteY1" fmla="*/ 9525 h 2876550"/>
              <a:gd name="connsiteX2" fmla="*/ 1020976 w 4279142"/>
              <a:gd name="connsiteY2" fmla="*/ 0 h 2876550"/>
              <a:gd name="connsiteX3" fmla="*/ 4279142 w 4279142"/>
              <a:gd name="connsiteY3" fmla="*/ 9525 h 2876550"/>
              <a:gd name="connsiteX4" fmla="*/ 4279142 w 4279142"/>
              <a:gd name="connsiteY4" fmla="*/ 487363 h 2876550"/>
              <a:gd name="connsiteX5" fmla="*/ 4279142 w 4279142"/>
              <a:gd name="connsiteY5" fmla="*/ 487363 h 2876550"/>
              <a:gd name="connsiteX6" fmla="*/ 4279142 w 4279142"/>
              <a:gd name="connsiteY6" fmla="*/ 1204119 h 2876550"/>
              <a:gd name="connsiteX7" fmla="*/ 4279142 w 4279142"/>
              <a:gd name="connsiteY7" fmla="*/ 2876550 h 2876550"/>
              <a:gd name="connsiteX8" fmla="*/ 1782976 w 4279142"/>
              <a:gd name="connsiteY8" fmla="*/ 2876550 h 2876550"/>
              <a:gd name="connsiteX9" fmla="*/ 713190 w 4279142"/>
              <a:gd name="connsiteY9" fmla="*/ 2876550 h 2876550"/>
              <a:gd name="connsiteX10" fmla="*/ 713190 w 4279142"/>
              <a:gd name="connsiteY10" fmla="*/ 2876550 h 2876550"/>
              <a:gd name="connsiteX11" fmla="*/ 0 w 4279142"/>
              <a:gd name="connsiteY11" fmla="*/ 2876550 h 2876550"/>
              <a:gd name="connsiteX12" fmla="*/ 0 w 4279142"/>
              <a:gd name="connsiteY12" fmla="*/ 1204119 h 2876550"/>
              <a:gd name="connsiteX13" fmla="*/ 0 w 4279142"/>
              <a:gd name="connsiteY13" fmla="*/ 487363 h 2876550"/>
              <a:gd name="connsiteX14" fmla="*/ 0 w 4279142"/>
              <a:gd name="connsiteY14" fmla="*/ 487363 h 2876550"/>
              <a:gd name="connsiteX15" fmla="*/ 0 w 4279142"/>
              <a:gd name="connsiteY15" fmla="*/ 9525 h 287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9142" h="2876550">
                <a:moveTo>
                  <a:pt x="0" y="9525"/>
                </a:moveTo>
                <a:lnTo>
                  <a:pt x="713190" y="9525"/>
                </a:lnTo>
                <a:cubicBezTo>
                  <a:pt x="883353" y="7938"/>
                  <a:pt x="426651" y="0"/>
                  <a:pt x="1020976" y="0"/>
                </a:cubicBezTo>
                <a:lnTo>
                  <a:pt x="4279142" y="9525"/>
                </a:lnTo>
                <a:lnTo>
                  <a:pt x="4279142" y="487363"/>
                </a:lnTo>
                <a:lnTo>
                  <a:pt x="4279142" y="487363"/>
                </a:lnTo>
                <a:lnTo>
                  <a:pt x="4279142" y="1204119"/>
                </a:lnTo>
                <a:lnTo>
                  <a:pt x="4279142" y="2876550"/>
                </a:lnTo>
                <a:lnTo>
                  <a:pt x="1782976" y="2876550"/>
                </a:lnTo>
                <a:lnTo>
                  <a:pt x="713190" y="2876550"/>
                </a:lnTo>
                <a:lnTo>
                  <a:pt x="713190" y="2876550"/>
                </a:lnTo>
                <a:lnTo>
                  <a:pt x="0" y="2876550"/>
                </a:lnTo>
                <a:lnTo>
                  <a:pt x="0" y="1204119"/>
                </a:lnTo>
                <a:lnTo>
                  <a:pt x="0" y="487363"/>
                </a:lnTo>
                <a:lnTo>
                  <a:pt x="0" y="487363"/>
                </a:lnTo>
                <a:lnTo>
                  <a:pt x="0" y="9525"/>
                </a:lnTo>
                <a:close/>
              </a:path>
            </a:pathLst>
          </a:custGeom>
          <a:solidFill>
            <a:srgbClr val="FFC000"/>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rtlCol="0" anchor="ctr"/>
          <a:lstStyle/>
          <a:p>
            <a:r>
              <a:rPr lang="en-US" sz="1400" dirty="0">
                <a:solidFill>
                  <a:schemeClr val="tx1"/>
                </a:solidFill>
              </a:rPr>
              <a:t>If you want to apply styles to an area of your page rather than to the whole page, you can use</a:t>
            </a:r>
            <a:r>
              <a:rPr lang="en-US" sz="1400" b="1" i="1" dirty="0">
                <a:solidFill>
                  <a:schemeClr val="tx1"/>
                </a:solidFill>
              </a:rPr>
              <a:t> &lt;div&gt;&lt;/div&gt;</a:t>
            </a:r>
            <a:r>
              <a:rPr lang="en-US" sz="1400" dirty="0">
                <a:solidFill>
                  <a:schemeClr val="tx1"/>
                </a:solidFill>
              </a:rPr>
              <a:t> tags to surround the relevant block in combination with style sheets.</a:t>
            </a:r>
          </a:p>
        </p:txBody>
      </p:sp>
    </p:spTree>
    <p:extLst>
      <p:ext uri="{BB962C8B-B14F-4D97-AF65-F5344CB8AC3E}">
        <p14:creationId xmlns:p14="http://schemas.microsoft.com/office/powerpoint/2010/main" xmlns="" val="79496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10" name="TextBox 9"/>
          <p:cNvSpPr txBox="1"/>
          <p:nvPr/>
        </p:nvSpPr>
        <p:spPr>
          <a:xfrm>
            <a:off x="221736" y="1049320"/>
            <a:ext cx="10389938" cy="462884"/>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a:t>You need to add a border="0" attribute to the picture tag. For example, &lt;</a:t>
            </a:r>
            <a:r>
              <a:rPr lang="en-US" sz="1400" dirty="0" err="1"/>
              <a:t>img</a:t>
            </a:r>
            <a:r>
              <a:rPr lang="en-US" sz="1400" dirty="0"/>
              <a:t> </a:t>
            </a:r>
            <a:r>
              <a:rPr lang="en-US" sz="1400" dirty="0" err="1"/>
              <a:t>src</a:t>
            </a:r>
            <a:r>
              <a:rPr lang="en-US" sz="1400" dirty="0" smtClean="0"/>
              <a:t>=“shapes.gif</a:t>
            </a:r>
            <a:r>
              <a:rPr lang="en-US" sz="1400" dirty="0"/>
              <a:t>" border="0"&gt;</a:t>
            </a:r>
            <a:endParaRPr lang="en-US" sz="1400" b="1" dirty="0"/>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remove colored borders from pictures that are being used as links?</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1333552" y="2267166"/>
            <a:ext cx="3984358" cy="1810994"/>
            <a:chOff x="-709158" y="161446"/>
            <a:chExt cx="7021120" cy="5401757"/>
          </a:xfrm>
        </p:grpSpPr>
        <p:pic>
          <p:nvPicPr>
            <p:cNvPr id="14"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709158" y="161446"/>
              <a:ext cx="7021120" cy="54017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425787" y="743940"/>
              <a:ext cx="6558594" cy="3029477"/>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a:t>
              </a:r>
              <a:r>
                <a:rPr lang="en-US" sz="1200" dirty="0" err="1">
                  <a:cs typeface="Consolas" pitchFamily="49" charset="0"/>
                </a:rPr>
                <a:t>img</a:t>
              </a:r>
              <a:r>
                <a:rPr lang="en-US" sz="1200" dirty="0">
                  <a:cs typeface="Consolas" pitchFamily="49" charset="0"/>
                </a:rPr>
                <a:t> </a:t>
              </a:r>
              <a:r>
                <a:rPr lang="en-US" sz="1200" dirty="0" err="1">
                  <a:cs typeface="Consolas" pitchFamily="49" charset="0"/>
                </a:rPr>
                <a:t>src</a:t>
              </a:r>
              <a:r>
                <a:rPr lang="en-US" sz="1200" dirty="0" smtClean="0">
                  <a:cs typeface="Consolas" pitchFamily="49" charset="0"/>
                </a:rPr>
                <a:t>=“shapes.gif</a:t>
              </a:r>
              <a:r>
                <a:rPr lang="en-US" sz="1200" dirty="0">
                  <a:cs typeface="Consolas" pitchFamily="49" charset="0"/>
                </a:rPr>
                <a:t>" border="0"&gt;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pic>
        <p:nvPicPr>
          <p:cNvPr id="16"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5593681" y="1614036"/>
            <a:ext cx="3598764" cy="315331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8" name="Group 17"/>
          <p:cNvGrpSpPr/>
          <p:nvPr/>
        </p:nvGrpSpPr>
        <p:grpSpPr>
          <a:xfrm>
            <a:off x="329932" y="5314672"/>
            <a:ext cx="8047151" cy="621161"/>
            <a:chOff x="728133" y="5211436"/>
            <a:chExt cx="8892169" cy="621161"/>
          </a:xfrm>
        </p:grpSpPr>
        <p:sp>
          <p:nvSpPr>
            <p:cNvPr id="19" name="Rounded Rectangle 18"/>
            <p:cNvSpPr/>
            <p:nvPr/>
          </p:nvSpPr>
          <p:spPr>
            <a:xfrm>
              <a:off x="1201150" y="5265299"/>
              <a:ext cx="8419152" cy="505586"/>
            </a:xfrm>
            <a:prstGeom prst="roundRect">
              <a:avLst>
                <a:gd name="adj" fmla="val 11727"/>
              </a:avLst>
            </a:prstGeom>
            <a:solidFill>
              <a:srgbClr val="007DDA"/>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88900" lvl="0"/>
              <a:r>
                <a:rPr lang="en-US" sz="1400" dirty="0">
                  <a:solidFill>
                    <a:schemeClr val="bg1"/>
                  </a:solidFill>
                </a:rPr>
                <a:t>If you want to force a break so the next line of text starts after a picture, use &lt;</a:t>
              </a:r>
              <a:r>
                <a:rPr lang="en-US" sz="1400" b="1" dirty="0" err="1">
                  <a:solidFill>
                    <a:schemeClr val="bg1"/>
                  </a:solidFill>
                </a:rPr>
                <a:t>br</a:t>
              </a:r>
              <a:r>
                <a:rPr lang="en-US" sz="1400" b="1" dirty="0">
                  <a:solidFill>
                    <a:schemeClr val="bg1"/>
                  </a:solidFill>
                </a:rPr>
                <a:t> clear="all"</a:t>
              </a:r>
              <a:r>
                <a:rPr lang="en-US" sz="1400" dirty="0">
                  <a:solidFill>
                    <a:schemeClr val="bg1"/>
                  </a:solidFill>
                </a:rPr>
                <a:t>&gt; and then, the next text you write will appear after the picture instead of next to it.</a:t>
              </a:r>
            </a:p>
          </p:txBody>
        </p:sp>
        <p:sp>
          <p:nvSpPr>
            <p:cNvPr id="20" name="Oval 19"/>
            <p:cNvSpPr/>
            <p:nvPr/>
          </p:nvSpPr>
          <p:spPr>
            <a:xfrm>
              <a:off x="728133" y="5211436"/>
              <a:ext cx="621161" cy="621161"/>
            </a:xfrm>
            <a:prstGeom prst="ellipse">
              <a:avLst/>
            </a:prstGeom>
            <a:solidFill>
              <a:srgbClr val="F2632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p:cNvPicPr>
              <a:picLocks noChangeAspect="1"/>
            </p:cNvPicPr>
            <p:nvPr/>
          </p:nvPicPr>
          <p:blipFill>
            <a:blip r:embed="rId5" cstate="email">
              <a:extLst>
                <a:ext uri="{28A0092B-C50C-407E-A947-70E740481C1C}">
                  <a14:useLocalDpi xmlns:a14="http://schemas.microsoft.com/office/drawing/2010/main" xmlns="" val="0"/>
                </a:ext>
              </a:extLst>
            </a:blip>
            <a:stretch>
              <a:fillRect/>
            </a:stretch>
          </p:blipFill>
          <p:spPr>
            <a:xfrm>
              <a:off x="881724" y="5348208"/>
              <a:ext cx="313977" cy="347616"/>
            </a:xfrm>
            <a:prstGeom prst="rect">
              <a:avLst/>
            </a:prstGeom>
          </p:spPr>
        </p:pic>
      </p:grpSp>
      <p:pic>
        <p:nvPicPr>
          <p:cNvPr id="3" name="Picture 2"/>
          <p:cNvPicPr>
            <a:picLocks noChangeAspect="1"/>
          </p:cNvPicPr>
          <p:nvPr/>
        </p:nvPicPr>
        <p:blipFill>
          <a:blip r:embed="rId6" cstate="email">
            <a:extLst>
              <a:ext uri="{28A0092B-C50C-407E-A947-70E740481C1C}">
                <a14:useLocalDpi xmlns:a14="http://schemas.microsoft.com/office/drawing/2010/main" xmlns="" val="0"/>
              </a:ext>
            </a:extLst>
          </a:blip>
          <a:stretch>
            <a:fillRect/>
          </a:stretch>
        </p:blipFill>
        <p:spPr>
          <a:xfrm>
            <a:off x="5916611" y="2189842"/>
            <a:ext cx="2493638" cy="1662817"/>
          </a:xfrm>
          <a:prstGeom prst="rect">
            <a:avLst/>
          </a:prstGeom>
        </p:spPr>
      </p:pic>
    </p:spTree>
    <p:extLst>
      <p:ext uri="{BB962C8B-B14F-4D97-AF65-F5344CB8AC3E}">
        <p14:creationId xmlns:p14="http://schemas.microsoft.com/office/powerpoint/2010/main" xmlns="" val="46396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11" name="TextBox 10"/>
          <p:cNvSpPr txBox="1"/>
          <p:nvPr/>
        </p:nvSpPr>
        <p:spPr>
          <a:xfrm>
            <a:off x="200520" y="1043001"/>
            <a:ext cx="8798809" cy="893771"/>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400" dirty="0">
                <a:solidFill>
                  <a:schemeClr val="tx1">
                    <a:lumMod val="75000"/>
                    <a:lumOff val="25000"/>
                  </a:schemeClr>
                </a:solidFill>
              </a:rPr>
              <a:t>Example: If your file is called superbikers.zip and the file size is 250Kb, then you would include the &lt;a </a:t>
            </a:r>
            <a:r>
              <a:rPr lang="en-US" sz="1400" b="1" dirty="0" err="1">
                <a:solidFill>
                  <a:schemeClr val="tx1">
                    <a:lumMod val="75000"/>
                    <a:lumOff val="25000"/>
                  </a:schemeClr>
                </a:solidFill>
              </a:rPr>
              <a:t>href</a:t>
            </a:r>
            <a:r>
              <a:rPr lang="en-US" sz="1400" b="1" dirty="0">
                <a:solidFill>
                  <a:schemeClr val="tx1">
                    <a:lumMod val="75000"/>
                    <a:lumOff val="25000"/>
                  </a:schemeClr>
                </a:solidFill>
              </a:rPr>
              <a:t>="superbikers.zip"&gt;Click here to download my file (250Kb)&lt;/a&gt;</a:t>
            </a:r>
          </a:p>
        </p:txBody>
      </p:sp>
      <p:sp>
        <p:nvSpPr>
          <p:cNvPr id="3" name="Rectangle 2"/>
          <p:cNvSpPr/>
          <p:nvPr/>
        </p:nvSpPr>
        <p:spPr>
          <a:xfrm>
            <a:off x="9075067" y="1840464"/>
            <a:ext cx="3002175" cy="1067156"/>
          </a:xfrm>
          <a:prstGeom prst="rect">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rPr>
              <a:t>Always compress any files that you upload so that it is quicker for the user to download</a:t>
            </a:r>
            <a:r>
              <a:rPr lang="en-IN" sz="1400" dirty="0" smtClean="0">
                <a:solidFill>
                  <a:schemeClr val="tx1"/>
                </a:solidFill>
              </a:rPr>
              <a:t>.</a:t>
            </a:r>
            <a:endParaRPr lang="en-IN" sz="1400" dirty="0">
              <a:solidFill>
                <a:schemeClr val="tx1"/>
              </a:solidFill>
            </a:endParaRPr>
          </a:p>
        </p:txBody>
      </p:sp>
      <p:grpSp>
        <p:nvGrpSpPr>
          <p:cNvPr id="4" name="Group 3"/>
          <p:cNvGrpSpPr/>
          <p:nvPr/>
        </p:nvGrpSpPr>
        <p:grpSpPr>
          <a:xfrm>
            <a:off x="9060554" y="3256830"/>
            <a:ext cx="3002175" cy="1173872"/>
            <a:chOff x="4895862" y="4096203"/>
            <a:chExt cx="3002175" cy="1562423"/>
          </a:xfrm>
        </p:grpSpPr>
        <p:sp>
          <p:nvSpPr>
            <p:cNvPr id="12" name="Rectangle 11"/>
            <p:cNvSpPr/>
            <p:nvPr/>
          </p:nvSpPr>
          <p:spPr>
            <a:xfrm>
              <a:off x="4895862" y="4096203"/>
              <a:ext cx="3002175" cy="1562423"/>
            </a:xfrm>
            <a:prstGeom prst="rect">
              <a:avLst/>
            </a:prstGeom>
            <a:solidFill>
              <a:srgbClr val="70AD48"/>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4957530" y="4201416"/>
              <a:ext cx="2876550" cy="1269916"/>
            </a:xfrm>
            <a:prstGeom prst="rect">
              <a:avLst/>
            </a:prstGeom>
            <a:noFill/>
          </p:spPr>
          <p:txBody>
            <a:bodyPr wrap="square" rtlCol="0">
              <a:spAutoFit/>
            </a:bodyPr>
            <a:lstStyle/>
            <a:p>
              <a:r>
                <a:rPr lang="en-US" sz="1400" dirty="0"/>
                <a:t>Always include the size of the file in KB or Mb so that the person downloading the file knows how long it will take to download.</a:t>
              </a:r>
            </a:p>
          </p:txBody>
        </p:sp>
      </p:grpSp>
      <p:grpSp>
        <p:nvGrpSpPr>
          <p:cNvPr id="7" name="Group 6"/>
          <p:cNvGrpSpPr/>
          <p:nvPr/>
        </p:nvGrpSpPr>
        <p:grpSpPr>
          <a:xfrm>
            <a:off x="9060555" y="4667860"/>
            <a:ext cx="3002175" cy="1173872"/>
            <a:chOff x="8743962" y="4018083"/>
            <a:chExt cx="3002175" cy="1718665"/>
          </a:xfrm>
        </p:grpSpPr>
        <p:sp>
          <p:nvSpPr>
            <p:cNvPr id="13" name="Rectangle 12"/>
            <p:cNvSpPr/>
            <p:nvPr/>
          </p:nvSpPr>
          <p:spPr>
            <a:xfrm>
              <a:off x="8743962" y="4018083"/>
              <a:ext cx="3002175" cy="1718665"/>
            </a:xfrm>
            <a:prstGeom prst="rect">
              <a:avLst/>
            </a:prstGeom>
            <a:solidFill>
              <a:srgbClr val="1199F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8836473" y="4186498"/>
              <a:ext cx="2876550" cy="1396907"/>
            </a:xfrm>
            <a:prstGeom prst="rect">
              <a:avLst/>
            </a:prstGeom>
            <a:noFill/>
          </p:spPr>
          <p:txBody>
            <a:bodyPr wrap="square" rtlCol="0">
              <a:spAutoFit/>
            </a:bodyPr>
            <a:lstStyle/>
            <a:p>
              <a:r>
                <a:rPr lang="en-US" sz="1400" dirty="0"/>
                <a:t>Always have an explanation of what the file does so that the user can see what the file will actually do before downloading it.</a:t>
              </a:r>
            </a:p>
          </p:txBody>
        </p:sp>
      </p:grpSp>
      <p:sp>
        <p:nvSpPr>
          <p:cNvPr id="16" name="Rectangle 15"/>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add link to a page so the user can download your files / software / zip files etc.?</a:t>
            </a:r>
          </a:p>
        </p:txBody>
      </p:sp>
      <p:sp>
        <p:nvSpPr>
          <p:cNvPr id="17" name="Isosceles Triangle 1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4410773" y="2832395"/>
            <a:ext cx="4399405" cy="315331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2" name="Group 21"/>
          <p:cNvGrpSpPr/>
          <p:nvPr/>
        </p:nvGrpSpPr>
        <p:grpSpPr>
          <a:xfrm>
            <a:off x="279883" y="3528653"/>
            <a:ext cx="3984358" cy="1810994"/>
            <a:chOff x="-709158" y="161446"/>
            <a:chExt cx="7021120" cy="5401757"/>
          </a:xfrm>
        </p:grpSpPr>
        <p:pic>
          <p:nvPicPr>
            <p:cNvPr id="23" name="Picture 2"/>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709158" y="161446"/>
              <a:ext cx="7021120" cy="54017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Rectangle 23"/>
            <p:cNvSpPr/>
            <p:nvPr/>
          </p:nvSpPr>
          <p:spPr>
            <a:xfrm>
              <a:off x="-425787" y="743940"/>
              <a:ext cx="6558594" cy="3580291"/>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err="1">
                  <a:cs typeface="Consolas" pitchFamily="49" charset="0"/>
                </a:rPr>
                <a:t>href</a:t>
              </a:r>
              <a:r>
                <a:rPr lang="en-US" sz="1200" dirty="0">
                  <a:cs typeface="Consolas" pitchFamily="49" charset="0"/>
                </a:rPr>
                <a:t>="superbikers.zip"&gt;Click here to download my file (250Kb)&lt;/a&gt;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sp>
        <p:nvSpPr>
          <p:cNvPr id="25" name="TextBox 24"/>
          <p:cNvSpPr txBox="1"/>
          <p:nvPr/>
        </p:nvSpPr>
        <p:spPr>
          <a:xfrm>
            <a:off x="4468158" y="3276160"/>
            <a:ext cx="4389050" cy="276999"/>
          </a:xfrm>
          <a:prstGeom prst="rect">
            <a:avLst/>
          </a:prstGeom>
          <a:noFill/>
        </p:spPr>
        <p:txBody>
          <a:bodyPr wrap="square" rtlCol="0">
            <a:spAutoFit/>
          </a:bodyPr>
          <a:lstStyle/>
          <a:p>
            <a:pPr>
              <a:buClr>
                <a:schemeClr val="accent2"/>
              </a:buClr>
            </a:pPr>
            <a:r>
              <a:rPr lang="en-US" sz="1200" u="sng" dirty="0" smtClean="0">
                <a:solidFill>
                  <a:srgbClr val="0070C0"/>
                </a:solidFill>
              </a:rPr>
              <a:t>Click </a:t>
            </a:r>
            <a:r>
              <a:rPr lang="en-US" sz="1200" u="sng" dirty="0">
                <a:solidFill>
                  <a:srgbClr val="0070C0"/>
                </a:solidFill>
              </a:rPr>
              <a:t>here to download my file </a:t>
            </a:r>
            <a:endParaRPr lang="en-US" sz="1200" b="1" u="sng" dirty="0">
              <a:solidFill>
                <a:srgbClr val="0070C0"/>
              </a:solidFill>
            </a:endParaRPr>
          </a:p>
        </p:txBody>
      </p:sp>
    </p:spTree>
    <p:extLst>
      <p:ext uri="{BB962C8B-B14F-4D97-AF65-F5344CB8AC3E}">
        <p14:creationId xmlns:p14="http://schemas.microsoft.com/office/powerpoint/2010/main" xmlns="" val="313447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7730042" y="3612434"/>
            <a:ext cx="3305338" cy="236913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8" name="TextBox 7"/>
          <p:cNvSpPr txBox="1"/>
          <p:nvPr/>
        </p:nvSpPr>
        <p:spPr>
          <a:xfrm>
            <a:off x="156505" y="926766"/>
            <a:ext cx="11556523" cy="2625975"/>
          </a:xfrm>
          <a:prstGeom prst="rect">
            <a:avLst/>
          </a:prstGeom>
          <a:noFill/>
        </p:spPr>
        <p:txBody>
          <a:bodyPr wrap="square" rtlCol="0">
            <a:spAutoFit/>
          </a:bodyPr>
          <a:lstStyle/>
          <a:p>
            <a:pPr marL="285750" indent="-285750">
              <a:lnSpc>
                <a:spcPct val="200000"/>
              </a:lnSpc>
              <a:buClr>
                <a:schemeClr val="accent2"/>
              </a:buClr>
              <a:buFont typeface="Wingdings" panose="05000000000000000000" pitchFamily="2" charset="2"/>
              <a:buChar char="ü"/>
            </a:pPr>
            <a:r>
              <a:rPr lang="en-US" sz="1200" dirty="0">
                <a:solidFill>
                  <a:schemeClr val="tx1">
                    <a:lumMod val="75000"/>
                    <a:lumOff val="25000"/>
                  </a:schemeClr>
                </a:solidFill>
              </a:rPr>
              <a:t>Simple email link: </a:t>
            </a:r>
          </a:p>
          <a:p>
            <a:pPr>
              <a:lnSpc>
                <a:spcPct val="200000"/>
              </a:lnSpc>
              <a:buClr>
                <a:schemeClr val="accent2"/>
              </a:buClr>
            </a:pPr>
            <a:r>
              <a:rPr lang="en-US" sz="1200" b="1" dirty="0">
                <a:solidFill>
                  <a:schemeClr val="tx1">
                    <a:lumMod val="75000"/>
                    <a:lumOff val="25000"/>
                  </a:schemeClr>
                </a:solidFill>
              </a:rPr>
              <a:t>&lt;a </a:t>
            </a:r>
            <a:r>
              <a:rPr lang="en-US" sz="1200" b="1" dirty="0" err="1">
                <a:solidFill>
                  <a:schemeClr val="tx1">
                    <a:lumMod val="75000"/>
                    <a:lumOff val="25000"/>
                  </a:schemeClr>
                </a:solidFill>
              </a:rPr>
              <a:t>href</a:t>
            </a:r>
            <a:r>
              <a:rPr lang="en-US" sz="1200" b="1" dirty="0">
                <a:solidFill>
                  <a:schemeClr val="tx1">
                    <a:lumMod val="75000"/>
                    <a:lumOff val="25000"/>
                  </a:schemeClr>
                </a:solidFill>
              </a:rPr>
              <a:t>="mailto:superbikers@yahoo.com"&gt;Simple email link&lt;/a&gt;</a:t>
            </a:r>
          </a:p>
          <a:p>
            <a:pPr marL="285750" indent="-285750">
              <a:lnSpc>
                <a:spcPct val="200000"/>
              </a:lnSpc>
              <a:buClr>
                <a:schemeClr val="accent2"/>
              </a:buClr>
              <a:buFont typeface="Wingdings" panose="05000000000000000000" pitchFamily="2" charset="2"/>
              <a:buChar char="ü"/>
            </a:pPr>
            <a:r>
              <a:rPr lang="en-US" sz="1200" dirty="0">
                <a:solidFill>
                  <a:schemeClr val="tx1">
                    <a:lumMod val="75000"/>
                    <a:lumOff val="25000"/>
                  </a:schemeClr>
                </a:solidFill>
              </a:rPr>
              <a:t>Email link test with subject and body: </a:t>
            </a:r>
          </a:p>
          <a:p>
            <a:pPr>
              <a:lnSpc>
                <a:spcPct val="200000"/>
              </a:lnSpc>
              <a:buClr>
                <a:schemeClr val="accent2"/>
              </a:buClr>
            </a:pPr>
            <a:r>
              <a:rPr lang="en-US" sz="1200" b="1" dirty="0">
                <a:solidFill>
                  <a:schemeClr val="tx1">
                    <a:lumMod val="75000"/>
                    <a:lumOff val="25000"/>
                  </a:schemeClr>
                </a:solidFill>
              </a:rPr>
              <a:t>&lt;a </a:t>
            </a:r>
            <a:r>
              <a:rPr lang="en-US" sz="1200" b="1" dirty="0" err="1">
                <a:solidFill>
                  <a:schemeClr val="tx1">
                    <a:lumMod val="75000"/>
                    <a:lumOff val="25000"/>
                  </a:schemeClr>
                </a:solidFill>
              </a:rPr>
              <a:t>href</a:t>
            </a:r>
            <a:r>
              <a:rPr lang="en-US" sz="1200" b="1" dirty="0">
                <a:solidFill>
                  <a:schemeClr val="tx1">
                    <a:lumMod val="75000"/>
                    <a:lumOff val="25000"/>
                  </a:schemeClr>
                </a:solidFill>
              </a:rPr>
              <a:t>="mailto:superbikers@yahoo.com?subject=Email test </a:t>
            </a:r>
            <a:r>
              <a:rPr lang="en-US" sz="1200" b="1" dirty="0" err="1">
                <a:solidFill>
                  <a:schemeClr val="tx1">
                    <a:lumMod val="75000"/>
                    <a:lumOff val="25000"/>
                  </a:schemeClr>
                </a:solidFill>
              </a:rPr>
              <a:t>link&amp;body</a:t>
            </a:r>
            <a:r>
              <a:rPr lang="en-US" sz="1200" b="1" dirty="0">
                <a:solidFill>
                  <a:schemeClr val="tx1">
                    <a:lumMod val="75000"/>
                    <a:lumOff val="25000"/>
                  </a:schemeClr>
                </a:solidFill>
              </a:rPr>
              <a:t>=This is a test ride of the super bikers."&gt;Email link test with subject and body&lt;/a&gt; </a:t>
            </a:r>
            <a:endParaRPr lang="en-US" sz="1200" b="1" dirty="0" smtClean="0">
              <a:solidFill>
                <a:schemeClr val="tx1">
                  <a:lumMod val="75000"/>
                  <a:lumOff val="25000"/>
                </a:schemeClr>
              </a:solidFill>
            </a:endParaRPr>
          </a:p>
          <a:p>
            <a:pPr marL="285750" indent="-285750">
              <a:lnSpc>
                <a:spcPct val="200000"/>
              </a:lnSpc>
              <a:buClr>
                <a:schemeClr val="accent2"/>
              </a:buClr>
              <a:buFont typeface="Wingdings" pitchFamily="2" charset="2"/>
              <a:buChar char="ü"/>
            </a:pPr>
            <a:r>
              <a:rPr lang="en-US" sz="1200" dirty="0">
                <a:solidFill>
                  <a:schemeClr val="tx1">
                    <a:lumMod val="75000"/>
                    <a:lumOff val="25000"/>
                  </a:schemeClr>
                </a:solidFill>
              </a:rPr>
              <a:t>Multiple recipient test: </a:t>
            </a:r>
            <a:endParaRPr lang="en-US" sz="1200" dirty="0" smtClean="0">
              <a:solidFill>
                <a:schemeClr val="tx1">
                  <a:lumMod val="75000"/>
                  <a:lumOff val="25000"/>
                </a:schemeClr>
              </a:solidFill>
            </a:endParaRPr>
          </a:p>
          <a:p>
            <a:pPr>
              <a:lnSpc>
                <a:spcPct val="200000"/>
              </a:lnSpc>
              <a:buClr>
                <a:schemeClr val="accent2"/>
              </a:buClr>
            </a:pPr>
            <a:r>
              <a:rPr lang="en-US" sz="1200" b="1" dirty="0">
                <a:solidFill>
                  <a:schemeClr val="tx1">
                    <a:lumMod val="75000"/>
                    <a:lumOff val="25000"/>
                  </a:schemeClr>
                </a:solidFill>
              </a:rPr>
              <a:t>&lt;a </a:t>
            </a:r>
            <a:r>
              <a:rPr lang="en-US" sz="1200" b="1" dirty="0" err="1">
                <a:solidFill>
                  <a:schemeClr val="tx1">
                    <a:lumMod val="75000"/>
                    <a:lumOff val="25000"/>
                  </a:schemeClr>
                </a:solidFill>
              </a:rPr>
              <a:t>href</a:t>
            </a:r>
            <a:r>
              <a:rPr lang="en-US" sz="1200" b="1" dirty="0">
                <a:solidFill>
                  <a:schemeClr val="tx1">
                    <a:lumMod val="75000"/>
                    <a:lumOff val="25000"/>
                  </a:schemeClr>
                </a:solidFill>
              </a:rPr>
              <a:t>="mailto:superbiker1@yahoo.com,superbiker2@yahoo.com?cc=superbiker3@yahoo.com &amp;bcc=superbiker4@yahoo.com&amp;subject=Multiple email test </a:t>
            </a:r>
            <a:r>
              <a:rPr lang="en-US" sz="1200" b="1" dirty="0" err="1">
                <a:solidFill>
                  <a:schemeClr val="tx1">
                    <a:lumMod val="75000"/>
                    <a:lumOff val="25000"/>
                  </a:schemeClr>
                </a:solidFill>
              </a:rPr>
              <a:t>link&amp;body</a:t>
            </a:r>
            <a:r>
              <a:rPr lang="en-US" sz="1200" b="1" dirty="0">
                <a:solidFill>
                  <a:schemeClr val="tx1">
                    <a:lumMod val="75000"/>
                    <a:lumOff val="25000"/>
                  </a:schemeClr>
                </a:solidFill>
              </a:rPr>
              <a:t>=This is a test ride of the super bikers."&gt;Multiple recipient test&lt;/a</a:t>
            </a:r>
            <a:r>
              <a:rPr lang="en-US" sz="1200" b="1" dirty="0" smtClean="0">
                <a:solidFill>
                  <a:schemeClr val="tx1">
                    <a:lumMod val="75000"/>
                    <a:lumOff val="25000"/>
                  </a:schemeClr>
                </a:solidFill>
              </a:rPr>
              <a:t>&gt;</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add link for people to send you email?</a:t>
            </a:r>
          </a:p>
        </p:txBody>
      </p:sp>
      <p:sp>
        <p:nvSpPr>
          <p:cNvPr id="9" name="Isosceles Triangle 8"/>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266" name="Picture 2" descr="C:\Users\admin\Desktop\Bike\one.jpg"/>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7892498" y="3948053"/>
            <a:ext cx="1148641" cy="200401"/>
          </a:xfrm>
          <a:prstGeom prst="rect">
            <a:avLst/>
          </a:prstGeom>
          <a:noFill/>
          <a:extLst>
            <a:ext uri="{909E8E84-426E-40DD-AFC4-6F175D3DCCD1}">
              <a14:hiddenFill xmlns:a14="http://schemas.microsoft.com/office/drawing/2010/main" xmlns="">
                <a:solidFill>
                  <a:srgbClr val="FFFFFF"/>
                </a:solidFill>
              </a14:hiddenFill>
            </a:ext>
          </a:extLst>
        </p:spPr>
      </p:pic>
      <p:pic>
        <p:nvPicPr>
          <p:cNvPr id="11267" name="Picture 3" descr="C:\Users\admin\Desktop\Bike\two.jpg"/>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7892498" y="4245531"/>
            <a:ext cx="2351047" cy="180850"/>
          </a:xfrm>
          <a:prstGeom prst="rect">
            <a:avLst/>
          </a:prstGeom>
          <a:noFill/>
          <a:extLst>
            <a:ext uri="{909E8E84-426E-40DD-AFC4-6F175D3DCCD1}">
              <a14:hiddenFill xmlns:a14="http://schemas.microsoft.com/office/drawing/2010/main" xmlns="">
                <a:solidFill>
                  <a:srgbClr val="FFFFFF"/>
                </a:solidFill>
              </a14:hiddenFill>
            </a:ext>
          </a:extLst>
        </p:spPr>
      </p:pic>
      <p:pic>
        <p:nvPicPr>
          <p:cNvPr id="11268" name="Picture 4" descr="C:\Users\admin\Desktop\Bike\three.jpg"/>
          <p:cNvPicPr>
            <a:picLocks noChangeAspect="1" noChangeArrowheads="1"/>
          </p:cNvPicPr>
          <p:nvPr/>
        </p:nvPicPr>
        <p:blipFill>
          <a:blip r:embed="rId6" cstate="email">
            <a:extLst>
              <a:ext uri="{28A0092B-C50C-407E-A947-70E740481C1C}">
                <a14:useLocalDpi xmlns:a14="http://schemas.microsoft.com/office/drawing/2010/main" xmlns="" val="0"/>
              </a:ext>
            </a:extLst>
          </a:blip>
          <a:srcRect/>
          <a:stretch>
            <a:fillRect/>
          </a:stretch>
        </p:blipFill>
        <p:spPr bwMode="auto">
          <a:xfrm>
            <a:off x="7892498" y="4553032"/>
            <a:ext cx="1427246" cy="17107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728132" y="3684278"/>
            <a:ext cx="6499981" cy="2318946"/>
            <a:chOff x="-709160" y="161443"/>
            <a:chExt cx="11454078" cy="6916855"/>
          </a:xfrm>
        </p:grpSpPr>
        <p:pic>
          <p:nvPicPr>
            <p:cNvPr id="12" name="Picture 2"/>
            <p:cNvPicPr>
              <a:picLocks noChangeAspect="1" noChangeArrowheads="1"/>
            </p:cNvPicPr>
            <p:nvPr/>
          </p:nvPicPr>
          <p:blipFill>
            <a:blip r:embed="rId7" cstate="email">
              <a:extLst>
                <a:ext uri="{28A0092B-C50C-407E-A947-70E740481C1C}">
                  <a14:useLocalDpi xmlns:a14="http://schemas.microsoft.com/office/drawing/2010/main" xmlns="" val="0"/>
                </a:ext>
              </a:extLst>
            </a:blip>
            <a:srcRect/>
            <a:stretch>
              <a:fillRect/>
            </a:stretch>
          </p:blipFill>
          <p:spPr bwMode="auto">
            <a:xfrm>
              <a:off x="-709160" y="161443"/>
              <a:ext cx="11454078" cy="69168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le 12"/>
            <p:cNvSpPr/>
            <p:nvPr/>
          </p:nvSpPr>
          <p:spPr>
            <a:xfrm>
              <a:off x="-425787" y="743940"/>
              <a:ext cx="10863788" cy="6334358"/>
            </a:xfrm>
            <a:prstGeom prst="rect">
              <a:avLst/>
            </a:prstGeom>
          </p:spPr>
          <p:txBody>
            <a:bodyPr wrap="square">
              <a:spAutoFit/>
            </a:bodyPr>
            <a:lstStyle/>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="mailto:superbikers@yahoo.com"&gt;Simple email link&lt;/a&gt;</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="mailto:superbikers@yahoo.com?subject=Email test </a:t>
              </a:r>
              <a:r>
                <a:rPr lang="en-US" sz="1200" dirty="0" err="1">
                  <a:cs typeface="Consolas" pitchFamily="49" charset="0"/>
                </a:rPr>
                <a:t>link&amp;body</a:t>
              </a:r>
              <a:r>
                <a:rPr lang="en-US" sz="1200" dirty="0">
                  <a:cs typeface="Consolas" pitchFamily="49" charset="0"/>
                </a:rPr>
                <a:t>=This is a test ride of the super bikers."&gt;Email link test with subject and body&lt;/a&gt; </a:t>
              </a:r>
            </a:p>
            <a:p>
              <a:r>
                <a:rPr lang="en-US" sz="1200" dirty="0">
                  <a:cs typeface="Consolas" pitchFamily="49" charset="0"/>
                </a:rPr>
                <a:t>&lt;a </a:t>
              </a:r>
              <a:r>
                <a:rPr lang="en-US" sz="1200" dirty="0" err="1">
                  <a:cs typeface="Consolas" pitchFamily="49" charset="0"/>
                </a:rPr>
                <a:t>href</a:t>
              </a:r>
              <a:r>
                <a:rPr lang="en-US" sz="1200" dirty="0">
                  <a:cs typeface="Consolas" pitchFamily="49" charset="0"/>
                </a:rPr>
                <a:t>="mailto:superbiker1@yahoo.com,superbiker2@yahoo.com?cc=superbiker3@yahoo.com &amp;bcc=superbiker4@yahoo.com&amp;subject=Multiple email test </a:t>
              </a:r>
              <a:r>
                <a:rPr lang="en-US" sz="1200" dirty="0" err="1">
                  <a:cs typeface="Consolas" pitchFamily="49" charset="0"/>
                </a:rPr>
                <a:t>link&amp;body</a:t>
              </a:r>
              <a:r>
                <a:rPr lang="en-US" sz="1200" dirty="0">
                  <a:cs typeface="Consolas" pitchFamily="49" charset="0"/>
                </a:rPr>
                <a:t>=This is a test ride of the super bikers."&gt;Multiple recipient test&lt;/a&gt;</a:t>
              </a:r>
            </a:p>
            <a:p>
              <a:r>
                <a:rPr lang="en-US" sz="1200" dirty="0">
                  <a:cs typeface="Consolas" pitchFamily="49" charset="0"/>
                </a:rPr>
                <a:t>&lt;/body&gt;</a:t>
              </a:r>
            </a:p>
            <a:p>
              <a:r>
                <a:rPr lang="en-US" sz="1200" dirty="0">
                  <a:cs typeface="Consolas" pitchFamily="49" charset="0"/>
                </a:rPr>
                <a:t>&lt;/html&gt;</a:t>
              </a:r>
              <a:endParaRPr lang="en" sz="1200" dirty="0">
                <a:cs typeface="Consolas" pitchFamily="49" charset="0"/>
              </a:endParaRPr>
            </a:p>
          </p:txBody>
        </p:sp>
      </p:grpSp>
    </p:spTree>
    <p:extLst>
      <p:ext uri="{BB962C8B-B14F-4D97-AF65-F5344CB8AC3E}">
        <p14:creationId xmlns:p14="http://schemas.microsoft.com/office/powerpoint/2010/main" xmlns="" val="49728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4779183" y="1678982"/>
            <a:ext cx="6498418" cy="3555385"/>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xmlns="" val="0"/>
              </a:ext>
            </a:extLst>
          </a:blip>
          <a:srcRect/>
          <a:stretch/>
        </p:blipFill>
        <p:spPr>
          <a:xfrm>
            <a:off x="4647471" y="1678982"/>
            <a:ext cx="6140749" cy="2633905"/>
          </a:xfrm>
          <a:prstGeom prst="rect">
            <a:avLst/>
          </a:prstGeom>
        </p:spPr>
      </p:pic>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REQUIREMENTS</a:t>
            </a:r>
            <a:endParaRPr lang="en-US" b="1" dirty="0" smtClean="0">
              <a:solidFill>
                <a:schemeClr val="bg1"/>
              </a:solidFill>
              <a:cs typeface="Segoe UI Light" panose="020B0502040204020203" pitchFamily="34" charset="0"/>
            </a:endParaRPr>
          </a:p>
        </p:txBody>
      </p:sp>
      <p:pic>
        <p:nvPicPr>
          <p:cNvPr id="10" name="Picture 4"/>
          <p:cNvPicPr>
            <a:picLocks noChangeAspect="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10237404" y="804301"/>
            <a:ext cx="1811007" cy="5118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4"/>
          <p:cNvPicPr>
            <a:picLocks noChangeAspect="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flipH="1">
            <a:off x="4355371" y="897410"/>
            <a:ext cx="1811007" cy="5118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161365" y="1680373"/>
            <a:ext cx="3877466" cy="2862322"/>
          </a:xfrm>
          <a:prstGeom prst="rect">
            <a:avLst/>
          </a:prstGeom>
          <a:noFill/>
        </p:spPr>
        <p:txBody>
          <a:bodyPr wrap="square" rtlCol="0">
            <a:spAutoFit/>
          </a:bodyPr>
          <a:lstStyle/>
          <a:p>
            <a:pPr algn="ctr">
              <a:buClrTx/>
            </a:pPr>
            <a:r>
              <a:rPr lang="en-US" sz="3600" b="1" dirty="0"/>
              <a:t>Web browser (Mozilla Firefox, Microsoft Internet Explorer, </a:t>
            </a:r>
            <a:r>
              <a:rPr lang="en-US" sz="3600" b="1" dirty="0" smtClean="0"/>
              <a:t/>
            </a:r>
            <a:br>
              <a:rPr lang="en-US" sz="3600" b="1" dirty="0" smtClean="0"/>
            </a:br>
            <a:r>
              <a:rPr lang="en-US" sz="3600" b="1" dirty="0" smtClean="0"/>
              <a:t>Chrome</a:t>
            </a:r>
            <a:r>
              <a:rPr lang="en-US" sz="3600" b="1" dirty="0"/>
              <a:t>, or Opera)</a:t>
            </a:r>
          </a:p>
        </p:txBody>
      </p:sp>
    </p:spTree>
    <p:extLst>
      <p:ext uri="{BB962C8B-B14F-4D97-AF65-F5344CB8AC3E}">
        <p14:creationId xmlns:p14="http://schemas.microsoft.com/office/powerpoint/2010/main" xmlns="" val="66844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275719091"/>
              </p:ext>
            </p:extLst>
          </p:nvPr>
        </p:nvGraphicFramePr>
        <p:xfrm>
          <a:off x="1794076" y="1871587"/>
          <a:ext cx="8599990" cy="3005328"/>
        </p:xfrm>
        <a:graphic>
          <a:graphicData uri="http://schemas.openxmlformats.org/drawingml/2006/table">
            <a:tbl>
              <a:tblPr firstRow="1" firstCol="1" bandRow="1">
                <a:tableStyleId>{21E4AEA4-8DFA-4A89-87EB-49C32662AFE0}</a:tableStyleId>
              </a:tblPr>
              <a:tblGrid>
                <a:gridCol w="4299995"/>
                <a:gridCol w="4299995"/>
              </a:tblGrid>
              <a:tr h="0">
                <a:tc>
                  <a:txBody>
                    <a:bodyPr/>
                    <a:lstStyle/>
                    <a:p>
                      <a:pPr marL="0" marR="0" algn="ctr">
                        <a:lnSpc>
                          <a:spcPct val="115000"/>
                        </a:lnSpc>
                        <a:spcBef>
                          <a:spcPts val="0"/>
                        </a:spcBef>
                        <a:spcAft>
                          <a:spcPts val="1000"/>
                        </a:spcAft>
                      </a:pPr>
                      <a:r>
                        <a:rPr lang="en-US" sz="1600" dirty="0" smtClean="0">
                          <a:effectLst/>
                        </a:rPr>
                        <a:t>For This</a:t>
                      </a:r>
                      <a:r>
                        <a:rPr lang="en-US" sz="1600" dirty="0">
                          <a:effectLst/>
                        </a:rPr>
                        <a:t>:</a:t>
                      </a:r>
                      <a:endParaRPr lang="en-US" sz="160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smtClean="0">
                          <a:effectLst/>
                        </a:rPr>
                        <a:t>Use This</a:t>
                      </a:r>
                      <a:r>
                        <a:rPr lang="en-US" sz="1600" dirty="0">
                          <a:effectLst/>
                        </a:rPr>
                        <a:t>:</a:t>
                      </a:r>
                      <a:endParaRPr lang="en-US" sz="160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dirty="0">
                          <a:effectLst/>
                        </a:rPr>
                        <a:t>&lt; </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a:effectLst/>
                        </a:rPr>
                        <a:t>&amp;</a:t>
                      </a:r>
                      <a:r>
                        <a:rPr lang="en-US" sz="1600" dirty="0" err="1">
                          <a:effectLst/>
                        </a:rPr>
                        <a:t>lt</a:t>
                      </a:r>
                      <a:r>
                        <a:rPr lang="en-US" sz="1600" dirty="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a:effectLst/>
                        </a:rPr>
                        <a:t>&gt; </a:t>
                      </a:r>
                      <a:endParaRPr lang="en-US" sz="1600" b="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a:effectLst/>
                        </a:rPr>
                        <a:t>&amp;</a:t>
                      </a:r>
                      <a:r>
                        <a:rPr lang="en-US" sz="1600" dirty="0" err="1">
                          <a:effectLst/>
                        </a:rPr>
                        <a:t>gt</a:t>
                      </a:r>
                      <a:r>
                        <a:rPr lang="en-US" sz="1600" dirty="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a:effectLst/>
                        </a:rPr>
                        <a:t>"</a:t>
                      </a:r>
                      <a:endParaRPr lang="en-US" sz="1600" b="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a:effectLst/>
                        </a:rPr>
                        <a:t>&amp;</a:t>
                      </a:r>
                      <a:r>
                        <a:rPr lang="en-US" sz="1600" dirty="0" err="1">
                          <a:effectLst/>
                        </a:rPr>
                        <a:t>quot</a:t>
                      </a:r>
                      <a:r>
                        <a:rPr lang="en-US" sz="1600" dirty="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a:effectLst/>
                        </a:rPr>
                        <a:t>&amp;</a:t>
                      </a:r>
                      <a:endParaRPr lang="en-US" sz="1600" b="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dirty="0">
                          <a:effectLst/>
                        </a:rPr>
                        <a:t>&amp;amp;</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kern="1200" dirty="0" smtClean="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kern="1200" dirty="0" smtClean="0">
                          <a:effectLst/>
                        </a:rPr>
                        <a:t>&amp;copy;</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kern="1200" dirty="0" smtClean="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kern="1200" dirty="0" smtClean="0">
                          <a:effectLst/>
                        </a:rPr>
                        <a:t>&amp;</a:t>
                      </a:r>
                      <a:r>
                        <a:rPr lang="en-US" sz="1600" kern="1200" dirty="0" err="1" smtClean="0">
                          <a:effectLst/>
                        </a:rPr>
                        <a:t>reg</a:t>
                      </a:r>
                      <a:r>
                        <a:rPr lang="en-US" sz="1600" kern="1200" dirty="0" smtClean="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r h="0">
                <a:tc>
                  <a:txBody>
                    <a:bodyPr/>
                    <a:lstStyle/>
                    <a:p>
                      <a:pPr marL="0" marR="0" algn="ctr">
                        <a:lnSpc>
                          <a:spcPct val="115000"/>
                        </a:lnSpc>
                        <a:spcBef>
                          <a:spcPts val="0"/>
                        </a:spcBef>
                        <a:spcAft>
                          <a:spcPts val="1000"/>
                        </a:spcAft>
                      </a:pPr>
                      <a:r>
                        <a:rPr lang="en-US" sz="1600" kern="1200" dirty="0" smtClean="0">
                          <a:effectLst/>
                        </a:rPr>
                        <a:t>é</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c>
                  <a:txBody>
                    <a:bodyPr/>
                    <a:lstStyle/>
                    <a:p>
                      <a:pPr marL="0" marR="0" algn="ctr">
                        <a:lnSpc>
                          <a:spcPct val="115000"/>
                        </a:lnSpc>
                        <a:spcBef>
                          <a:spcPts val="0"/>
                        </a:spcBef>
                        <a:spcAft>
                          <a:spcPts val="1000"/>
                        </a:spcAft>
                      </a:pPr>
                      <a:r>
                        <a:rPr lang="en-US" sz="1600" kern="1200" dirty="0" smtClean="0">
                          <a:effectLst/>
                        </a:rPr>
                        <a:t>&amp;</a:t>
                      </a:r>
                      <a:r>
                        <a:rPr lang="en-US" sz="1600" kern="1200" dirty="0" err="1" smtClean="0">
                          <a:effectLst/>
                        </a:rPr>
                        <a:t>eacute</a:t>
                      </a:r>
                      <a:r>
                        <a:rPr lang="en-US" sz="1600" kern="1200" dirty="0" smtClean="0">
                          <a:effectLst/>
                        </a:rPr>
                        <a:t>;</a:t>
                      </a:r>
                      <a:endParaRPr lang="en-US" sz="1600" b="0" dirty="0">
                        <a:solidFill>
                          <a:schemeClr val="tx1"/>
                        </a:solidFill>
                        <a:effectLst/>
                        <a:latin typeface="Arial" pitchFamily="34" charset="0"/>
                        <a:ea typeface="Calibri"/>
                        <a:cs typeface="Arial" pitchFamily="34" charset="0"/>
                      </a:endParaRPr>
                    </a:p>
                  </a:txBody>
                  <a:tcPr marL="47625" marR="47625" marT="47625" marB="47625" anchor="ctr"/>
                </a:tc>
              </a:tr>
            </a:tbl>
          </a:graphicData>
        </a:graphic>
      </p:graphicFrame>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FAQs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How to show HTML tags/symbols on a Web page?</a:t>
            </a:r>
          </a:p>
        </p:txBody>
      </p:sp>
      <p:sp>
        <p:nvSpPr>
          <p:cNvPr id="8" name="Isosceles Triangle 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41868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937"/>
            <a:ext cx="12192000" cy="60880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2" descr="data:image/jpeg;base64,/9j/4AAQSkZJRgABAQAAAQABAAD/2wCEAAkGBxQTEhUUExQWFRUWGBwXGBgWFxgXGRoYGBccGBcYFhUYHCggGBolHRgVIjEhJSkrLi4uFx8zODMsNygtLisBCgoKDg0OGxAQGywkICQsLCwsLC8sLCwsLCwsLCwsLCwsLCwsLCwsLCwsLCwsLCwsLCwsLCwsLCwsLCwsLCwsLP/AABEIAKgBLAMBEQACEQEDEQH/xAAcAAABBQEBAQAAAAAAAAAAAAAEAAECAwUGBwj/xABLEAACAQIEBAMEBgcHAQQLAAABAgMAEQQFEiEGMUFREyJhMnGBkQcUUqHB0RYjQpKx4fAVU2JjcpOiMxckRMIIJTQ1Q3SCo8PS8f/EABsBAAMBAQEBAQAAAAAAAAAAAAABAgMEBQYH/8QANxEAAgIBAgIFDAICAgMBAAAAAAECEQMSIQQxBRNBUZEUIjJhcYGhscHR4fAVUgYjQmIzcvFT/9oADAMBAAIRAxEAPwDPGITflX0No+BeOdidkJ9AKLBKaRl4WRWJBHWlsdmSMoq0LEOgkCgVLqwgpvHqB82wyKVPcVEkjXhss5JoFjwCm5vU6UbyzyWwUcmVkJHPf7qehMw8snGSTB8wibCKjxOyM9/ZNth3rOcaR18JnllnK+w2E4Wlnwj4qaV2KqxUEk8hewrO1q0nS20ta5F/Bv0dDGweK0pQ3tb42N71Ep6XTRvFOStNAXG3BL5eiOJ9Yc6QBsdxfp0pxkpLYl3GVOqMyHJMenhqPFRWsUs7Bbnlax2POnFX2k5M0YLdBUX9qLus05HiaQfEZhr+J57U3DetiVxEdKnvTB5OLMwjkZWxEmr2WDaTy6bjb4WpaEnyNY5FKNrkwjNuP8VMx/6aKUCaNCsPLfzeYbN5jvSUdJT87mB5lxbPOHEiwnVH4X/SUaBq1Fo/ssSBvTiq5A6bs08Tx9JNGY54IpAYzESGmRtLMjHk9hvGpsAB6UlCuQOVmifpBQCC0LuVGqUFzGPGBTeKxeyeQ7EC+rkNwTqxua/ff9yeL+kGKQD/ALu6t4TRFmZJiQdNgbql1NjcGhQaBzTM/MeJoJDJbWviIyMxw8DEDXG6AAsQT5ZRq2IMgO/RqLQal++8AzfF4R9RiEQ04fQB4BQvIZBZkAbZ1Ubuxba4817idx9j9xXwr9XMcq4gxjW8K6m9sR6j4pQ8gbadxvzpNu9iWrS9v78QzFZTg7R6H3eVEbTMjhAwjLG3tEAtKoP+EGqt0zJKWpX+/v0K8fkiiFJQpiDTzRksfKAltAG97e0N97qa0i/Oce4ylJrHGdXa+wJh8pD7BiLIzk6SwOlQeSjYb2udqqTqjPHkcnK+wGweWGSGSUMLxsg07389978rbVN70bzelanyuiOKySVYBiLAxlioIPUelS2naXYUpcrXPkMnDs7hTGviAqH8vQNyB9ai0aat2q5A/wDYWIuR4Tbc9qGCyRBMXgZIzZ1IPupUVGcWDMh522qS01yIMKTKRWaktEDSKKyakoakMa9FjFQB6viuHXRS1z5TavXUk9kfKSlKG8lsI8OzhSwvyvRqjysFqatx2OfIZCb7GnyOjzZI1csyCabzqKltLmQ5Nqoq0ZOao6tZ+21KVl8O4OPmlJw8irr3tU0+ZosmOUtIkzSQKVHXalqYPhcbkpMhmeOaVVBHs0pNtFcPgjik2nzNfLONZ4YPB0K62tc35EWO1Z6VdnQ0q02aGUfSTLDe0CkEg2DECwGw5H51DgmXHzdrCcfxFDmaBMSww2htQJa99rAC6+pppaeW4O20w/OOOsNrhijJeNLB5De232QRc+/0ohHTdmXEKU1su4y8BnUCQeGcTq14gSBSDaNQwY8+Q2++re+RsjTPqFGt6MJ88jGLd9IaMza9VrnTfsRvVa1yIXDScYu/cdHjOL8CQWSFS5NyHi589hbYHl/OlfrI8nne0fic7xlmOFlaP6qgUDUWIQoSS2wt6D+NJvY6MOOUW7NaAYaYAYmeFtMMaq2sqQ4Da7bAH9nnflTvYnRJNuKrf4FeFyTCSGPQdZKedVmQHYrqfckjZj5SATY2FIrVJLcAnyWHYx+K6jDvKxDQgBlUaWuW9jWyqV9rtcm1Fm0U97KeE8mXEu+vWwRdlRSSSUchjY3VQVFzY7so61MmUltf7yCuGOHIpUn+tLOjxhWQKQmsPBLKF8yHciNWv9knbleJya5GiiiviLhyKPFw4fDSlxLYB5CLBmmeEA6F2sUsdjvehS2ti029iLcMlFu80YvIkasD+rIkj8QOZGIsunuOdWp7PYx5tL97H9UBY3K5UkdWBLB2QnndlNib/jetUr5GDzRW0nRHFRywBfPYTR38pIuhO6sNuq7j0qdnuaRdtr2fgsEGMijdAkqRyaSw0Gx+yeW1Rtdmjaa0y7/iKPPsVGhg/ZuToZASCRvzF+t6mt7H5rhp7A3BcWYqJVAjXSFCiwZbgcid6lwGskN6Yc/HzaNLREPfcA7W/OlpKu6a5GbnnFCTof1RViALkA8r9fjTjsTOGp7GS2YxeCi6fMosdvXvTjJJbinilKaa2BMViUMewsf50SknEMeOccm/IyS1YWdyREtSsdDXpDGpDGpAK9FjPasbxAWjNxux+QFezHGouz5HJklkWkMwnGcYUq/M2HKspYrex04s01GpROb4jxUT+ZPaZr+4VqrSpmcPOm5HQ8K8VRRQ6GsD99ZzxOTtGsMrxR0tHIcSYtZHBX1PzPKtJmXBwlHU32stx2IU4XSOdwflQ3sZYYSjxFtd5hQEAb1kejO3yLop1GxotGcscnui3XGysBYU7VEackZJsowqqARtUqjTI5Npg2YpbTa3KlI2wO7sBNZnSNSGOkZYgKCSTYAC5J6AAczQNF2IwMsYvJFIgva7oyi/a5HPY/KkmhuLXMlBl8zjUkUjr3WNmHzAtTtIFFseDASvfRFI2k2OlGaxHMGw2PpRqQtDYRHlmJF7Qzi4sbRyC4PMHbcU9S7w6uXcVyYCVSA0UiljZQyMCx7KCPMeWwp6kS4SQ0+BmjGpopUA/aZHUb+pFLUmPRJbj4DEYjVaBptXO0TSXsBpvZN9gQL+tql12lR1dhrYTMZ45IzPh3nnVtULYg4kuCragFTWA6h/NbTuSd6mk1z2Hck+W5PF5piLH61AXV5RIfFWWPzKukIrAiy6drbnarSXKLM9LTTa5fv0MrGZtI8ryE2Lu0hA2F2NzYdqtOuRi8UZeki7E52GVR4StphMV5CWNy2oyKRazc+/M1H74mkYU366+BtS/SC7CzQjmlrSuLaL7G4Oq9z7tudZ6KNm7d+u/oBZdxcExZneMshvsTrax/xNzqpNtUjLHiUZOT3sKPEGHJbdlDqoUW9kq1zc9Kpy5e8whgaU1XdXuAjmEF23BYs29ulhax5dKrUtVkdVNYUq3BsbLEY2ta9vwobVE4o5FNczmGNczZ66RUzVNlpECamyiN6QxXpWOhUWA1IBUAfREuSQjDMRa+kmvVjkk50fMZsMI4nJczz2XCA4jT0Nq2a3Iw5G8SfuOxzvhyJMNqFtVh/GsseRylTLzYliSmnuYOAyhSOYroSPPy8TO9iiTIhf+dJwLjxshouGS/s3t76hxSNY8ZN8kUy8JOCRvt6VOhd5r5e1ziDHhh72JO/p3pPGV/IbcgSfIXWFpr+VSB77m2x7+lZtU6O2GbVWxXhMmd4jIOQpqNozycUoT0tBeN4WkRlW4JZdXuFGm1ZK41K9SBcJwxiJVDRJrvc2HYczvUSVczphnUm0k9gOPJp2kMSxOXBIKgb3HOparc1U4vZGnwdhmjzPCI6lWGIiuCLEecVGReazXE05I9x+ljhqfH4SOLDhS6zrIdbaRpEci87He7CuXHJRds7MkdSoJ+jHIZsFgRBOFDiR28rahZjcb0sklKVoIR0qjh+A+MMPgpMySbxSxxk0v6uJ5AEDaSzFRtuDzrSWOUkq7iesjF02eqz5tGmGOKJPhCLxibG+jRrvp53t0rGt6NTyvifjHDY/G5WMOXJjxaFtSMmzSR2tfnyNbwxyinfcc88kZNU+09VzzKo8VBJBKLpIuk9x1DDswIBB7gVgm07Ru1ao5n6MuCf7Oik8Qq88jHUy8tCkiNVvyBHmPq1t7CryT1MmEFFGPx8f/XmUe9/4inD0ZBJboo/9II/9zw3/AMx/+GSngfnE5vQPCy1ddnHRAmpGQJpFJDE0hjUDImkMg5qWykihzUM0SIE1JRGpGNSGKgBqBj3oENegZ67qxQSzX08v5GvcVXsfHZGkt7oy8Vl0ysXse96XaawyQ01VIeXOJ5F8O+1JKnsaSjHZyexHD4iZdrVabMMmPDLeyUmLlBsRQ2xRw4mrTIxZvNHuF/jUamX5Nik9mNLxBMTcj7zS1spcFj7WDyZ/J27de3Kpc2WuBh3ksdn7SYfwdAA1Ak3PToB+NZ9tnVCGmlfIpwGfGKJogtw3r8e1UpUZ5eF6yWq6C24oLPqZbeTQeu39E01OtjKXBya2lubPCHGMEAHjawURlXSDvfly67Csci1VR2YIPG5PvM3LONzHjDiHj8pv5VNiNgBuefIUpK46TTHjUZ9Z2mrgeIcNi8xwrLA6zHEQAOz32Dea46kk1ElUWbY156PWPpB4rOXYdJhH4muUR2JtzR2v/wALfGuTHDU6O3LNwjaQRwNxH9fwoxGjRdmXT/pNqJx0uh45OUbZ4hnOfxLisRs66ZHFgq2Lxyy33vez6rknla1q7oeijysuGWuXt+f2PYc6/wDcUu//AIBt+X/h/uriXp+89b/ieHcF4xmzDCa2vaaJRcDrKuw2Nj67bDmK7pu4v2HlY8cYyWldqPdvpC4k/s+GLEbkeMqlB+2pVtS79dIJHqorhxx1Oj08knGmu8AwPGqYrNkwuHkVoY4ndyCbvIQtgNraUBIO/tNa3lpaGlbGppukA8cIpznKySNQLaQTb9oXsOp5ff6U4eiyMjlrily7To+NuEY8yjijld0WOQSeS1z5SpW55bMd6mMnHdGko6lRwGc/RHhIFRjPNZpCp9jkVdlA8vPZR67961WZ2YSwpK7OZxfAmHVSQ07ExEqv6oEyBY27+zZzfr5TWilZhK1dd32+G/wZl5HwiGjmGISQSiSKNNFmVBLY62sd9jS1b+qi3ulXO6DsH9GZlDFJyLMygMhB8psLjpexocqdCjqatesBxf0eyRhiZkJVNVgDzvbTTTTFKTSb7jMynhOSdAV8r6iCG2Atbr8aL7x23TjuXyfR9iNVtS271LopTfcZ+b8ISQrrJBFqFG+QPO4vdHP/AFU6C/Tl8qjTtZr1q16QY1mbDUDFSAagBUAKgD6JxmfwFLAAkn8a9eGKSds+Vz8TBwpKwk5rhyrBtO9udqh452a48+JwpnGSmFZCRbdjt6X2rqXLc87JqldcgrD4uEtyFvfVHN1covdbDPPFqpi0ZKB2mja+3XvUujRRyRK9MZZu1j2qdi7mki5MJAxHoB252/O1Ktg6ya5t0a/DmW4d5NJVTutwbcuu3vrHO2lsd/AJZJ+cc/xhgMLHO6x2BA3A6G5t8bWpQ3jbNsjnGdQ5AeDwiFZNVrCMkH1Fz+VaJI5ZZJWq7y/M8jM4wqRhEd4ySSbDa351lkaStnXwl6pV+7sqyvJYWgOqxa+7XG1mAIG/v+VUooxzcRNTtbUW4DJEikWVHdXVgyEEEoV3GxBBNxXn8Tx2DDN45p/vvPd6O6M4/jMKz4nCra3tcvczSz4z4uERz4uWTSwcKyRBdQBW90UHkx+Zrlj0lwsXaUv33npy6D6Tkqbx+L+w+WyYnCxGLC42WNAbqvhxEaj7RJZSedqJdJcLJ21L9944dCdJRVf6/GXLwMTG8NLJI7+M51KzlmVdTTHexCkAKWJu3Tsaf8rw6Wyf77xr/H+Nbbk4eL+xqxYnMHw7wTY9lj8Pw1jWKN1ZChUoz2VlFrC+5sSem8LpHhrun++82fQvG1ScfF/Yxcu4eljYSrMscsZDx2Ut5luwNzsLMF6Hn6WOj6VwPan4fkyX+PcWndx8X9gvOTmOMQR4rFCRFOtQwUecAqD5IweTMPjWcekuHTtJ/vvNZ9B8ZJVcfF/YDyjKcXhW8XDTrHN7IYWI0N7Q8yGxuF6fzUuksEl2+H5HDoLi4vnHxf2CMd/ak00WIkxStNAf1TEKNN/aItHY8hzBqF0hgSrf995f8LxXfHxf2NEZ7ndv/b9/9Mdrdd/C91Ly/B/2+H3H/C8X3x8X9gDOJM0xcfg4nFLJEWDFSFG45Hyxg7e+qj0hgTun8PuTLoTi2ucfF/Y5DHZW0TBLqWJ07bC5tbc26EV6MMkZ41kXJniZccseeWGXNeAZj8ixeGuH1IdSiyv1bZDdTbmLelqdKrM1Na1DtGxRxmGF2mlQlypAla+oc9VjuaNO1iWRSlp/ee4EM7xFreNJv/iPTcb0ItxRJOIMQo2lbnfpzPPpQ2CguQSnGuKCspYNfqQNvlUWU8doFxPFWIdNDFSPQWoU6HLBGRkjFnQU6fnU69qK6pa9QNeszYakAqAFQAqAFQB6wuVEDUK+ho+IfFJumROXEsQe16KGuIqOxn5hgtGk/a2qGjpwZ9druNVOE5DD4u/cjsO9QprVpNpucYa62JcP8LvOTvsBROagtyYOWZtQ7ADNMmaOdot9jz94vVLzlaJeTq01LmimXJmW+o9L0tDJjxib2LsuyVmdQrEE+tKqVsJcRr82rYenC+LiPiLIQpvuDvz351ncZOjpm5Y8evSYGJyKYvMQdXh3LEnc7aj9xpSVM1w5VKCdFeQ5VLiC6o1goud+1CQs+SMKdWy7E5LjHIurNYHT7vT4Cm0+8jHnwx5Kr9TMcYd9fh76r2tfrWdPkdWuDjr7DsMhwzxxsr8w7C/O/K/33FfO9LxrOn3pfU+3/wAZyrJwbrsk/kjRryj6EVACoAVAEkW5tSboC36se9TrFYvqx70awsX1Y96NYWL6se9GsLKnWxtVJ2M4uXNpI5sS/hCRFvGSymyB20hr29ohGUE+vavp+H/8MF6vmfn/AB2l8Vkku2VeD5fArzni6XEuz+EgTWjaBcqApLKjcr3YsSetzW9+a0jj6pLIpv1/vgZ2Z5w866SgHnaQ6RtdugHQAU9W1ExxKM9TfZXi7MkGpNyTKSCQDYcz0oYKk6ZTLGwAJBAO4J61LNE1dFRqGyhFD2NKmGpDaT2pUO0RpDFQAqAFQAqAPWP7Ta1ip+VfRWfD+TRbtMrGZm97HtSsryZVVgeY4ovp25b1LZ0YMShfrNVOKZPB8EX7E9x2qFCOrUay1uGi9hsj4lkw5OxII5CicFPmLFeNtwfMfMeIWlYvotdgSfcLCnGOlbGeSHWN6nzBp88ZgSVJ9ffT1GS4TfeQ+XcQKjqSvs/10qW01RXksoSUo7mx/wBoAK+G0Z02IuT9rntWCxpSuz0MksksWmuyjAxHEy6MQqobzHnew6C577CnKm0+4MOOUYaX+72ZuQZ0cMXKrq1C1CdDz4Xk5OjYHHslreGLadPP0IH8aLRn5LN/8vgcvhMcUnWX7LarHf8AjUN7nW8f+vSjrMozBJfF0qR+sLkk3v4m/LpaxrwemV58H6mfXf4rccE4Pmmvr9jRrxj6ouiwsjC6xuw7qrEfMCqUZPkn4ESy44upSS9rRP6hL/dS/wC2/wCVPq5/1fgyevxf3j4oX1CX+6l/23/Kjq5/1fgw6/F/ePiicGAl1D9VJ/tv291TLHOvRfgxPPi/uvFBn1CX+6k/22/Ksurn/V+DJ6/F/ZeKF9Ql/upP9tvyo6uf9X4MOvxf2XihfUJf7qT/AG2/Kjq5/wBX4MOvxf2Xiil0INiCCOYIsR7wahprZmiaatGfLzPvrZcjRGYn0hYfSySriH8vhaQImj0K7WI1EG5BW/a21fU41pS9X7+D87zx1ym32t/X67mHjeI8MYZYh4reWAR6o41BMI8xbTYi9/uFXHbw/JhPHKSdd9/CjKwGbxhiWQKLNy63FgP67Vssis5p8NPTzvki3h7N4IoJ0lTU8nseW9uXX+uVZRdSs6s0HKFLmGwZ3hGwTQOCjEk7Le/O2/yp6lbF1UlFdrRo/pRgyEDjUFAAuvKwtvt/V6zukaOLbui6bPcuKXsuu1uX8qNQnHuRiTY/DlW9m/mt8TcVpas5tEtHLclBi8L4bBrat/j2/Ck2rKjFqHLc5nNmjv5PSs5tHRhUlzM6szoFQAqAFQB9TS5bh1HJedq9HXNnhvFiSAcRleF1N7PL0q1PJRm8OHUzD4nwOHWJdNtRPTtW2FybdnHxKhCtHM57L8JGZACbCtnstjm1uTSlyNLiXAxK0ZUixXf51niba3NuIShKsfcb39nQNgW06dWg9N722rLVLrdzq04+o1LmlfvMzh/JIwkiuVJsR8CLj48qMk2mqHixxnbfM6aDhrBFVsittY7DqPXtXO8szt6jG0Bz8P5ebWVLhrH3g2O3a96evJ2kqGLsYFLw1ggs90QHkp+djfpQpybQSjFRdP2GFwlw9olmSRo2BiBBPTUGHLp8ac5cmu8I1K0zosHwflxjTyhjo3OrrY/iBWbnKzfTBrYS8G5fCniPGHUOBdnNvMQAvPfn91LXKT2HUUlYPnGXxRQx+HHHGdbiyNq8t7rc8/X0vXk9LW1F+v6fg+k/xtpTnHvS+D/JjV4p9Yeg/R7JfDuO0p+9VP5163AO8bXr+iPmOmo1nT74/VnT13HjioAtw/tD+ulABtACoAVAHkeeSasTMf8AMcfJiPwr5nPLVlk/Wz7ThI6cEF6l8jCfrVxVtI6Zy0xcu5HJZ1kUP1DDvA8PiBWkldpU1v5IyVCje4dmUKRfymvqI8j86lN613V9V9zdw3COCkd/EKhgkOmOGRbElAHsATcltXyovZX3BbuXt+Gw8/B2WhrKz6gzqymUCxUbDff/APtP1MnW+a9fwM+fh/CRquga2KqXBcNa7b2PIVcFs36mYZ5vXFXtaMviDIox5Y9C+YkNqvdR+NU0nEUJyjlpvajNbLoNC3YX678zS0RrcTz5dToUGVYdgTrtSWOLB8RlX/wply+AcmvRoghrPmfYUYrBRhSQ3Ww91qiSR0Y5za3MesTqFQAqAFQAqAPcpcqxkqDfa9+fWvd6zGmfJRwZJLdWgZcgxu4uR8aXWwL6iX9fiVfoziWIDHY7A/yoeWPeEcLvaJofoNME1B/MKjyiN0W+FnVtIpi4Rnc/rWPYfhTeePYJcPPsVEG4YxCxs2s6VubAnpVLLFuiJYpRi5OKrtOcZZQxjDNcncXO9UwhKLipJB8sWNwpF2YXG29xuL7XrPaXLc1lJQdO0M/D+J+rNiS5AHmtqPfc++pc1q09pcY+apJbAWWcPYvFIWjBZb9WO5+POs3NLmzojC90gyLgXHEkEBNrkliLil1ke8tY33BuP+jx42iQ4lbyA2UjlYXNvNvbb51Ky2m+4qUGnRnYXhTMZoVRFYwljYFrKSDz+PShzim7Y1BtJ0WZLwzisOXkliKIPISSPaJBFvTnXmdLNPCt+37n0H+O2uJd9sX80alfOn2h2/0cyeWZezKfmCP/AC16fR72kvYfPdOR86EvU/p9zps3mZIJXTZkRmG191Unl8K7c0nHHKS5pM8jhoRnmhGXJtLxZwH6X4r7a/uL+VeV5bm7/gfTfxHC9z8WWQcX4rUPOv7i9vdUy43Mlz+Av4nhe5+LDP0vxX21/cX8qz8vz9/wF/FcN/X4sX6X4r7a/uL+VHl+fv8AgH8Vw39fixfpfivtr+4v5UeX5+/4B/FcN3fFmHLISSx5kkn3k3Ncjdu2ehGKikl2GRioyyOq8yrAe/Sa7OHjryxj3tfMx47L1XDZMndGT+B4/X0Z8OSjcqQVJBBuCDYg9wRyo2AlLIWJZiWY7kk3JPck86YltyEshF7Ei+xt1o5CaT5kGkNrXNu1S32FKKuys1BYr0gFegBXoChqAFQAqAFQAqAPpnBcZwAAHa3evVlw0j56HHQqqY2I46g1G2/rSXCy7Snx0exMCn45i6Dtb53qlwz7yPLO6LLv08i5c970vJmU+MS7GVY/jKNWT3XYDv0FNcO6dkPjLa0q0BvxtG0TJp5ggbfa9aqOGparM82eUsThp57HGtmFpxKOh2+FbS32McEHjgkuZpcTcWfWNFlto5X929ZQisaN8qeZ+dskFwcdr9W8F4ixsR0tv13rPq1q1Wbqb6vQE5Dx1DDHLdNJvdFHLlYe7rUSxamtzTHlcI1QFN9I7GQMYrrp0stwL7W6UdWlyL6yV2xYr6SA8kchwqkxiwu3IEcgdO38qXVqqspzbd0Qwf0nyRhQIEIUkgaiAAeltNJ40yo5WkkTl4+kxjeE8SIrnUNJJsQL9t72rg6RxJcNJrsr5o9foPM/LYJ9t/Jkq+aPvDrvo6f9ZMO6qfkSP/NXodH+lL2I8PpxeZB+t/L8Ha4uLXG6/aVl+YI/GvSkri0fP45aJqXc0zz4cF4n/L/fP/615HkOb1eP4PqP5nhvX4fksg4LxOof9P8AfPb/AE0pcBma7PH8C/mOG9fh+Qz9C8V/l/v/AMqz/j83q8fwL+X4b1+H5F+heK/y/wB/+VH8fm9Xj+A/l+G9fh+SEvB+JVSx8OwBJ8/QC56UPgMyVuvH8Dj0rw8mkr39X5OekOx91ca5npGHnmNMOHkkW1wthfu3l/Gu/g76+LXecXSqT4PJF8mq8WkeUV758cKgBwaYh2NAIrNQykNSGNSAVACoAVACoAVACoAVAH0cOAUtz3Br13xPqPnfItvSYsbwNCF22Nu9KPENsMnCUtmcs2VqAOXMj5V2UeG80zHiww8Yr0BNTW52yyPqtRfnmHCFQOovTZHCyck7A0jFqk2cnZcIUPvp0jPXNA+LhBAtUSRrjm09yuZB4frUuqLjJ6zNNZnYithUlIgRQVY1qQ7C8me08f8Aqt8xb8a5OOV8PP2HpdES08Zjfrrx2O2r5I/RjpeAHtiiO8TD/kh/A12cA/8Ab7n9DyemlfDp90l8meiWr2D5axWoCyzDjzD+ulABtACoAAz99OGnP+U/zKkCsOJdYZv1P5HTwaviIL/svmeQz+ya+cjzPtFzOV41e2Ef1ZR/yB/CvS4FXmXvPP6XdcK/W18zzevcPkBGgBUAPahiIkGpKtCaMi1wd/SkFoRhYW2O+w2pBaCRlcp5RsfcNvnToLRdFkM7C/hke/akFgTwMGKkbinQtSqy0YB9Oq21FD1IoWMmigbREikMagD3mPi6e5XTvevdfDwPk/K8qXYU5pneLkOyMBa23WnHHCIsmXJk5tr3Myv19v8Apt35Vpa7zm6iPP6Cw2RzteQDccxyO9Q5xT3ZuoOUaUdkUYvBTuQDG1x6U20+0WPGock/AqjybEMLiJiPd+FS5Jdpso3ukwPE4eRG0MpDdjQNUE/o/ijb9W24uOlZua7zVY33Dw8K4t1JERsO5FZuce1mkYN7pDPwdjNOvwSR6EE/KlrjdWaaJVyLDwLjbX8Icr+0BS6yPePq5dw7cA4vVGoCXkFx5uX+oW/hepeSJaxyujKzLh6aGNnkCgLJ4ZswJ1e7tVWhVQsiyZ5LTXACMCB1azC9ZZo6sUl6n8jThuIWPicfqlG/FHVV8YfqgRgMM8kipH7bXtvbkCTv7gavHGUpKMebMs2SGODnPkvebX6LYzt/90fnXT5Jn/WcH8nwf7ExcSJEdkZmDKSp8xO42O965paotpvkd+Pq5xU4pU9+Q0Ezah5m+Z7VEpOuZThHuQZ4zfab5msdUu8nRHuO9+j0HwJGJJvJbc35Kv5mvZ6Nvq5N9/0R850zXWxS7vqzR4wktg5fUAfNwPxrfjXWCX72nN0bG+Jh7/gmeU4n2a8CHM+vRz3ESRsqLLp0FifM/hi4jcr5v9WkfGvV6NSeV33Hif5BKS4ZKPPV7exnP4bL8GYtQUOyxM7gSMbMtrbAjmSR/wDSK9yMYs+NyTyp0tuVOu/b8mfmKwR4yEJ4ZjQReIULOhYAGQ3bc/wrLsR1pt6vh4fc2sRmOXtqYqhc6t9Btf8AZrp1Qvc81Y+IUaV8v36gsWZYX6vIrEAtEoUBb+Zb3F+lZNrb2HVGE/O77RlZVmUSuC40gA7AX3IIH8aTmjSOKSdt2EZ5nUMjxsgPlHmuLUlNUOWNybruCcRxJA8CxtFupFj7jUtrcpQdL1BUHG6KNIi+7vU2aNMliOOBfyR/dTtBTOVxGKeWVnVTc9AP40atyerVUENmMunRpIva23pSsdbUAthpFuSCKNxuilIGbkKKDUkSbCsKNLFrR7/gsGiYl5HsVLEj03r25tuCSPlsUYxyuUuVnStm+FBtdeXpXN1OQ73xOFdoTBjMO6XFvSs5QmmaxyYpLYzIM7w4ZgStgLfG9bPDOkc8eKxJtWE4jiTCAjdb+lQuHyUaS4vCmQm4mwyIzgr8OpNCwTbpjfF4ktjic64gw8kviaBsNu+q+1jXRHG4xqzheXVk1KPYbR+kDD6FGncW/ZPaud8O+87/AClNciMfHkEeHuty99l67n+FLqW5b8h+UpJJLcrb6VYglhCxPwA/j60uo33ZflFrkZz/AEnk/wDwb3FuY9PyqupXeQ80gH/tGcNq8BC2+5PIE3sNu5pvEu9hHLI57POJnxEXhsiLeQyMw5knYUUkG7q+wzsDn0sKFE029Rci/OxpOW1C6mLnqO1FfE1Wx+s3e5pcNPpxUB/xgfveX8a24d1lj7Tk4+Orhpr1fLc9Wr3j4s8z4swEi4iV/DbQW1BtJ07gE+bkN714nFY5LJJ1t3n13RufHLBCOpWlVXv4GPhz5h/XSuSXI9Fh0UZY2UFj2UEn5Cskm3S3ZnKSirk6R6XwZhGjwwDqVYszEEWPOwuPcBXv8DCUMVSVPc+U6TyxyZ7i7VIq48kthCPtOo+/V+FT0i/9NetF9ERvib7k/seY4rkPfXiw5n1SOL48AKwqTa7Mfkv8/vr2OjI25P2fU8D/ACDI4xgku9/L7mJmvCkkKwsrCUTRiUFEeyxnSA7kjYXa2/LbuK9G9r/dj56/O0+z48jq8N9G8YV1kkkZyUCOqlVXUwB8pvqPPruLGqoly7F3mdjOC4YkJLyE3cDUAoGjbcc77ffVwhbpmObM4wtGTw3kUU+Hmd30yIQEGoAEm35/eKzW7OibajaNnh7JsJGoaZkaQagbtcfAUae8TkmtiGd4PAojlNBJG1t/lv796pJdpEtVbGZLHgmiisQrCxa1t9/Nep2ove0amIzXBBRpAvYjp+XahUU+ZgyZlCJ9YW62I+7Y0mCuwnC59DGzEINz29KO0aBcVn4MgYILChsSW9kMfnusWAtT1C02ZkGMK0WGgd8cxo1C6tHv+b5BIvsk267/AH17mPNF8z5LNwco+jyMSTh5/E0XuSL39K16xOOoxcZqeitw08LyxoH1Eg7W7XqI54ydGmfh8kI6is8MbO32d/f3p9crS7yXiyrG5N8gPEZQtx/iF60uzkWacaszcfgQqA362NTI3w5nKTQLBgFdgL2rOrN5Z5RR0w4Ji8vnG479bXFZa13Gv+zbzkV4jJY49A8pswBNxyIvVJ2c0rT3lzMrMcsiHi8hZxptblcXp1dFxzSUqTCXwUKzi4FhGCN+Z68v62qeaG3Sq9gWfB4YN+ze5t2O55/8fnToSyZOxsnly4InU/hL0IIuOYvb4XrOS7jpg8nbfxKpMRgEJC+GfODcgnb0FTsWllff8Q5HDDUvsncW7HcV8VnWnLJet/M/XuElr4fHJ9sY/JBOXyaZY2OwWRCT6BgTUQdTT9a+ZeeOrFKPen8j16KVWF1IYd1II+Yr6FNPdHw0ouLqSpkqYgY5PBI4Lwox76Rfl1I5/Gsp4Mc/Sijox8XnxqozaXtNaDDogsiqo7KAB8hVxjGKqKoxnOU3cm37S2qJOQ+kLFKYkQMC3iXKgi4AVhuOnOvL6SmtCin2/Rnt9DY5LJKbW1c/ejzzFnlXlwPo0cH9IOIOqJNtgzX677c+21e30d6EvafNdO08sPY/i/wc7iM7xDizzysCpWxc20m11t28q7elegeHSKnzKY85ZDy5u3Tl16Uh0is4uQ3u7G/O7E3vz5002iXFPmii9IsiaQxUgGoAVACoAVACoAVACoAVAH0bi+Lw2wFe9Hha7T5GfHya2iZOK4hPial6DTWqxJRpnLLJklk6yO3YWScZMyaLW9azWCKlZvlz5pw0gn6VsNVv2vlTeKFolSzaWr5mdiM6JIt0FhWlowXCtrzjMxeOLLp9b1EpHViwKLsC8cg3BrOzo0JrcsfNZftnahzZK4bH3FEmPkPNzUObNI4Ma7CiTFuRYsT1qdTNI4oJ2kRkxLNzJ22pWyo44x5IpNIsokqGaxKGqDRHfZM14Iv9AHy2/CvlOMVZ5+0/RujZauExv/qvhsGVzHaWQTMhujMh7qSp+YppuO6dEzhGaqSTXr3NrB8XYlObCQdnXf8AeWx+d66YcZljzd+08/L0Tw0+S0+x/R2b+XcdpceJEwO/sEMDt62t99dK6Ril50X7v1HnZOhJp+ZNV69vlYsZx1Idoo1T1Ylj8hYD76559JTfoJL27m+LobGvTk37NvuYOMzrES+3K5HYHSP3VsDXHPiMs/Sk/l8j0MXCYMXoxXz+YABWJ0g2K5itIFI8348e+JA7Rr95Y17vR6/1e8+W6ad8QvYvqc3XaeQKkAqAGNAxjSGNSAagBUAKgBUAKgBUAKgBUAeuCKvqD4VzF9SJpULr0iJy+poflAxy71pUV5SV/URU0Pr2MMADS0j8oaIPgkF6TiilmnIhh9D3BAsKjYueuG6Zk4lQGIXcdKzZ2423FNgzVBsiNAx2FDBA8lQzWIO9QzVHX8N5hH4KIXUMLixNj7RItfntavneP4fJ1zmounXyPtuhuMw+TRxymlJXs9u1m5XmnuCoAVAFkHtD+ulTLkJ8gppAOtZpNk0VNiR0FUoDoracn0qlFDoFxOKRBeR1Ud2YD+NaQhKW0VZM8kMaubS9p5txRi1lxLsh1L5QCOtlF/vvXu8LBwxJPmfH9I5o5eIlKLtbV4GTW5wioAagY1ADGkMakAqAJpCxNgCT2tQAa+RzjmhoApmy91F2FOhN0CUhioAVACoA9eWQk7C9fTnwjilzHfGFaViWFSKDjGJ2BpWadTGiuTHOehqW2XHBBdpT4kn2W+RqLNergSheTtRbImsYFiZH1EHY3tapd2dOOMNNrkQxeEeMAn9qoaaKx5Y5HsuQMkRIvU0auaTJ/USd6NJPXpbFc+GtYjek4lwyatmSxMACg9aGthY8jcqM2SsmdcSh6hmqKjUstF2Gx0kfsOy+gO3y5Vjkw48npxTOnDxWbD/45Ne/bw5GphuLJV9tVcfun5jb7q4cnRmJ+ja+P74nrYenuIj6aUvg/ht8DWwvFkLe2GQ+o1D5jf7q4cnR2WPo0z1sPTnDz9NOPxXw+xr4fHRuLpIrd7MNveOlcc8U4OpJnqY+Jw5FcJJ+8DxfEGHj5yAnsnmP3bVrDhM0v+Pjsc+XpLhsfOd+zf5GLi+Nf7qL4ubf8V/OuqHR395eB5uXp3/84eP2X3MebPcXNspbewtEpG5vYAi7b2PXoa6ocJij2X7dzzsvSfE5Ocq9m35+Jk4iJ73cNcki7A3JU2YXPUEgEdK6UqWxwOWp23bJYPL5ZTpiieQ9kUta5C72G27KPiKBF2W5LPOXESX8MXe5ChRvzudzsdhvsaH3Baq+w6DG/R/MjALNCykqLkld2Bbyix1AKCb36GjcWpXX73kMHwWWYgyhrawNCOblFBvc223/AKvQudCctrRi4XLVLqGYbkXHXfnWmj1mHXtvZB2RZZh2nlSZvIoOk3I36cuf8qiSqVG+OTlj1PmaeS4PBRa/GZHOry3F7C23M96mtyr2Bs1zLCho9CghWubAfHl1p7UJptojLn8Al8RI9yLH5/lSdMpbE8VxkGFgnfp3oGYeY5yZRa1t70WS427MukUKgBqAFQB9W4Dh6GIbgbda9Oeacjw8fC44IpxWVYZm3C9egoWTIkTLDhb5IFaLCxp+yLH0qv8AZJktYYR7CGrChifLv7uVKsjQXhTIf2thUtuLW37+lHVZGJcRgRy2YZhEzSFbbkEbfOuuKpJM8fNHXNuK58jmMzxIM2ochb7qlvc7MGOSxUy/Psasix25qLH86UuQcNCUW7RlrNsBU2dDhbGbFkXpOQ1hTISYluotUtsqOOPYUPMxABvbpStmqxqLshh8G8rhEUszGwABO/wqJbKzWG7oi+WS+IYwpLhtFv8AFe1h61NbWWpK1HtK81yuXDyeHOhjewNjY7HqCCQR7u1Z8zX1HQf9n+IeSVYnjZIlRjI5MYPiIHsB5twD/XKi1sNPm+4uT6NpdZWTEQKo8utNcgLjXqQCym4Eb78uQ90/v74j1Lt/ef2YXD9HsTrIqPOz/qTHJ4BCFpImkKAarMPZJbmOViarQqJeRprY4lsqte5APhhtyB5tvT2R9+3cVPVgs98u+jZbLsKIXLBA4w8bQlpSniu8LvJqW9zZ72bkWRE5EkDjEuE5vx7uQJlr4DwcSsgs7R2iMge4cK5BTww4vr8IG+na+55HB1ex0rVp3532d235NTNM0gaacPMCWxMUsTqiSKI4wdQM6trUEMfIAQCvLzXBL6IiKpLbtZiZrm0ZLaPPfFTT3sRZXsEAJ721fAU3Jb+0Sxtpf+tfv72kci4nOFcukKMdLKNRbk7XYG3O4uPjfnSchrFV2+aojhOKZYr+DHDHeNYzZL306rSEk7yWdgW61Jei1T/dq+JOfjXGNceIFuQ3lRVsV5WtyosrSASZ/iTa8z7ajtt7W7UWw0oz9Zve5v3osKXIrY0mNIa1IY1qAFQA1ACoAVACoAVACoA91m4gxBUi9r9e1fRdTBO6Pinxc3s5GTHLM8gQsbse5pukroIpT5N7nYw8B61BaVtxfa1cb4vuR6Uejo1zOT4jyJ4JljDk6uXzraGTXGzmli6uWlqw4cDOVDGQ7+nI1k+IR0rhpJdhiY/IDHG7Eny+mx9PfVqdujOpLmifDGUpMrF+xPypt0jDLKTnSdUaX6KQAXLj97uDapv1Cc5pbyQNlWAh2vp9oA6twB39d/40ZNk6K4abnkWtgfFOFhixL206SAV08hsLj51GN3FNnRmU9bUORbw5ioVkLO6gKnUA9Nxv02++pyq1SK4VaG3IPzziHBSYKNFA8RCCAF5dD7haphFxm2+R0cR5+NRjzOXyrOIopUcqxCvq8psTVTpxaRlhxzhkUmLMuI1OLOIijsPE8RVY3IbruKh+jpZvCFZNa2LOJeNji76sNCCQi6iC7AIxawLcgbkH0NQqibNanYNieOsUzMw8FNSqCFiTT5BZWsQfMBtfttU7FKPeRj4/xwLkzai6snmUWXWbsVC2Go9yDStdxdWc8cxm0hfGl0qAAviPYAcgBewFS5MtJdwHWbNENSLoiallIjSGMaAI0gGpjFSAagB7UARIoAYikA1ACtQA1ACoAVACoAVADUAe2yYtK+nPzlYpDYTM0RwxA5WrLJHUqO3htWKV1Z0sX0gIqgHtXI+E3PXXHOuTMnMM4hnYStfUt7G/etFjlFUjmnxEZStp2B4jjSXZVBsOR70lgii3xGVrmkYWa5zK6srCwY71WlLkTBuT3dgOBeWx0cqE2LMsVrWUNj5CbajUuTNFgxreiCa9wGNLcp6E7og+GY31Hf1N/wCNKiutXYUYeC971KRpOenkCyixI7VDNou1ZC9SXREmgaKmqGWis0iyBqRogRUM0RE1JohrVJaFNEygFlZb7i4Ivbna/PekNB0uRzK7KQvldYydagansUA1EE3BB5dD2NFBqRbBw3I1zrjADaPaLXa3IADfzeX3+m9FMnrEEDIEAsX1ErOQw2UeCBa4Pchhz6inp3r95EPK6tLsT8WZ2bZesSYcjVqliEjBihG7HTpC7gFQDZt6jss2vzmvYZtAxqBj0CLcPhXkNkRmP+EE/O3Kk2BZisqmj1a42GnmTy3/AI0BY82VOqqxtZhcfGmlZMpqPMhicFpQNfnTcaQozTYJUmg1ACoAVqAFagBWoEf/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5334000" y="1123950"/>
            <a:ext cx="5552922" cy="4851344"/>
          </a:xfrm>
          <a:prstGeom prst="rect">
            <a:avLst/>
          </a:prstGeom>
        </p:spPr>
      </p:pic>
      <p:sp>
        <p:nvSpPr>
          <p:cNvPr id="9" name="Rectangle 8"/>
          <p:cNvSpPr/>
          <p:nvPr/>
        </p:nvSpPr>
        <p:spPr>
          <a:xfrm>
            <a:off x="0" y="2542183"/>
            <a:ext cx="2215671" cy="923330"/>
          </a:xfrm>
          <a:prstGeom prst="rect">
            <a:avLst/>
          </a:prstGeom>
          <a:solidFill>
            <a:schemeClr val="tx1">
              <a:alpha val="90000"/>
            </a:schemeClr>
          </a:solidFill>
        </p:spPr>
        <p:txBody>
          <a:bodyPr wrap="none" rtlCol="0">
            <a:spAutoFit/>
          </a:bodyPr>
          <a:lstStyle/>
          <a:p>
            <a:r>
              <a:rPr lang="en-US" sz="5400" b="1" dirty="0">
                <a:solidFill>
                  <a:srgbClr val="FFC000"/>
                </a:solidFill>
                <a:latin typeface="Calibri" panose="020F0502020204030204" pitchFamily="34" charset="0"/>
                <a:cs typeface="Segoe UI Light" panose="020B0502040204020203" pitchFamily="34" charset="0"/>
              </a:rPr>
              <a:t>HTML5</a:t>
            </a:r>
          </a:p>
        </p:txBody>
      </p:sp>
      <p:pic>
        <p:nvPicPr>
          <p:cNvPr id="1027" name="Picture 3"/>
          <p:cNvPicPr>
            <a:picLocks noChangeAspect="1" noChangeArrowheads="1"/>
          </p:cNvPicPr>
          <p:nvPr/>
        </p:nvPicPr>
        <p:blipFill rotWithShape="1">
          <a:blip r:embed="rId4" cstate="email">
            <a:extLst>
              <a:ext uri="{28A0092B-C50C-407E-A947-70E740481C1C}">
                <a14:useLocalDpi xmlns:a14="http://schemas.microsoft.com/office/drawing/2010/main" xmlns="" val="0"/>
              </a:ext>
            </a:extLst>
          </a:blip>
          <a:srcRect l="-1"/>
          <a:stretch/>
        </p:blipFill>
        <p:spPr bwMode="auto">
          <a:xfrm>
            <a:off x="5793117" y="1487955"/>
            <a:ext cx="4634688" cy="25863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7357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1000"/>
                                        <p:tgtEl>
                                          <p:spTgt spid="1027"/>
                                        </p:tgtEl>
                                      </p:cBhvr>
                                    </p:animEffect>
                                    <p:anim calcmode="lin" valueType="num">
                                      <p:cBhvr>
                                        <p:cTn id="16" dur="1000" fill="hold"/>
                                        <p:tgtEl>
                                          <p:spTgt spid="1027"/>
                                        </p:tgtEl>
                                        <p:attrNameLst>
                                          <p:attrName>ppt_x</p:attrName>
                                        </p:attrNameLst>
                                      </p:cBhvr>
                                      <p:tavLst>
                                        <p:tav tm="0">
                                          <p:val>
                                            <p:strVal val="#ppt_x"/>
                                          </p:val>
                                        </p:tav>
                                        <p:tav tm="100000">
                                          <p:val>
                                            <p:strVal val="#ppt_x"/>
                                          </p:val>
                                        </p:tav>
                                      </p:tavLst>
                                    </p:anim>
                                    <p:anim calcmode="lin" valueType="num">
                                      <p:cBhvr>
                                        <p:cTn id="17" dur="1000" fill="hold"/>
                                        <p:tgtEl>
                                          <p:spTgt spid="102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038" y="1842625"/>
            <a:ext cx="3220140" cy="4085303"/>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ICE BREAKER</a:t>
            </a:r>
          </a:p>
        </p:txBody>
      </p:sp>
      <p:sp>
        <p:nvSpPr>
          <p:cNvPr id="13" name="Rectangle 12"/>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Change the position of your superbike using HTML</a:t>
            </a:r>
          </a:p>
        </p:txBody>
      </p:sp>
      <p:sp>
        <p:nvSpPr>
          <p:cNvPr id="14" name="Isosceles Triangle 13"/>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886786" y="1842625"/>
            <a:ext cx="3220140" cy="4085303"/>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9" name="Rectangle 18"/>
          <p:cNvSpPr/>
          <p:nvPr/>
        </p:nvSpPr>
        <p:spPr>
          <a:xfrm>
            <a:off x="8706619" y="1842625"/>
            <a:ext cx="3220140" cy="4085303"/>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pic>
        <p:nvPicPr>
          <p:cNvPr id="2050"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5467357" y="3197713"/>
            <a:ext cx="2058999" cy="1375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9926752" y="3197713"/>
            <a:ext cx="2058999" cy="1375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300038" y="3197713"/>
            <a:ext cx="2058999" cy="1375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8889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Description: http://coderbayapp.appspot.com/files/html_dom.jpg"/>
          <p:cNvPicPr>
            <a:picLocks noChangeAspect="1" noChangeArrowheads="1"/>
          </p:cNvPicPr>
          <p:nvPr/>
        </p:nvPicPr>
        <p:blipFill>
          <a:blip r:embed="rId2" r:link="rId3" cstate="print">
            <a:extLst>
              <a:ext uri="{28A0092B-C50C-407E-A947-70E740481C1C}">
                <a14:useLocalDpi xmlns:a14="http://schemas.microsoft.com/office/drawing/2010/main" xmlns="" val="0"/>
              </a:ext>
            </a:extLst>
          </a:blip>
          <a:srcRect/>
          <a:stretch>
            <a:fillRect/>
          </a:stretch>
        </p:blipFill>
        <p:spPr bwMode="auto">
          <a:xfrm>
            <a:off x="2979440" y="2401152"/>
            <a:ext cx="6233119" cy="3354551"/>
          </a:xfrm>
          <a:prstGeom prst="rect">
            <a:avLst/>
          </a:prstGeom>
          <a:ln w="38100" cap="sq">
            <a:noFill/>
            <a:prstDash val="solid"/>
            <a:miter lim="800000"/>
          </a:ln>
          <a:effectLst>
            <a:outerShdw blurRad="76200" dir="13500000" sy="23000" kx="1200000" algn="br" rotWithShape="0">
              <a:prstClr val="black">
                <a:alpha val="20000"/>
              </a:prstClr>
            </a:outerShdw>
          </a:effectLst>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DOM AND HTML5</a:t>
            </a:r>
          </a:p>
        </p:txBody>
      </p:sp>
      <p:sp>
        <p:nvSpPr>
          <p:cNvPr id="11" name="Rectangle 2"/>
          <p:cNvSpPr>
            <a:spLocks noChangeArrowheads="1"/>
          </p:cNvSpPr>
          <p:nvPr/>
        </p:nvSpPr>
        <p:spPr bwMode="auto">
          <a:xfrm>
            <a:off x="217843" y="1209523"/>
            <a:ext cx="1099127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457200" algn="l"/>
              </a:tabLst>
            </a:pP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The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Document Object Model</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DOM</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is a cross-platform and language-independent convention. It  represents and interacts with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objects</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in HTML, XHTML, and XML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documents</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Nodes of all the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documents</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are organized in a tree structure, called the </a:t>
            </a:r>
            <a:r>
              <a:rPr kumimoji="0" lang="en-US" sz="1400" b="1"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DOM</a:t>
            </a:r>
            <a:r>
              <a:rPr kumimoji="0" lang="en-US" sz="1400" b="0" i="0" u="none" strike="noStrike" cap="none" normalizeH="0" baseline="0" dirty="0" smtClean="0">
                <a:ln>
                  <a:noFill/>
                </a:ln>
                <a:solidFill>
                  <a:srgbClr val="222222"/>
                </a:solidFill>
                <a:effectLst/>
                <a:latin typeface="+mn-lt"/>
                <a:ea typeface="Calibri" panose="020F0502020204030204" pitchFamily="34" charset="0"/>
                <a:cs typeface="Arial" panose="020B0604020202020204" pitchFamily="34" charset="0"/>
              </a:rPr>
              <a:t> tree.</a:t>
            </a:r>
            <a:endParaRPr kumimoji="0" lang="en-US" sz="14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xmlns="" val="20810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86454" y="1897670"/>
            <a:ext cx="2672244" cy="2239935"/>
            <a:chOff x="4686454" y="1897670"/>
            <a:chExt cx="2672244" cy="2239935"/>
          </a:xfrm>
        </p:grpSpPr>
        <p:sp>
          <p:nvSpPr>
            <p:cNvPr id="4" name="Freeform 3"/>
            <p:cNvSpPr/>
            <p:nvPr/>
          </p:nvSpPr>
          <p:spPr>
            <a:xfrm>
              <a:off x="4686454" y="1897670"/>
              <a:ext cx="2672244" cy="2239935"/>
            </a:xfrm>
            <a:custGeom>
              <a:avLst/>
              <a:gdLst>
                <a:gd name="connsiteX0" fmla="*/ 0 w 1487169"/>
                <a:gd name="connsiteY0" fmla="*/ 247866 h 1487169"/>
                <a:gd name="connsiteX1" fmla="*/ 247866 w 1487169"/>
                <a:gd name="connsiteY1" fmla="*/ 0 h 1487169"/>
                <a:gd name="connsiteX2" fmla="*/ 1239303 w 1487169"/>
                <a:gd name="connsiteY2" fmla="*/ 0 h 1487169"/>
                <a:gd name="connsiteX3" fmla="*/ 1487169 w 1487169"/>
                <a:gd name="connsiteY3" fmla="*/ 247866 h 1487169"/>
                <a:gd name="connsiteX4" fmla="*/ 1487169 w 1487169"/>
                <a:gd name="connsiteY4" fmla="*/ 1239303 h 1487169"/>
                <a:gd name="connsiteX5" fmla="*/ 1239303 w 1487169"/>
                <a:gd name="connsiteY5" fmla="*/ 1487169 h 1487169"/>
                <a:gd name="connsiteX6" fmla="*/ 247866 w 1487169"/>
                <a:gd name="connsiteY6" fmla="*/ 1487169 h 1487169"/>
                <a:gd name="connsiteX7" fmla="*/ 0 w 1487169"/>
                <a:gd name="connsiteY7" fmla="*/ 1239303 h 1487169"/>
                <a:gd name="connsiteX8" fmla="*/ 0 w 1487169"/>
                <a:gd name="connsiteY8" fmla="*/ 247866 h 148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7169" h="1487169">
                  <a:moveTo>
                    <a:pt x="0" y="247866"/>
                  </a:moveTo>
                  <a:cubicBezTo>
                    <a:pt x="0" y="110973"/>
                    <a:pt x="110973" y="0"/>
                    <a:pt x="247866" y="0"/>
                  </a:cubicBezTo>
                  <a:lnTo>
                    <a:pt x="1239303" y="0"/>
                  </a:lnTo>
                  <a:cubicBezTo>
                    <a:pt x="1376196" y="0"/>
                    <a:pt x="1487169" y="110973"/>
                    <a:pt x="1487169" y="247866"/>
                  </a:cubicBezTo>
                  <a:lnTo>
                    <a:pt x="1487169" y="1239303"/>
                  </a:lnTo>
                  <a:cubicBezTo>
                    <a:pt x="1487169" y="1376196"/>
                    <a:pt x="1376196" y="1487169"/>
                    <a:pt x="1239303" y="1487169"/>
                  </a:cubicBezTo>
                  <a:lnTo>
                    <a:pt x="247866" y="1487169"/>
                  </a:lnTo>
                  <a:cubicBezTo>
                    <a:pt x="110973" y="1487169"/>
                    <a:pt x="0" y="1376196"/>
                    <a:pt x="0" y="1239303"/>
                  </a:cubicBezTo>
                  <a:lnTo>
                    <a:pt x="0" y="247866"/>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4038" tIns="164038" rIns="164038" bIns="164038" numCol="1" spcCol="1270" anchor="ctr" anchorCtr="0">
              <a:noAutofit/>
            </a:bodyPr>
            <a:lstStyle/>
            <a:p>
              <a:pPr lvl="0" algn="ctr" defTabSz="1600200">
                <a:lnSpc>
                  <a:spcPct val="90000"/>
                </a:lnSpc>
                <a:spcBef>
                  <a:spcPct val="0"/>
                </a:spcBef>
                <a:spcAft>
                  <a:spcPct val="35000"/>
                </a:spcAft>
              </a:pPr>
              <a:endParaRPr lang="en-US" sz="3600" kern="1200"/>
            </a:p>
          </p:txBody>
        </p:sp>
        <p:sp>
          <p:nvSpPr>
            <p:cNvPr id="13" name="Rectangle 12"/>
            <p:cNvSpPr/>
            <p:nvPr/>
          </p:nvSpPr>
          <p:spPr>
            <a:xfrm>
              <a:off x="4972954" y="2154560"/>
              <a:ext cx="2137344" cy="1787567"/>
            </a:xfrm>
            <a:prstGeom prst="rect">
              <a:avLst/>
            </a:prstGeom>
          </p:spPr>
          <p:txBody>
            <a:bodyPr wrap="square">
              <a:spAutoFit/>
            </a:bodyPr>
            <a:lstStyle/>
            <a:p>
              <a:pPr algn="ctr"/>
              <a:r>
                <a:rPr lang="en-US" dirty="0"/>
                <a:t>A semantic element in HTML5 clearly describes its meaning to both the browser and the developer.</a:t>
              </a:r>
            </a:p>
          </p:txBody>
        </p:sp>
      </p:grpSp>
      <p:grpSp>
        <p:nvGrpSpPr>
          <p:cNvPr id="5" name="Group 4"/>
          <p:cNvGrpSpPr/>
          <p:nvPr/>
        </p:nvGrpSpPr>
        <p:grpSpPr>
          <a:xfrm>
            <a:off x="8820538" y="2067038"/>
            <a:ext cx="2383456" cy="1997866"/>
            <a:chOff x="8820538" y="2067038"/>
            <a:chExt cx="2383456" cy="1997866"/>
          </a:xfrm>
        </p:grpSpPr>
        <p:sp>
          <p:nvSpPr>
            <p:cNvPr id="8" name="Freeform 7"/>
            <p:cNvSpPr/>
            <p:nvPr/>
          </p:nvSpPr>
          <p:spPr>
            <a:xfrm>
              <a:off x="8820538" y="2067038"/>
              <a:ext cx="2383456" cy="1997866"/>
            </a:xfrm>
            <a:custGeom>
              <a:avLst/>
              <a:gdLst>
                <a:gd name="connsiteX0" fmla="*/ 0 w 996403"/>
                <a:gd name="connsiteY0" fmla="*/ 166070 h 996403"/>
                <a:gd name="connsiteX1" fmla="*/ 166070 w 996403"/>
                <a:gd name="connsiteY1" fmla="*/ 0 h 996403"/>
                <a:gd name="connsiteX2" fmla="*/ 830333 w 996403"/>
                <a:gd name="connsiteY2" fmla="*/ 0 h 996403"/>
                <a:gd name="connsiteX3" fmla="*/ 996403 w 996403"/>
                <a:gd name="connsiteY3" fmla="*/ 166070 h 996403"/>
                <a:gd name="connsiteX4" fmla="*/ 996403 w 996403"/>
                <a:gd name="connsiteY4" fmla="*/ 830333 h 996403"/>
                <a:gd name="connsiteX5" fmla="*/ 830333 w 996403"/>
                <a:gd name="connsiteY5" fmla="*/ 996403 h 996403"/>
                <a:gd name="connsiteX6" fmla="*/ 166070 w 996403"/>
                <a:gd name="connsiteY6" fmla="*/ 996403 h 996403"/>
                <a:gd name="connsiteX7" fmla="*/ 0 w 996403"/>
                <a:gd name="connsiteY7" fmla="*/ 830333 h 996403"/>
                <a:gd name="connsiteX8" fmla="*/ 0 w 996403"/>
                <a:gd name="connsiteY8" fmla="*/ 166070 h 99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403" h="996403">
                  <a:moveTo>
                    <a:pt x="0" y="166070"/>
                  </a:moveTo>
                  <a:cubicBezTo>
                    <a:pt x="0" y="74352"/>
                    <a:pt x="74352" y="0"/>
                    <a:pt x="166070" y="0"/>
                  </a:cubicBezTo>
                  <a:lnTo>
                    <a:pt x="830333" y="0"/>
                  </a:lnTo>
                  <a:cubicBezTo>
                    <a:pt x="922051" y="0"/>
                    <a:pt x="996403" y="74352"/>
                    <a:pt x="996403" y="166070"/>
                  </a:cubicBezTo>
                  <a:lnTo>
                    <a:pt x="996403" y="830333"/>
                  </a:lnTo>
                  <a:cubicBezTo>
                    <a:pt x="996403" y="922051"/>
                    <a:pt x="922051" y="996403"/>
                    <a:pt x="830333" y="996403"/>
                  </a:cubicBezTo>
                  <a:lnTo>
                    <a:pt x="166070" y="996403"/>
                  </a:lnTo>
                  <a:cubicBezTo>
                    <a:pt x="74352" y="996403"/>
                    <a:pt x="0" y="922051"/>
                    <a:pt x="0" y="830333"/>
                  </a:cubicBezTo>
                  <a:lnTo>
                    <a:pt x="0" y="166070"/>
                  </a:lnTo>
                  <a:close/>
                </a:path>
              </a:pathLst>
            </a:custGeom>
            <a:solidFill>
              <a:srgbClr val="0081E2"/>
            </a:solidFill>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80" tIns="114680" rIns="114680" bIns="114680" numCol="1" spcCol="1270" anchor="ctr" anchorCtr="0">
              <a:noAutofit/>
            </a:bodyPr>
            <a:lstStyle/>
            <a:p>
              <a:pPr lvl="0" algn="ctr" defTabSz="1155700">
                <a:lnSpc>
                  <a:spcPct val="90000"/>
                </a:lnSpc>
                <a:spcBef>
                  <a:spcPct val="0"/>
                </a:spcBef>
                <a:spcAft>
                  <a:spcPct val="35000"/>
                </a:spcAft>
              </a:pPr>
              <a:endParaRPr lang="en-US" sz="2600" kern="1200"/>
            </a:p>
          </p:txBody>
        </p:sp>
        <p:pic>
          <p:nvPicPr>
            <p:cNvPr id="4102" name="Picture 6" descr="http://www.gandharvan.com/wp-content/uploads/2013/12/rajesh.gif"/>
            <p:cNvPicPr>
              <a:picLocks noChangeAspect="1" noChangeArrowheads="1" noCrop="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9243417" y="2156500"/>
              <a:ext cx="1578482" cy="183085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7" name="Rectangle 16"/>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HTML5 SEMANTIC ELEMENTS</a:t>
            </a:r>
          </a:p>
        </p:txBody>
      </p:sp>
      <p:grpSp>
        <p:nvGrpSpPr>
          <p:cNvPr id="6" name="Group 5"/>
          <p:cNvGrpSpPr/>
          <p:nvPr/>
        </p:nvGrpSpPr>
        <p:grpSpPr>
          <a:xfrm>
            <a:off x="857972" y="2071272"/>
            <a:ext cx="2383456" cy="1997866"/>
            <a:chOff x="857972" y="2071272"/>
            <a:chExt cx="2383456" cy="1997866"/>
          </a:xfrm>
        </p:grpSpPr>
        <p:sp>
          <p:nvSpPr>
            <p:cNvPr id="12" name="Freeform 11"/>
            <p:cNvSpPr/>
            <p:nvPr/>
          </p:nvSpPr>
          <p:spPr>
            <a:xfrm>
              <a:off x="857972" y="2071272"/>
              <a:ext cx="2383456" cy="1997866"/>
            </a:xfrm>
            <a:custGeom>
              <a:avLst/>
              <a:gdLst>
                <a:gd name="connsiteX0" fmla="*/ 0 w 996403"/>
                <a:gd name="connsiteY0" fmla="*/ 166070 h 996403"/>
                <a:gd name="connsiteX1" fmla="*/ 166070 w 996403"/>
                <a:gd name="connsiteY1" fmla="*/ 0 h 996403"/>
                <a:gd name="connsiteX2" fmla="*/ 830333 w 996403"/>
                <a:gd name="connsiteY2" fmla="*/ 0 h 996403"/>
                <a:gd name="connsiteX3" fmla="*/ 996403 w 996403"/>
                <a:gd name="connsiteY3" fmla="*/ 166070 h 996403"/>
                <a:gd name="connsiteX4" fmla="*/ 996403 w 996403"/>
                <a:gd name="connsiteY4" fmla="*/ 830333 h 996403"/>
                <a:gd name="connsiteX5" fmla="*/ 830333 w 996403"/>
                <a:gd name="connsiteY5" fmla="*/ 996403 h 996403"/>
                <a:gd name="connsiteX6" fmla="*/ 166070 w 996403"/>
                <a:gd name="connsiteY6" fmla="*/ 996403 h 996403"/>
                <a:gd name="connsiteX7" fmla="*/ 0 w 996403"/>
                <a:gd name="connsiteY7" fmla="*/ 830333 h 996403"/>
                <a:gd name="connsiteX8" fmla="*/ 0 w 996403"/>
                <a:gd name="connsiteY8" fmla="*/ 166070 h 99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403" h="996403">
                  <a:moveTo>
                    <a:pt x="0" y="166070"/>
                  </a:moveTo>
                  <a:cubicBezTo>
                    <a:pt x="0" y="74352"/>
                    <a:pt x="74352" y="0"/>
                    <a:pt x="166070" y="0"/>
                  </a:cubicBezTo>
                  <a:lnTo>
                    <a:pt x="830333" y="0"/>
                  </a:lnTo>
                  <a:cubicBezTo>
                    <a:pt x="922051" y="0"/>
                    <a:pt x="996403" y="74352"/>
                    <a:pt x="996403" y="166070"/>
                  </a:cubicBezTo>
                  <a:lnTo>
                    <a:pt x="996403" y="830333"/>
                  </a:lnTo>
                  <a:cubicBezTo>
                    <a:pt x="996403" y="922051"/>
                    <a:pt x="922051" y="996403"/>
                    <a:pt x="830333" y="996403"/>
                  </a:cubicBezTo>
                  <a:lnTo>
                    <a:pt x="166070" y="996403"/>
                  </a:lnTo>
                  <a:cubicBezTo>
                    <a:pt x="74352" y="996403"/>
                    <a:pt x="0" y="922051"/>
                    <a:pt x="0" y="830333"/>
                  </a:cubicBezTo>
                  <a:lnTo>
                    <a:pt x="0" y="166070"/>
                  </a:lnTo>
                  <a:close/>
                </a:path>
              </a:pathLst>
            </a:custGeom>
            <a:solidFill>
              <a:srgbClr val="606060"/>
            </a:solidFill>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680" tIns="114680" rIns="114680" bIns="114680" numCol="1" spcCol="1270" anchor="ctr" anchorCtr="0">
              <a:noAutofit/>
            </a:bodyPr>
            <a:lstStyle/>
            <a:p>
              <a:pPr lvl="0" algn="ctr" defTabSz="1155700">
                <a:lnSpc>
                  <a:spcPct val="90000"/>
                </a:lnSpc>
                <a:spcBef>
                  <a:spcPct val="0"/>
                </a:spcBef>
                <a:spcAft>
                  <a:spcPct val="35000"/>
                </a:spcAft>
              </a:pPr>
              <a:endParaRPr lang="en-US" sz="2600" kern="1200"/>
            </a:p>
          </p:txBody>
        </p:sp>
        <p:pic>
          <p:nvPicPr>
            <p:cNvPr id="19" name="Picture 4" descr="https://encrypted-tbn2.gstatic.com/images?q=tbn:ANd9GcSgOYmUQjwueYKw3907YOP5FenC3dP_X-tIWC4ykw6GSC95BVtZ"/>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909491" y="2131313"/>
              <a:ext cx="2280418" cy="1881230"/>
            </a:xfrm>
            <a:prstGeom prst="roundRect">
              <a:avLst>
                <a:gd name="adj" fmla="val 15054"/>
              </a:avLst>
            </a:prstGeom>
            <a:solidFill>
              <a:srgbClr val="FFFFFF">
                <a:shade val="85000"/>
              </a:srgbClr>
            </a:solidFill>
            <a:ln>
              <a:noFill/>
            </a:ln>
            <a:effectLst>
              <a:reflection blurRad="12700" stA="38000" endPos="28000" dist="5000" dir="5400000" sy="-100000" algn="bl" rotWithShape="0"/>
            </a:effectLst>
            <a:extLst/>
          </p:spPr>
        </p:pic>
      </p:grpSp>
      <p:sp>
        <p:nvSpPr>
          <p:cNvPr id="21" name="Right Arrow 20"/>
          <p:cNvSpPr/>
          <p:nvPr/>
        </p:nvSpPr>
        <p:spPr>
          <a:xfrm flipH="1">
            <a:off x="3479800" y="2590800"/>
            <a:ext cx="1071068" cy="749299"/>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What is a semantic element?</a:t>
            </a:r>
          </a:p>
        </p:txBody>
      </p:sp>
      <p:sp>
        <p:nvSpPr>
          <p:cNvPr id="16" name="Isosceles Triangle 15"/>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Arrow 17"/>
          <p:cNvSpPr/>
          <p:nvPr/>
        </p:nvSpPr>
        <p:spPr>
          <a:xfrm>
            <a:off x="7645400" y="2654300"/>
            <a:ext cx="1071068" cy="749299"/>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91855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NEW HTML5 SEMANTIC ELEMENTS</a:t>
            </a:r>
          </a:p>
        </p:txBody>
      </p:sp>
      <p:grpSp>
        <p:nvGrpSpPr>
          <p:cNvPr id="3" name="Group 2"/>
          <p:cNvGrpSpPr/>
          <p:nvPr/>
        </p:nvGrpSpPr>
        <p:grpSpPr>
          <a:xfrm>
            <a:off x="615613" y="1298737"/>
            <a:ext cx="7785437" cy="4697578"/>
            <a:chOff x="615613" y="1298737"/>
            <a:chExt cx="7785437" cy="4697578"/>
          </a:xfrm>
        </p:grpSpPr>
        <p:sp>
          <p:nvSpPr>
            <p:cNvPr id="10" name="Rectangle 9"/>
            <p:cNvSpPr/>
            <p:nvPr/>
          </p:nvSpPr>
          <p:spPr>
            <a:xfrm>
              <a:off x="615613" y="1298737"/>
              <a:ext cx="1822787" cy="1053340"/>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&lt;article&gt;</a:t>
              </a:r>
            </a:p>
          </p:txBody>
        </p:sp>
        <p:sp>
          <p:nvSpPr>
            <p:cNvPr id="11" name="Rectangle 10"/>
            <p:cNvSpPr/>
            <p:nvPr/>
          </p:nvSpPr>
          <p:spPr>
            <a:xfrm>
              <a:off x="2615863" y="1298737"/>
              <a:ext cx="1822787" cy="1053340"/>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&lt;aside&gt;</a:t>
              </a:r>
            </a:p>
          </p:txBody>
        </p:sp>
        <p:sp>
          <p:nvSpPr>
            <p:cNvPr id="13" name="Rectangle 12"/>
            <p:cNvSpPr/>
            <p:nvPr/>
          </p:nvSpPr>
          <p:spPr>
            <a:xfrm>
              <a:off x="4578013" y="1298737"/>
              <a:ext cx="1822787" cy="1053340"/>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&lt;details&gt;</a:t>
              </a:r>
            </a:p>
          </p:txBody>
        </p:sp>
        <p:sp>
          <p:nvSpPr>
            <p:cNvPr id="14" name="Rectangle 13"/>
            <p:cNvSpPr/>
            <p:nvPr/>
          </p:nvSpPr>
          <p:spPr>
            <a:xfrm>
              <a:off x="6578263" y="1298737"/>
              <a:ext cx="1822787" cy="1053340"/>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&lt;figure&gt;</a:t>
              </a:r>
            </a:p>
          </p:txBody>
        </p:sp>
        <p:sp>
          <p:nvSpPr>
            <p:cNvPr id="16" name="Rectangle 15"/>
            <p:cNvSpPr/>
            <p:nvPr/>
          </p:nvSpPr>
          <p:spPr>
            <a:xfrm>
              <a:off x="615613" y="2489411"/>
              <a:ext cx="1822787" cy="1053340"/>
            </a:xfrm>
            <a:prstGeom prst="rect">
              <a:avLst/>
            </a:prstGeom>
            <a:solidFill>
              <a:srgbClr val="70AD48"/>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a:t>
              </a:r>
              <a:r>
                <a:rPr lang="en-US" sz="2400" dirty="0" err="1">
                  <a:solidFill>
                    <a:schemeClr val="bg1"/>
                  </a:solidFill>
                </a:rPr>
                <a:t>figcaption</a:t>
              </a:r>
              <a:r>
                <a:rPr lang="en-US" sz="2400" dirty="0">
                  <a:solidFill>
                    <a:schemeClr val="bg1"/>
                  </a:solidFill>
                </a:rPr>
                <a:t>&gt;</a:t>
              </a:r>
            </a:p>
          </p:txBody>
        </p:sp>
        <p:sp>
          <p:nvSpPr>
            <p:cNvPr id="17" name="Rectangle 16"/>
            <p:cNvSpPr/>
            <p:nvPr/>
          </p:nvSpPr>
          <p:spPr>
            <a:xfrm>
              <a:off x="2615863" y="2489411"/>
              <a:ext cx="1822787" cy="1053340"/>
            </a:xfrm>
            <a:prstGeom prst="rect">
              <a:avLst/>
            </a:prstGeom>
            <a:solidFill>
              <a:srgbClr val="0070C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&lt;footer&gt;</a:t>
              </a:r>
            </a:p>
          </p:txBody>
        </p:sp>
        <p:sp>
          <p:nvSpPr>
            <p:cNvPr id="18" name="Rectangle 17"/>
            <p:cNvSpPr/>
            <p:nvPr/>
          </p:nvSpPr>
          <p:spPr>
            <a:xfrm>
              <a:off x="4578013" y="2489411"/>
              <a:ext cx="1822787" cy="1053340"/>
            </a:xfrm>
            <a:prstGeom prst="rect">
              <a:avLst/>
            </a:prstGeom>
            <a:solidFill>
              <a:schemeClr val="bg2">
                <a:lumMod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smtClean="0">
                  <a:solidFill>
                    <a:schemeClr val="bg1"/>
                  </a:solidFill>
                </a:rPr>
                <a:t>&lt;header&gt;</a:t>
              </a:r>
              <a:endParaRPr lang="en-US" sz="2400" dirty="0">
                <a:solidFill>
                  <a:schemeClr val="bg1"/>
                </a:solidFill>
              </a:endParaRPr>
            </a:p>
          </p:txBody>
        </p:sp>
        <p:sp>
          <p:nvSpPr>
            <p:cNvPr id="19" name="Rectangle 18"/>
            <p:cNvSpPr/>
            <p:nvPr/>
          </p:nvSpPr>
          <p:spPr>
            <a:xfrm>
              <a:off x="6578263" y="2489411"/>
              <a:ext cx="1822787" cy="1053340"/>
            </a:xfrm>
            <a:prstGeom prst="rect">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&lt;main&gt;</a:t>
              </a:r>
            </a:p>
          </p:txBody>
        </p:sp>
        <p:sp>
          <p:nvSpPr>
            <p:cNvPr id="21" name="Rectangle 20"/>
            <p:cNvSpPr/>
            <p:nvPr/>
          </p:nvSpPr>
          <p:spPr>
            <a:xfrm>
              <a:off x="615613" y="3699135"/>
              <a:ext cx="1822787" cy="1053340"/>
            </a:xfrm>
            <a:prstGeom prst="rect">
              <a:avLst/>
            </a:prstGeom>
            <a:solidFill>
              <a:srgbClr val="0070C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&lt;mark&gt;</a:t>
              </a:r>
            </a:p>
          </p:txBody>
        </p:sp>
        <p:sp>
          <p:nvSpPr>
            <p:cNvPr id="22" name="Rectangle 21"/>
            <p:cNvSpPr/>
            <p:nvPr/>
          </p:nvSpPr>
          <p:spPr>
            <a:xfrm>
              <a:off x="2615863" y="3718185"/>
              <a:ext cx="1822787" cy="1053340"/>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a:t>
              </a:r>
              <a:r>
                <a:rPr lang="en-US" sz="2400" dirty="0" err="1">
                  <a:solidFill>
                    <a:schemeClr val="bg1"/>
                  </a:solidFill>
                </a:rPr>
                <a:t>nav</a:t>
              </a:r>
              <a:r>
                <a:rPr lang="en-US" sz="2400" dirty="0">
                  <a:solidFill>
                    <a:schemeClr val="bg1"/>
                  </a:solidFill>
                </a:rPr>
                <a:t>&gt;</a:t>
              </a:r>
            </a:p>
          </p:txBody>
        </p:sp>
        <p:sp>
          <p:nvSpPr>
            <p:cNvPr id="23" name="Rectangle 22"/>
            <p:cNvSpPr/>
            <p:nvPr/>
          </p:nvSpPr>
          <p:spPr>
            <a:xfrm>
              <a:off x="4578013" y="3718185"/>
              <a:ext cx="1822787" cy="1053340"/>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&lt;section&gt;</a:t>
              </a:r>
            </a:p>
          </p:txBody>
        </p:sp>
        <p:sp>
          <p:nvSpPr>
            <p:cNvPr id="24" name="Rectangle 23"/>
            <p:cNvSpPr/>
            <p:nvPr/>
          </p:nvSpPr>
          <p:spPr>
            <a:xfrm>
              <a:off x="6578263" y="3718185"/>
              <a:ext cx="1822787" cy="1053340"/>
            </a:xfrm>
            <a:prstGeom prst="rect">
              <a:avLst/>
            </a:prstGeom>
            <a:solidFill>
              <a:srgbClr val="0070C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&lt;summary&gt;</a:t>
              </a:r>
            </a:p>
          </p:txBody>
        </p:sp>
        <p:sp>
          <p:nvSpPr>
            <p:cNvPr id="26" name="Rectangle 25"/>
            <p:cNvSpPr/>
            <p:nvPr/>
          </p:nvSpPr>
          <p:spPr>
            <a:xfrm>
              <a:off x="3603456" y="4942975"/>
              <a:ext cx="1822787" cy="1053340"/>
            </a:xfrm>
            <a:prstGeom prst="rect">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2400" dirty="0">
                  <a:solidFill>
                    <a:schemeClr val="bg1"/>
                  </a:solidFill>
                </a:rPr>
                <a:t>&lt;time&gt;</a:t>
              </a:r>
            </a:p>
          </p:txBody>
        </p:sp>
      </p:grpSp>
      <p:grpSp>
        <p:nvGrpSpPr>
          <p:cNvPr id="2" name="Group 1"/>
          <p:cNvGrpSpPr/>
          <p:nvPr/>
        </p:nvGrpSpPr>
        <p:grpSpPr>
          <a:xfrm>
            <a:off x="9027886" y="1290507"/>
            <a:ext cx="2830291" cy="3609045"/>
            <a:chOff x="9027886" y="1290507"/>
            <a:chExt cx="2830291" cy="3609045"/>
          </a:xfrm>
        </p:grpSpPr>
        <p:sp>
          <p:nvSpPr>
            <p:cNvPr id="27" name="Rounded Rectangle 26"/>
            <p:cNvSpPr/>
            <p:nvPr/>
          </p:nvSpPr>
          <p:spPr>
            <a:xfrm>
              <a:off x="9027886" y="1290507"/>
              <a:ext cx="2801257" cy="3609045"/>
            </a:xfrm>
            <a:prstGeom prst="roundRect">
              <a:avLst>
                <a:gd name="adj" fmla="val 2677"/>
              </a:avLst>
            </a:prstGeom>
            <a:solidFill>
              <a:schemeClr val="bg1">
                <a:lumMod val="50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p:cNvCxnSpPr/>
            <p:nvPr/>
          </p:nvCxnSpPr>
          <p:spPr>
            <a:xfrm>
              <a:off x="9027886" y="1970547"/>
              <a:ext cx="280125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35146" y="2645451"/>
              <a:ext cx="280125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056920" y="4263765"/>
              <a:ext cx="2801257"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820398" y="2645451"/>
              <a:ext cx="0" cy="1618314"/>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882729" y="1446130"/>
              <a:ext cx="1091570" cy="369332"/>
            </a:xfrm>
            <a:prstGeom prst="rect">
              <a:avLst/>
            </a:prstGeom>
            <a:noFill/>
          </p:spPr>
          <p:txBody>
            <a:bodyPr wrap="square" rtlCol="0">
              <a:spAutoFit/>
            </a:bodyPr>
            <a:lstStyle/>
            <a:p>
              <a:pPr algn="ctr"/>
              <a:r>
                <a:rPr lang="en-US" dirty="0">
                  <a:solidFill>
                    <a:schemeClr val="bg1"/>
                  </a:solidFill>
                </a:rPr>
                <a:t>&lt;header</a:t>
              </a:r>
              <a:r>
                <a:rPr lang="en-US" dirty="0" smtClean="0">
                  <a:solidFill>
                    <a:schemeClr val="bg1"/>
                  </a:solidFill>
                </a:rPr>
                <a:t>&gt;</a:t>
              </a:r>
              <a:endParaRPr lang="en-US" dirty="0">
                <a:solidFill>
                  <a:schemeClr val="bg1"/>
                </a:solidFill>
              </a:endParaRPr>
            </a:p>
          </p:txBody>
        </p:sp>
        <p:sp>
          <p:nvSpPr>
            <p:cNvPr id="35" name="TextBox 34"/>
            <p:cNvSpPr txBox="1"/>
            <p:nvPr/>
          </p:nvSpPr>
          <p:spPr>
            <a:xfrm>
              <a:off x="9840687" y="2123869"/>
              <a:ext cx="1091570" cy="369332"/>
            </a:xfrm>
            <a:prstGeom prst="rect">
              <a:avLst/>
            </a:prstGeom>
            <a:noFill/>
          </p:spPr>
          <p:txBody>
            <a:bodyPr wrap="square" rtlCol="0">
              <a:spAutoFit/>
            </a:bodyPr>
            <a:lstStyle/>
            <a:p>
              <a:pPr algn="ctr"/>
              <a:r>
                <a:rPr lang="en-US" dirty="0">
                  <a:solidFill>
                    <a:schemeClr val="bg1"/>
                  </a:solidFill>
                </a:rPr>
                <a:t>&lt;</a:t>
              </a:r>
              <a:r>
                <a:rPr lang="en-US" dirty="0" err="1">
                  <a:solidFill>
                    <a:schemeClr val="bg1"/>
                  </a:solidFill>
                </a:rPr>
                <a:t>nav</a:t>
              </a:r>
              <a:r>
                <a:rPr lang="en-US" dirty="0">
                  <a:solidFill>
                    <a:schemeClr val="bg1"/>
                  </a:solidFill>
                </a:rPr>
                <a:t>&gt;</a:t>
              </a:r>
            </a:p>
          </p:txBody>
        </p:sp>
        <p:sp>
          <p:nvSpPr>
            <p:cNvPr id="36" name="TextBox 35"/>
            <p:cNvSpPr txBox="1"/>
            <p:nvPr/>
          </p:nvSpPr>
          <p:spPr>
            <a:xfrm>
              <a:off x="9329685" y="2831415"/>
              <a:ext cx="1091570" cy="369332"/>
            </a:xfrm>
            <a:prstGeom prst="rect">
              <a:avLst/>
            </a:prstGeom>
            <a:noFill/>
          </p:spPr>
          <p:txBody>
            <a:bodyPr wrap="square" rtlCol="0">
              <a:spAutoFit/>
            </a:bodyPr>
            <a:lstStyle/>
            <a:p>
              <a:pPr algn="ctr"/>
              <a:r>
                <a:rPr lang="en-US" dirty="0">
                  <a:solidFill>
                    <a:schemeClr val="bg1"/>
                  </a:solidFill>
                </a:rPr>
                <a:t>&lt;section&gt;</a:t>
              </a:r>
            </a:p>
          </p:txBody>
        </p:sp>
        <p:sp>
          <p:nvSpPr>
            <p:cNvPr id="37" name="TextBox 36"/>
            <p:cNvSpPr txBox="1"/>
            <p:nvPr/>
          </p:nvSpPr>
          <p:spPr>
            <a:xfrm>
              <a:off x="9329690" y="3528397"/>
              <a:ext cx="1091570" cy="369332"/>
            </a:xfrm>
            <a:prstGeom prst="rect">
              <a:avLst/>
            </a:prstGeom>
            <a:noFill/>
          </p:spPr>
          <p:txBody>
            <a:bodyPr wrap="square" rtlCol="0">
              <a:spAutoFit/>
            </a:bodyPr>
            <a:lstStyle/>
            <a:p>
              <a:pPr algn="ctr"/>
              <a:r>
                <a:rPr lang="en-US" dirty="0">
                  <a:solidFill>
                    <a:schemeClr val="bg1"/>
                  </a:solidFill>
                </a:rPr>
                <a:t>&lt;article&gt;</a:t>
              </a:r>
            </a:p>
          </p:txBody>
        </p:sp>
        <p:sp>
          <p:nvSpPr>
            <p:cNvPr id="38" name="TextBox 37"/>
            <p:cNvSpPr txBox="1"/>
            <p:nvPr/>
          </p:nvSpPr>
          <p:spPr>
            <a:xfrm>
              <a:off x="10766607" y="3308971"/>
              <a:ext cx="1091570" cy="369332"/>
            </a:xfrm>
            <a:prstGeom prst="rect">
              <a:avLst/>
            </a:prstGeom>
            <a:noFill/>
          </p:spPr>
          <p:txBody>
            <a:bodyPr wrap="square" rtlCol="0">
              <a:spAutoFit/>
            </a:bodyPr>
            <a:lstStyle/>
            <a:p>
              <a:pPr algn="ctr"/>
              <a:r>
                <a:rPr lang="en-US" dirty="0">
                  <a:solidFill>
                    <a:schemeClr val="bg1"/>
                  </a:solidFill>
                </a:rPr>
                <a:t>&lt;aside&gt;</a:t>
              </a:r>
            </a:p>
          </p:txBody>
        </p:sp>
        <p:sp>
          <p:nvSpPr>
            <p:cNvPr id="39" name="TextBox 38"/>
            <p:cNvSpPr txBox="1"/>
            <p:nvPr/>
          </p:nvSpPr>
          <p:spPr>
            <a:xfrm>
              <a:off x="9728828" y="4402401"/>
              <a:ext cx="1091570" cy="369332"/>
            </a:xfrm>
            <a:prstGeom prst="rect">
              <a:avLst/>
            </a:prstGeom>
            <a:noFill/>
          </p:spPr>
          <p:txBody>
            <a:bodyPr wrap="square" rtlCol="0">
              <a:spAutoFit/>
            </a:bodyPr>
            <a:lstStyle/>
            <a:p>
              <a:pPr algn="ctr"/>
              <a:r>
                <a:rPr lang="en-US" dirty="0">
                  <a:solidFill>
                    <a:schemeClr val="bg1"/>
                  </a:solidFill>
                </a:rPr>
                <a:t>&lt;footer&gt;</a:t>
              </a:r>
            </a:p>
          </p:txBody>
        </p:sp>
        <p:cxnSp>
          <p:nvCxnSpPr>
            <p:cNvPr id="40" name="Straight Connector 39"/>
            <p:cNvCxnSpPr/>
            <p:nvPr/>
          </p:nvCxnSpPr>
          <p:spPr>
            <a:xfrm>
              <a:off x="9040624" y="3414693"/>
              <a:ext cx="1774321"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New Sematic Elements in HTML5:</a:t>
            </a:r>
          </a:p>
        </p:txBody>
      </p:sp>
      <p:sp>
        <p:nvSpPr>
          <p:cNvPr id="41" name="Isosceles Triangle 4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221721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SECTION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&lt;section&gt;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582993" y="1498971"/>
            <a:ext cx="6416848" cy="4114630"/>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le 12"/>
            <p:cNvSpPr/>
            <p:nvPr/>
          </p:nvSpPr>
          <p:spPr>
            <a:xfrm>
              <a:off x="-1194441" y="533336"/>
              <a:ext cx="5339858" cy="5177025"/>
            </a:xfrm>
            <a:prstGeom prst="rect">
              <a:avLst/>
            </a:prstGeom>
          </p:spPr>
          <p:txBody>
            <a:bodyPr wrap="square">
              <a:spAutoFit/>
            </a:bodyPr>
            <a:lstStyle/>
            <a:p>
              <a:r>
                <a:rPr lang="en-US" sz="1200" dirty="0">
                  <a:cs typeface="Consolas" pitchFamily="49" charset="0"/>
                </a:rPr>
                <a:t>&lt;!DOCTYPE html&gt;</a:t>
              </a:r>
            </a:p>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&lt;section&gt;</a:t>
              </a:r>
            </a:p>
            <a:p>
              <a:r>
                <a:rPr lang="en-US" sz="1200" dirty="0">
                  <a:cs typeface="Consolas" pitchFamily="49" charset="0"/>
                </a:rPr>
                <a:t>  &lt;h1&gt;Hobbies&lt;/h1&gt;</a:t>
              </a:r>
            </a:p>
            <a:p>
              <a:r>
                <a:rPr lang="en-US" sz="1200" dirty="0">
                  <a:cs typeface="Consolas" pitchFamily="49" charset="0"/>
                </a:rPr>
                <a:t>  &lt;p&gt; A hobby is a regular activity that is done for enjoyment, typically during one's leisure time.&lt;/p&gt;</a:t>
              </a:r>
            </a:p>
            <a:p>
              <a:r>
                <a:rPr lang="en-US" sz="1200" dirty="0">
                  <a:cs typeface="Consolas" pitchFamily="49" charset="0"/>
                </a:rPr>
                <a:t>&lt;/section&gt;</a:t>
              </a:r>
            </a:p>
            <a:p>
              <a:r>
                <a:rPr lang="en-US" sz="1200" dirty="0">
                  <a:cs typeface="Consolas" pitchFamily="49" charset="0"/>
                </a:rPr>
                <a:t>&lt;section&gt;</a:t>
              </a:r>
            </a:p>
            <a:p>
              <a:r>
                <a:rPr lang="en-US" sz="1200" dirty="0">
                  <a:cs typeface="Consolas" pitchFamily="49" charset="0"/>
                </a:rPr>
                <a:t>  &lt;h1&gt;My Favorite Hobby&lt;/h1&gt;</a:t>
              </a:r>
            </a:p>
            <a:p>
              <a:r>
                <a:rPr lang="en-US" sz="1200" dirty="0">
                  <a:cs typeface="Consolas" pitchFamily="49" charset="0"/>
                </a:rPr>
                <a:t>  &lt;p&gt;My favorite hobby is playing the guitar. I have a Spanish guitar, which my father gifted me on my 18th birthday. Every evening, I love to strum my favorite songs on my guitar especially Bryan Adam’s timeless classic ‘Summer of ‘69.’&lt;/p&gt;</a:t>
              </a:r>
            </a:p>
            <a:p>
              <a:r>
                <a:rPr lang="en-US" sz="1200" dirty="0">
                  <a:cs typeface="Consolas" pitchFamily="49" charset="0"/>
                </a:rPr>
                <a:t>&lt;/section&gt;</a:t>
              </a:r>
            </a:p>
            <a:p>
              <a:r>
                <a:rPr lang="en-US" sz="1200" dirty="0">
                  <a:cs typeface="Consolas" pitchFamily="49" charset="0"/>
                </a:rPr>
                <a:t>&lt;/body&gt;</a:t>
              </a:r>
            </a:p>
            <a:p>
              <a:r>
                <a:rPr lang="en-US" sz="1200" dirty="0">
                  <a:cs typeface="Consolas" pitchFamily="49" charset="0"/>
                </a:rPr>
                <a:t>&lt;/html&gt;</a:t>
              </a:r>
            </a:p>
          </p:txBody>
        </p:sp>
      </p:grpSp>
      <p:pic>
        <p:nvPicPr>
          <p:cNvPr id="14"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7226722" y="1509682"/>
            <a:ext cx="4729062" cy="414370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7373264" y="2027624"/>
            <a:ext cx="3747304" cy="259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1600" b="1" kern="0" dirty="0">
                <a:solidFill>
                  <a:schemeClr val="tx1"/>
                </a:solidFill>
                <a:latin typeface="Times New Roman"/>
                <a:ea typeface="Times New Roman"/>
                <a:cs typeface="Times New Roman"/>
              </a:rPr>
              <a:t>Hobbies</a:t>
            </a:r>
            <a:endParaRPr lang="en-US" sz="1600" b="1" kern="0" dirty="0">
              <a:solidFill>
                <a:schemeClr val="tx1"/>
              </a:solidFill>
              <a:latin typeface="Cambria"/>
              <a:ea typeface="Times New Roman"/>
              <a:cs typeface="Times New Roman"/>
            </a:endParaRPr>
          </a:p>
          <a:p>
            <a:r>
              <a:rPr lang="en-US" sz="1400" dirty="0">
                <a:solidFill>
                  <a:schemeClr val="tx1"/>
                </a:solidFill>
                <a:latin typeface="Times New Roman"/>
                <a:ea typeface="Times New Roman"/>
              </a:rPr>
              <a:t>A hobby is a regular activity that is done for enjoyment, typically during one's leisure time.</a:t>
            </a:r>
          </a:p>
          <a:p>
            <a:pPr>
              <a:lnSpc>
                <a:spcPct val="115000"/>
              </a:lnSpc>
              <a:spcBef>
                <a:spcPts val="2400"/>
              </a:spcBef>
            </a:pPr>
            <a:r>
              <a:rPr lang="en-US" sz="1600" b="1" kern="0" dirty="0">
                <a:solidFill>
                  <a:schemeClr val="tx1"/>
                </a:solidFill>
                <a:latin typeface="Times New Roman"/>
                <a:ea typeface="Times New Roman"/>
                <a:cs typeface="Times New Roman"/>
              </a:rPr>
              <a:t>My Favorite Hobby</a:t>
            </a:r>
            <a:endParaRPr lang="en-US" sz="1600" b="1" kern="0" dirty="0">
              <a:solidFill>
                <a:schemeClr val="tx1"/>
              </a:solidFill>
              <a:latin typeface="Cambria"/>
              <a:ea typeface="Times New Roman"/>
              <a:cs typeface="Times New Roman"/>
            </a:endParaRPr>
          </a:p>
          <a:p>
            <a:r>
              <a:rPr lang="en-US" sz="1400" dirty="0">
                <a:solidFill>
                  <a:schemeClr val="tx1"/>
                </a:solidFill>
                <a:latin typeface="Times New Roman"/>
                <a:ea typeface="Times New Roman"/>
              </a:rPr>
              <a:t>My favorite hobby is playing the guitar. I have a Spanish guitar, which my father gifted me on my 18</a:t>
            </a:r>
            <a:r>
              <a:rPr lang="en-US" sz="1400" baseline="30000" dirty="0">
                <a:solidFill>
                  <a:schemeClr val="tx1"/>
                </a:solidFill>
                <a:latin typeface="Times New Roman"/>
                <a:ea typeface="Times New Roman"/>
              </a:rPr>
              <a:t>th</a:t>
            </a:r>
            <a:r>
              <a:rPr lang="en-US" sz="1400" dirty="0">
                <a:solidFill>
                  <a:schemeClr val="tx1"/>
                </a:solidFill>
                <a:latin typeface="Times New Roman"/>
                <a:ea typeface="Times New Roman"/>
              </a:rPr>
              <a:t> birthday. Every evening, I love to strum my favorite songs on my guitar especially Bryan Adam’s timeless classic ‘Summer of ‘69.’</a:t>
            </a:r>
            <a:endParaRPr lang="en-US" sz="1400" dirty="0">
              <a:solidFill>
                <a:schemeClr val="tx1"/>
              </a:solidFill>
              <a:effectLst/>
              <a:latin typeface="Times New Roman"/>
              <a:ea typeface="Times New Roman"/>
            </a:endParaRPr>
          </a:p>
        </p:txBody>
      </p:sp>
    </p:spTree>
    <p:extLst>
      <p:ext uri="{BB962C8B-B14F-4D97-AF65-F5344CB8AC3E}">
        <p14:creationId xmlns:p14="http://schemas.microsoft.com/office/powerpoint/2010/main" xmlns="" val="222788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ARTICLE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&lt;article&gt; Element</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856945" y="2110685"/>
            <a:ext cx="5303177" cy="3400521"/>
            <a:chOff x="-1364907" y="-83133"/>
            <a:chExt cx="7021120" cy="5447546"/>
          </a:xfrm>
        </p:grpSpPr>
        <p:pic>
          <p:nvPicPr>
            <p:cNvPr id="14"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364907" y="-83133"/>
              <a:ext cx="7021120" cy="54475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1194441" y="533336"/>
              <a:ext cx="5339858" cy="3402044"/>
            </a:xfrm>
            <a:prstGeom prst="rect">
              <a:avLst/>
            </a:prstGeom>
          </p:spPr>
          <p:txBody>
            <a:bodyPr wrap="square">
              <a:spAutoFit/>
            </a:bodyPr>
            <a:lstStyle/>
            <a:p>
              <a:r>
                <a:rPr lang="en-US" sz="1200" dirty="0">
                  <a:cs typeface="Consolas" pitchFamily="49" charset="0"/>
                </a:rPr>
                <a:t>&lt;!DOCTYPE html&gt;</a:t>
              </a:r>
            </a:p>
            <a:p>
              <a:r>
                <a:rPr lang="en-US" sz="1200" dirty="0">
                  <a:cs typeface="Consolas" pitchFamily="49" charset="0"/>
                </a:rPr>
                <a:t>&lt;html&gt;</a:t>
              </a:r>
            </a:p>
            <a:p>
              <a:r>
                <a:rPr lang="en-US" sz="1200" dirty="0">
                  <a:cs typeface="Consolas" pitchFamily="49" charset="0"/>
                </a:rPr>
                <a:t>&lt;body&gt;</a:t>
              </a:r>
            </a:p>
            <a:p>
              <a:r>
                <a:rPr lang="en-US" sz="1200" dirty="0">
                  <a:cs typeface="Consolas" pitchFamily="49" charset="0"/>
                </a:rPr>
                <a:t>&lt;article&gt;</a:t>
              </a:r>
            </a:p>
            <a:p>
              <a:r>
                <a:rPr lang="en-US" sz="1200" dirty="0">
                  <a:cs typeface="Consolas" pitchFamily="49" charset="0"/>
                </a:rPr>
                <a:t>  &lt;h1&gt;What Is Your Favorite Hobby?&lt;/h1&gt;</a:t>
              </a:r>
            </a:p>
            <a:p>
              <a:r>
                <a:rPr lang="en-US" sz="1200" dirty="0">
                  <a:cs typeface="Consolas" pitchFamily="49" charset="0"/>
                </a:rPr>
                <a:t>  &lt;p&gt;Everyone has a hobby. I am sure you would have one too. What is it that you like to do when you are free? Do you like to sing or play music? Do you like to read books?&lt;/p&gt;</a:t>
              </a:r>
            </a:p>
            <a:p>
              <a:r>
                <a:rPr lang="en-US" sz="1200" dirty="0">
                  <a:cs typeface="Consolas" pitchFamily="49" charset="0"/>
                </a:rPr>
                <a:t>&lt;/article&gt;</a:t>
              </a:r>
            </a:p>
            <a:p>
              <a:r>
                <a:rPr lang="en-US" sz="1200" dirty="0">
                  <a:cs typeface="Consolas" pitchFamily="49" charset="0"/>
                </a:rPr>
                <a:t>&lt;/body&gt;</a:t>
              </a:r>
            </a:p>
            <a:p>
              <a:r>
                <a:rPr lang="en-US" sz="1200" dirty="0">
                  <a:cs typeface="Consolas" pitchFamily="49" charset="0"/>
                </a:rPr>
                <a:t>&lt;/html&gt;</a:t>
              </a:r>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6549198" y="1915429"/>
            <a:ext cx="4299147" cy="3767005"/>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Rectangle 18"/>
          <p:cNvSpPr/>
          <p:nvPr/>
        </p:nvSpPr>
        <p:spPr>
          <a:xfrm>
            <a:off x="6782714" y="2568722"/>
            <a:ext cx="3747304" cy="1211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1600" b="1" kern="0" dirty="0">
                <a:solidFill>
                  <a:schemeClr val="tx1"/>
                </a:solidFill>
                <a:latin typeface="Times New Roman"/>
                <a:ea typeface="Times New Roman"/>
                <a:cs typeface="Times New Roman"/>
              </a:rPr>
              <a:t>What Is Your Favorite Hobby?</a:t>
            </a:r>
            <a:endParaRPr lang="en-US" sz="1600" b="1" kern="0" dirty="0">
              <a:solidFill>
                <a:schemeClr val="tx1"/>
              </a:solidFill>
              <a:latin typeface="Cambria"/>
              <a:ea typeface="Times New Roman"/>
              <a:cs typeface="Times New Roman"/>
            </a:endParaRPr>
          </a:p>
          <a:p>
            <a:r>
              <a:rPr lang="en-US" sz="1400" dirty="0">
                <a:solidFill>
                  <a:schemeClr val="tx1"/>
                </a:solidFill>
                <a:latin typeface="Times New Roman" pitchFamily="18" charset="0"/>
                <a:cs typeface="Times New Roman" pitchFamily="18" charset="0"/>
              </a:rPr>
              <a:t>Everyone has a hobby. I am sure you would have one too. What is it that you like to do when you are free? Do you like to sing or play music? Do you like to read books?</a:t>
            </a:r>
            <a:endParaRPr lang="en-US" sz="1400" dirty="0">
              <a:solidFill>
                <a:schemeClr val="tx1"/>
              </a:solidFill>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xmlns="" val="106037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087" y="2041385"/>
            <a:ext cx="8055981" cy="1477328"/>
          </a:xfrm>
          <a:prstGeom prst="rect">
            <a:avLst/>
          </a:prstGeom>
        </p:spPr>
        <p:txBody>
          <a:bodyPr wrap="square">
            <a:spAutoFit/>
          </a:bodyPr>
          <a:lstStyle/>
          <a:p>
            <a:endParaRPr lang="en-US" dirty="0">
              <a:solidFill>
                <a:srgbClr val="FF0000"/>
              </a:solidFill>
            </a:endParaRPr>
          </a:p>
          <a:p>
            <a:endParaRPr lang="en-US" dirty="0" smtClean="0"/>
          </a:p>
          <a:p>
            <a:endParaRPr lang="en-US" dirty="0" smtClean="0"/>
          </a:p>
          <a:p>
            <a:r>
              <a:rPr lang="en-US" dirty="0"/>
              <a:t/>
            </a:r>
            <a:br>
              <a:rPr lang="en-US" dirty="0"/>
            </a:br>
            <a:endParaRPr lang="en-US" dirty="0">
              <a:solidFill>
                <a:srgbClr val="FF0000"/>
              </a:solidFill>
            </a:endParaRPr>
          </a:p>
        </p:txBody>
      </p:sp>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2699772" y="1886686"/>
            <a:ext cx="6838369" cy="41400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 name="TextBox 32"/>
          <p:cNvSpPr txBox="1"/>
          <p:nvPr/>
        </p:nvSpPr>
        <p:spPr>
          <a:xfrm>
            <a:off x="5625302" y="2199191"/>
            <a:ext cx="1400538" cy="369332"/>
          </a:xfrm>
          <a:prstGeom prst="rect">
            <a:avLst/>
          </a:prstGeom>
          <a:noFill/>
        </p:spPr>
        <p:txBody>
          <a:bodyPr wrap="square" rtlCol="0">
            <a:spAutoFit/>
          </a:bodyPr>
          <a:lstStyle/>
          <a:p>
            <a:pPr algn="ctr"/>
            <a:r>
              <a:rPr lang="en-US" dirty="0" smtClean="0"/>
              <a:t>Section</a:t>
            </a:r>
            <a:endParaRPr lang="en-US" dirty="0"/>
          </a:p>
        </p:txBody>
      </p:sp>
      <p:sp>
        <p:nvSpPr>
          <p:cNvPr id="34" name="TextBox 33"/>
          <p:cNvSpPr txBox="1"/>
          <p:nvPr/>
        </p:nvSpPr>
        <p:spPr>
          <a:xfrm>
            <a:off x="7525479" y="1591360"/>
            <a:ext cx="1400538" cy="369332"/>
          </a:xfrm>
          <a:prstGeom prst="rect">
            <a:avLst/>
          </a:prstGeom>
          <a:noFill/>
        </p:spPr>
        <p:txBody>
          <a:bodyPr wrap="square" rtlCol="0">
            <a:spAutoFit/>
          </a:bodyPr>
          <a:lstStyle/>
          <a:p>
            <a:pPr algn="ctr"/>
            <a:r>
              <a:rPr lang="en-US" dirty="0" smtClean="0"/>
              <a:t>Article</a:t>
            </a:r>
            <a:endParaRPr lang="en-US" dirty="0"/>
          </a:p>
        </p:txBody>
      </p:sp>
      <p:sp>
        <p:nvSpPr>
          <p:cNvPr id="35" name="TextBox 34"/>
          <p:cNvSpPr txBox="1"/>
          <p:nvPr/>
        </p:nvSpPr>
        <p:spPr>
          <a:xfrm>
            <a:off x="4411888" y="2986158"/>
            <a:ext cx="1400538" cy="369332"/>
          </a:xfrm>
          <a:prstGeom prst="rect">
            <a:avLst/>
          </a:prstGeom>
          <a:noFill/>
        </p:spPr>
        <p:txBody>
          <a:bodyPr wrap="square" rtlCol="0">
            <a:spAutoFit/>
          </a:bodyPr>
          <a:lstStyle/>
          <a:p>
            <a:pPr algn="ctr"/>
            <a:r>
              <a:rPr lang="en-US" dirty="0" smtClean="0"/>
              <a:t>Section</a:t>
            </a:r>
            <a:endParaRPr lang="en-US" dirty="0"/>
          </a:p>
        </p:txBody>
      </p:sp>
      <p:sp>
        <p:nvSpPr>
          <p:cNvPr id="36" name="TextBox 35"/>
          <p:cNvSpPr txBox="1"/>
          <p:nvPr/>
        </p:nvSpPr>
        <p:spPr>
          <a:xfrm>
            <a:off x="3231272" y="3660192"/>
            <a:ext cx="1400538" cy="369332"/>
          </a:xfrm>
          <a:prstGeom prst="rect">
            <a:avLst/>
          </a:prstGeom>
          <a:noFill/>
        </p:spPr>
        <p:txBody>
          <a:bodyPr wrap="square" rtlCol="0">
            <a:spAutoFit/>
          </a:bodyPr>
          <a:lstStyle/>
          <a:p>
            <a:pPr algn="ctr"/>
            <a:r>
              <a:rPr lang="en-US" dirty="0" smtClean="0"/>
              <a:t>Article</a:t>
            </a:r>
            <a:endParaRPr lang="en-US" dirty="0"/>
          </a:p>
        </p:txBody>
      </p:sp>
      <p:cxnSp>
        <p:nvCxnSpPr>
          <p:cNvPr id="37" name="Curved Connector 36"/>
          <p:cNvCxnSpPr/>
          <p:nvPr/>
        </p:nvCxnSpPr>
        <p:spPr>
          <a:xfrm flipV="1">
            <a:off x="6586002" y="2129744"/>
            <a:ext cx="1215342" cy="659757"/>
          </a:xfrm>
          <a:prstGeom prst="curvedConnector3">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8" name="Curved Connector 37"/>
          <p:cNvCxnSpPr/>
          <p:nvPr/>
        </p:nvCxnSpPr>
        <p:spPr>
          <a:xfrm flipV="1">
            <a:off x="5100587" y="2986158"/>
            <a:ext cx="976132" cy="410033"/>
          </a:xfrm>
          <a:prstGeom prst="curvedConnector3">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9" name="Curved Connector 38"/>
          <p:cNvCxnSpPr/>
          <p:nvPr/>
        </p:nvCxnSpPr>
        <p:spPr>
          <a:xfrm flipV="1">
            <a:off x="3963368" y="3660192"/>
            <a:ext cx="897039" cy="369333"/>
          </a:xfrm>
          <a:prstGeom prst="curved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237779" y="4333452"/>
            <a:ext cx="1400538" cy="369332"/>
          </a:xfrm>
          <a:prstGeom prst="rect">
            <a:avLst/>
          </a:prstGeom>
          <a:noFill/>
        </p:spPr>
        <p:txBody>
          <a:bodyPr wrap="square" rtlCol="0">
            <a:spAutoFit/>
          </a:bodyPr>
          <a:lstStyle/>
          <a:p>
            <a:pPr algn="ctr"/>
            <a:r>
              <a:rPr lang="en-US" dirty="0" smtClean="0"/>
              <a:t>Article</a:t>
            </a:r>
            <a:endParaRPr lang="en-US" dirty="0"/>
          </a:p>
        </p:txBody>
      </p:sp>
      <p:cxnSp>
        <p:nvCxnSpPr>
          <p:cNvPr id="41" name="Curved Connector 40"/>
          <p:cNvCxnSpPr/>
          <p:nvPr/>
        </p:nvCxnSpPr>
        <p:spPr>
          <a:xfrm flipV="1">
            <a:off x="3336409" y="4333453"/>
            <a:ext cx="448520" cy="284859"/>
          </a:xfrm>
          <a:prstGeom prst="curvedConnector3">
            <a:avLst>
              <a:gd name="adj1" fmla="val 1903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NESTING ARTICLE AND SECTION</a:t>
            </a:r>
          </a:p>
        </p:txBody>
      </p:sp>
      <p:sp>
        <p:nvSpPr>
          <p:cNvPr id="17" name="Rectangle 1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Nesting &lt;article&gt; and &lt;section&gt; elements in HTML5</a:t>
            </a:r>
          </a:p>
        </p:txBody>
      </p:sp>
      <p:sp>
        <p:nvSpPr>
          <p:cNvPr id="18" name="Isosceles Triangle 17"/>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55365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5123"/>
                                        </p:tgtEl>
                                        <p:attrNameLst>
                                          <p:attrName>style.visibility</p:attrName>
                                        </p:attrNameLst>
                                      </p:cBhvr>
                                      <p:to>
                                        <p:strVal val="visible"/>
                                      </p:to>
                                    </p:set>
                                    <p:animEffect transition="in" filter="fade">
                                      <p:cBhvr>
                                        <p:cTn id="34"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4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HEADER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&lt;header&gt;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582993" y="1498971"/>
            <a:ext cx="6416848" cy="4114630"/>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le 12"/>
            <p:cNvSpPr/>
            <p:nvPr/>
          </p:nvSpPr>
          <p:spPr>
            <a:xfrm>
              <a:off x="-1194441" y="533336"/>
              <a:ext cx="5339858" cy="4289534"/>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&lt;article&gt;</a:t>
              </a:r>
            </a:p>
            <a:p>
              <a:r>
                <a:rPr lang="en-US" sz="1200" dirty="0"/>
                <a:t>  &lt;header&gt;</a:t>
              </a:r>
            </a:p>
            <a:p>
              <a:r>
                <a:rPr lang="en-US" sz="1200" dirty="0"/>
                <a:t>    &lt;h1&gt;What is your favorite hobby?&lt;/h1&gt;</a:t>
              </a:r>
            </a:p>
            <a:p>
              <a:r>
                <a:rPr lang="en-US" sz="1200" dirty="0"/>
                <a:t>    &lt;p&gt;About Hobbies:&lt;/p&gt;</a:t>
              </a:r>
            </a:p>
            <a:p>
              <a:r>
                <a:rPr lang="en-US" sz="1200" dirty="0"/>
                <a:t>  &lt;/header&gt;</a:t>
              </a:r>
            </a:p>
            <a:p>
              <a:r>
                <a:rPr lang="en-US" sz="1200" dirty="0"/>
                <a:t>  &lt;p&gt; Everyone has a hobby. I am sure you would have one too. What is it that you like to do when you are free? Do you like to sing or play music? Do you like to read books?&lt;/p&gt;</a:t>
              </a:r>
            </a:p>
            <a:p>
              <a:r>
                <a:rPr lang="en-US" sz="1200" dirty="0"/>
                <a:t>&lt;/article&gt;</a:t>
              </a:r>
            </a:p>
            <a:p>
              <a:r>
                <a:rPr lang="en-US" sz="1200" dirty="0"/>
                <a:t>&lt;/body&gt;</a:t>
              </a:r>
            </a:p>
            <a:p>
              <a:r>
                <a:rPr lang="en-US" sz="1200" dirty="0"/>
                <a:t>&lt;/html&gt;</a:t>
              </a:r>
            </a:p>
          </p:txBody>
        </p:sp>
      </p:grpSp>
      <p:pic>
        <p:nvPicPr>
          <p:cNvPr id="14"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7226722" y="1509682"/>
            <a:ext cx="4729062" cy="414370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14"/>
          <p:cNvSpPr/>
          <p:nvPr/>
        </p:nvSpPr>
        <p:spPr>
          <a:xfrm>
            <a:off x="7373264" y="2064755"/>
            <a:ext cx="3747304" cy="1950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Bef>
                <a:spcPts val="2400"/>
              </a:spcBef>
            </a:pPr>
            <a:r>
              <a:rPr lang="en-US" sz="1600" b="1" kern="0" dirty="0">
                <a:solidFill>
                  <a:schemeClr val="tx1"/>
                </a:solidFill>
                <a:latin typeface="Times New Roman"/>
                <a:ea typeface="Times New Roman"/>
                <a:cs typeface="Times New Roman"/>
              </a:rPr>
              <a:t>What Is Your Favorite Hobby?</a:t>
            </a:r>
          </a:p>
          <a:p>
            <a:endParaRPr lang="en-US" sz="1400" dirty="0" smtClean="0">
              <a:solidFill>
                <a:schemeClr val="tx1"/>
              </a:solidFill>
              <a:latin typeface="Times New Roman"/>
              <a:ea typeface="Times New Roman"/>
            </a:endParaRPr>
          </a:p>
          <a:p>
            <a:r>
              <a:rPr lang="en-US" sz="1400" dirty="0">
                <a:solidFill>
                  <a:schemeClr val="tx1"/>
                </a:solidFill>
                <a:latin typeface="Times New Roman" pitchFamily="18" charset="0"/>
                <a:cs typeface="Times New Roman" pitchFamily="18" charset="0"/>
              </a:rPr>
              <a:t>About Hobbies:</a:t>
            </a:r>
          </a:p>
          <a:p>
            <a:endParaRPr lang="en-US" sz="1400" dirty="0">
              <a:solidFill>
                <a:schemeClr val="tx1"/>
              </a:solidFill>
              <a:latin typeface="Times New Roman" pitchFamily="18" charset="0"/>
              <a:cs typeface="Times New Roman" pitchFamily="18" charset="0"/>
            </a:endParaRPr>
          </a:p>
          <a:p>
            <a:r>
              <a:rPr lang="en-US" sz="1400" dirty="0">
                <a:solidFill>
                  <a:schemeClr val="tx1"/>
                </a:solidFill>
                <a:latin typeface="Times New Roman" pitchFamily="18" charset="0"/>
                <a:cs typeface="Times New Roman" pitchFamily="18" charset="0"/>
              </a:rPr>
              <a:t>Everyone has a hobby. I am sure you would have one too. What is it that you like to do when you are free? Do you like to sing or play music? Do you like to read books?</a:t>
            </a:r>
            <a:endParaRPr lang="en-US" sz="1400" dirty="0">
              <a:solidFill>
                <a:schemeClr val="tx1"/>
              </a:solidFill>
              <a:latin typeface="Times New Roman"/>
              <a:ea typeface="Times New Roman"/>
            </a:endParaRPr>
          </a:p>
        </p:txBody>
      </p:sp>
    </p:spTree>
    <p:extLst>
      <p:ext uri="{BB962C8B-B14F-4D97-AF65-F5344CB8AC3E}">
        <p14:creationId xmlns:p14="http://schemas.microsoft.com/office/powerpoint/2010/main" xmlns="" val="124505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5962277" y="1767160"/>
            <a:ext cx="5309889" cy="3043053"/>
          </a:xfrm>
          <a:prstGeom prst="rect">
            <a:avLst/>
          </a:prstGeom>
          <a:effectLst>
            <a:reflection blurRad="6350" stA="52000" endA="300" endPos="35000" dir="5400000" sy="-100000" algn="bl" rotWithShape="0"/>
          </a:effectLst>
        </p:spPr>
      </p:pic>
      <p:sp>
        <p:nvSpPr>
          <p:cNvPr id="14" name="Rectangle 13"/>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chemeClr val="bg1"/>
                </a:solidFill>
                <a:cs typeface="Segoe UI Light" panose="020B0502040204020203" pitchFamily="34" charset="0"/>
              </a:rPr>
              <a:t>REQUIREMENTS</a:t>
            </a:r>
            <a:endParaRPr lang="en-US" b="1" dirty="0" smtClean="0">
              <a:solidFill>
                <a:schemeClr val="bg1"/>
              </a:solidFill>
              <a:cs typeface="Segoe UI Light" panose="020B0502040204020203" pitchFamily="34" charset="0"/>
            </a:endParaRPr>
          </a:p>
        </p:txBody>
      </p:sp>
      <p:sp>
        <p:nvSpPr>
          <p:cNvPr id="9" name="TextBox 8"/>
          <p:cNvSpPr txBox="1"/>
          <p:nvPr/>
        </p:nvSpPr>
        <p:spPr>
          <a:xfrm>
            <a:off x="175033" y="1857525"/>
            <a:ext cx="4841105" cy="2862322"/>
          </a:xfrm>
          <a:prstGeom prst="rect">
            <a:avLst/>
          </a:prstGeom>
          <a:noFill/>
        </p:spPr>
        <p:txBody>
          <a:bodyPr wrap="square" rtlCol="0">
            <a:spAutoFit/>
          </a:bodyPr>
          <a:lstStyle/>
          <a:p>
            <a:pPr>
              <a:buClrTx/>
            </a:pPr>
            <a:r>
              <a:rPr lang="en-US" sz="3600" b="1" dirty="0">
                <a:solidFill>
                  <a:schemeClr val="tx1">
                    <a:lumMod val="85000"/>
                    <a:lumOff val="15000"/>
                  </a:schemeClr>
                </a:solidFill>
              </a:rPr>
              <a:t>Word processor (Windows "Notepad" or "WordPad" programs </a:t>
            </a:r>
            <a:r>
              <a:rPr lang="en-US" sz="3600" b="1" dirty="0" smtClean="0">
                <a:solidFill>
                  <a:schemeClr val="tx1">
                    <a:lumMod val="85000"/>
                    <a:lumOff val="15000"/>
                  </a:schemeClr>
                </a:solidFill>
              </a:rPr>
              <a:t>or </a:t>
            </a:r>
            <a:r>
              <a:rPr lang="en-US" sz="3600" b="1" dirty="0">
                <a:solidFill>
                  <a:schemeClr val="tx1">
                    <a:lumMod val="85000"/>
                    <a:lumOff val="15000"/>
                  </a:schemeClr>
                </a:solidFill>
              </a:rPr>
              <a:t>the </a:t>
            </a:r>
            <a:r>
              <a:rPr lang="en-US" sz="3600" b="1" dirty="0" smtClean="0">
                <a:solidFill>
                  <a:schemeClr val="tx1">
                    <a:lumMod val="85000"/>
                    <a:lumOff val="15000"/>
                  </a:schemeClr>
                </a:solidFill>
              </a:rPr>
              <a:t>MAC </a:t>
            </a:r>
            <a:r>
              <a:rPr lang="en-US" sz="3600" b="1" dirty="0">
                <a:solidFill>
                  <a:schemeClr val="tx1">
                    <a:lumMod val="85000"/>
                    <a:lumOff val="15000"/>
                  </a:schemeClr>
                </a:solidFill>
              </a:rPr>
              <a:t>"Simple Text" program)</a:t>
            </a:r>
          </a:p>
        </p:txBody>
      </p:sp>
    </p:spTree>
    <p:extLst>
      <p:ext uri="{BB962C8B-B14F-4D97-AF65-F5344CB8AC3E}">
        <p14:creationId xmlns:p14="http://schemas.microsoft.com/office/powerpoint/2010/main" xmlns="" val="197740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FOOTER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&lt;footer&gt;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582993" y="1856026"/>
            <a:ext cx="6416848" cy="3400521"/>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le 12"/>
            <p:cNvSpPr/>
            <p:nvPr/>
          </p:nvSpPr>
          <p:spPr>
            <a:xfrm>
              <a:off x="-1194441" y="533336"/>
              <a:ext cx="5339858" cy="3402044"/>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&lt;footer&gt;</a:t>
              </a:r>
            </a:p>
            <a:p>
              <a:r>
                <a:rPr lang="en-US" sz="1200" dirty="0"/>
                <a:t>  &lt;p&gt;Posted by: </a:t>
              </a:r>
              <a:r>
                <a:rPr lang="en-US" sz="1200" dirty="0" err="1"/>
                <a:t>Khalique</a:t>
              </a:r>
              <a:r>
                <a:rPr lang="en-US" sz="1200" dirty="0"/>
                <a:t> Ur </a:t>
              </a:r>
              <a:r>
                <a:rPr lang="en-US" sz="1200" dirty="0" err="1"/>
                <a:t>Rahman</a:t>
              </a:r>
              <a:r>
                <a:rPr lang="en-US" sz="1200" dirty="0"/>
                <a:t>&lt;/p&gt;</a:t>
              </a:r>
            </a:p>
            <a:p>
              <a:r>
                <a:rPr lang="en-US" sz="1200" dirty="0"/>
                <a:t>  &lt;p&gt;Contact information: &lt;a </a:t>
              </a:r>
              <a:r>
                <a:rPr lang="en-US" sz="1200" dirty="0" err="1"/>
                <a:t>href</a:t>
              </a:r>
              <a:r>
                <a:rPr lang="en-US" sz="1200" dirty="0"/>
                <a:t>="mailto:krahman@yahoo.com"&gt;</a:t>
              </a:r>
            </a:p>
            <a:p>
              <a:r>
                <a:rPr lang="en-US" sz="1200" dirty="0"/>
                <a:t>  krahman@yahoo.com&lt;/a&gt;.&lt;/p&gt;</a:t>
              </a:r>
            </a:p>
            <a:p>
              <a:r>
                <a:rPr lang="en-US" sz="1200" dirty="0"/>
                <a:t>&lt;/footer&gt;</a:t>
              </a:r>
            </a:p>
            <a:p>
              <a:r>
                <a:rPr lang="en-US" sz="1200" dirty="0"/>
                <a:t>&lt;/body&gt;</a:t>
              </a:r>
            </a:p>
            <a:p>
              <a:r>
                <a:rPr lang="en-US" sz="1200" dirty="0"/>
                <a:t>&lt;/html&gt;</a:t>
              </a:r>
            </a:p>
          </p:txBody>
        </p:sp>
      </p:grpSp>
      <p:pic>
        <p:nvPicPr>
          <p:cNvPr id="14"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7217748" y="1623389"/>
            <a:ext cx="4299147" cy="376700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7365392" y="2059863"/>
            <a:ext cx="3293781" cy="967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Times New Roman" pitchFamily="18" charset="0"/>
                <a:cs typeface="Times New Roman" pitchFamily="18" charset="0"/>
              </a:rPr>
              <a:t>Posted </a:t>
            </a:r>
            <a:r>
              <a:rPr lang="en-US" sz="1600" dirty="0">
                <a:solidFill>
                  <a:schemeClr val="tx1"/>
                </a:solidFill>
                <a:latin typeface="Times New Roman" pitchFamily="18" charset="0"/>
                <a:cs typeface="Times New Roman" pitchFamily="18" charset="0"/>
              </a:rPr>
              <a:t>by: </a:t>
            </a:r>
            <a:r>
              <a:rPr lang="en-US" sz="1600" dirty="0" err="1">
                <a:solidFill>
                  <a:schemeClr val="tx1"/>
                </a:solidFill>
                <a:latin typeface="Times New Roman" pitchFamily="18" charset="0"/>
                <a:cs typeface="Times New Roman" pitchFamily="18" charset="0"/>
              </a:rPr>
              <a:t>Khalique</a:t>
            </a:r>
            <a:r>
              <a:rPr lang="en-US" sz="1600" dirty="0">
                <a:solidFill>
                  <a:schemeClr val="tx1"/>
                </a:solidFill>
                <a:latin typeface="Times New Roman" pitchFamily="18" charset="0"/>
                <a:cs typeface="Times New Roman" pitchFamily="18" charset="0"/>
              </a:rPr>
              <a:t> Ur </a:t>
            </a:r>
            <a:r>
              <a:rPr lang="en-US" sz="1600" dirty="0" err="1">
                <a:solidFill>
                  <a:schemeClr val="tx1"/>
                </a:solidFill>
                <a:latin typeface="Times New Roman" pitchFamily="18" charset="0"/>
                <a:cs typeface="Times New Roman" pitchFamily="18" charset="0"/>
              </a:rPr>
              <a:t>Rahman</a:t>
            </a:r>
            <a:endParaRPr lang="en-US" sz="1600" dirty="0">
              <a:solidFill>
                <a:schemeClr val="tx1"/>
              </a:solidFill>
              <a:latin typeface="Times New Roman" pitchFamily="18" charset="0"/>
              <a:cs typeface="Times New Roman" pitchFamily="18" charset="0"/>
            </a:endParaRPr>
          </a:p>
          <a:p>
            <a:r>
              <a:rPr lang="en-US" sz="1600" dirty="0">
                <a:solidFill>
                  <a:schemeClr val="tx1"/>
                </a:solidFill>
                <a:latin typeface="Times New Roman" pitchFamily="18" charset="0"/>
                <a:cs typeface="Times New Roman" pitchFamily="18" charset="0"/>
              </a:rPr>
              <a:t>Contact information: </a:t>
            </a:r>
            <a:r>
              <a:rPr lang="en-US" sz="1600" u="sng" dirty="0" smtClean="0">
                <a:solidFill>
                  <a:schemeClr val="tx1"/>
                </a:solidFill>
                <a:latin typeface="Times New Roman" pitchFamily="18" charset="0"/>
                <a:cs typeface="Times New Roman" pitchFamily="18" charset="0"/>
                <a:hlinkClick r:id="rId5"/>
              </a:rPr>
              <a:t>krahman@yahoo.com</a:t>
            </a:r>
            <a:endParaRPr lang="en-US" sz="2400" dirty="0">
              <a:solidFill>
                <a:schemeClr val="tx1"/>
              </a:solidFill>
              <a:effectLst/>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xmlns="" val="143041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NAVIGATION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t>
            </a:r>
            <a:r>
              <a:rPr lang="en-US" b="1" dirty="0" err="1">
                <a:solidFill>
                  <a:srgbClr val="191919"/>
                </a:solidFill>
              </a:rPr>
              <a:t>nav</a:t>
            </a:r>
            <a:r>
              <a:rPr lang="en-US" b="1" dirty="0">
                <a:solidFill>
                  <a:srgbClr val="191919"/>
                </a:solidFill>
              </a:rPr>
              <a:t>&gt;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691963" y="1856026"/>
            <a:ext cx="5303180" cy="3400521"/>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1194441" y="533336"/>
              <a:ext cx="5339858" cy="3402044"/>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a:t>
              </a:r>
              <a:r>
                <a:rPr lang="en-US" sz="1200" dirty="0" err="1"/>
                <a:t>nav</a:t>
              </a:r>
              <a:r>
                <a:rPr lang="en-US" sz="1200" dirty="0"/>
                <a:t>&gt;</a:t>
              </a:r>
            </a:p>
            <a:p>
              <a:r>
                <a:rPr lang="en-US" sz="1200" dirty="0"/>
                <a:t>  &lt;a </a:t>
              </a:r>
              <a:r>
                <a:rPr lang="en-US" sz="1200" dirty="0" err="1"/>
                <a:t>href</a:t>
              </a:r>
              <a:r>
                <a:rPr lang="en-US" sz="1200" dirty="0"/>
                <a:t>="/Hobbies/"&gt;Hobbies&lt;/a&gt; |</a:t>
              </a:r>
            </a:p>
            <a:p>
              <a:r>
                <a:rPr lang="en-US" sz="1200" dirty="0"/>
                <a:t>  &lt;a </a:t>
              </a:r>
              <a:r>
                <a:rPr lang="en-US" sz="1200" dirty="0" err="1"/>
                <a:t>href</a:t>
              </a:r>
              <a:r>
                <a:rPr lang="en-US" sz="1200" dirty="0"/>
                <a:t>="/Music/"&gt;Music&lt;/a&gt; |</a:t>
              </a:r>
            </a:p>
            <a:p>
              <a:r>
                <a:rPr lang="en-US" sz="1200" dirty="0"/>
                <a:t>  &lt;a </a:t>
              </a:r>
              <a:r>
                <a:rPr lang="en-US" sz="1200" dirty="0" err="1"/>
                <a:t>href</a:t>
              </a:r>
              <a:r>
                <a:rPr lang="en-US" sz="1200" dirty="0"/>
                <a:t>="/Books/"&gt;Books&lt;/a&gt; |</a:t>
              </a:r>
            </a:p>
            <a:p>
              <a:r>
                <a:rPr lang="en-US" sz="1200" dirty="0"/>
                <a:t>  &lt;a </a:t>
              </a:r>
              <a:r>
                <a:rPr lang="en-US" sz="1200" dirty="0" err="1"/>
                <a:t>href</a:t>
              </a:r>
              <a:r>
                <a:rPr lang="en-US" sz="1200" dirty="0"/>
                <a:t>="/Gardening/"&gt;Gardening&lt;/a&gt;</a:t>
              </a:r>
            </a:p>
            <a:p>
              <a:r>
                <a:rPr lang="en-US" sz="1200" dirty="0"/>
                <a:t>&lt;/</a:t>
              </a:r>
              <a:r>
                <a:rPr lang="en-US" sz="1200" dirty="0" err="1"/>
                <a:t>nav</a:t>
              </a:r>
              <a:r>
                <a:rPr lang="en-US" sz="1200" dirty="0"/>
                <a:t>&gt;</a:t>
              </a:r>
            </a:p>
            <a:p>
              <a:r>
                <a:rPr lang="en-US" sz="1200" dirty="0"/>
                <a:t>&lt;/body&gt;</a:t>
              </a:r>
            </a:p>
            <a:p>
              <a:r>
                <a:rPr lang="en-US" sz="1200" dirty="0"/>
                <a:t>&lt;/html&gt;</a:t>
              </a:r>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6967552" y="2049537"/>
            <a:ext cx="3195030" cy="362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latin typeface="Times New Roman" pitchFamily="18" charset="0"/>
                <a:cs typeface="Times New Roman" pitchFamily="18" charset="0"/>
                <a:hlinkClick r:id="rId5"/>
              </a:rPr>
              <a:t>Hobbies</a:t>
            </a:r>
            <a:r>
              <a:rPr lang="en-US" sz="1600" dirty="0">
                <a:latin typeface="Times New Roman" pitchFamily="18" charset="0"/>
                <a:cs typeface="Times New Roman" pitchFamily="18" charset="0"/>
              </a:rPr>
              <a:t> | </a:t>
            </a:r>
            <a:r>
              <a:rPr lang="en-US" sz="1600" u="sng" dirty="0">
                <a:latin typeface="Times New Roman" pitchFamily="18" charset="0"/>
                <a:cs typeface="Times New Roman" pitchFamily="18" charset="0"/>
                <a:hlinkClick r:id="rId6"/>
              </a:rPr>
              <a:t>Music</a:t>
            </a:r>
            <a:r>
              <a:rPr lang="en-US" sz="1600" dirty="0">
                <a:latin typeface="Times New Roman" pitchFamily="18" charset="0"/>
                <a:cs typeface="Times New Roman" pitchFamily="18" charset="0"/>
              </a:rPr>
              <a:t> | </a:t>
            </a:r>
            <a:r>
              <a:rPr lang="en-US" sz="1600" u="sng" dirty="0">
                <a:latin typeface="Times New Roman" pitchFamily="18" charset="0"/>
                <a:cs typeface="Times New Roman" pitchFamily="18" charset="0"/>
                <a:hlinkClick r:id="rId7"/>
              </a:rPr>
              <a:t>Books</a:t>
            </a:r>
            <a:r>
              <a:rPr lang="en-US" sz="1600" dirty="0">
                <a:latin typeface="Times New Roman" pitchFamily="18" charset="0"/>
                <a:cs typeface="Times New Roman" pitchFamily="18" charset="0"/>
              </a:rPr>
              <a:t> | </a:t>
            </a:r>
            <a:r>
              <a:rPr lang="en-US" sz="1600" u="sng" dirty="0">
                <a:latin typeface="Times New Roman" pitchFamily="18" charset="0"/>
                <a:cs typeface="Times New Roman" pitchFamily="18" charset="0"/>
                <a:hlinkClick r:id="rId8"/>
              </a:rPr>
              <a:t>Gardening</a:t>
            </a:r>
            <a:endParaRPr lang="en-US" sz="2400" dirty="0">
              <a:solidFill>
                <a:schemeClr val="tx1"/>
              </a:solidFill>
              <a:effectLst/>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xmlns="" val="12638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ASIDE ELEMENT</a:t>
            </a:r>
          </a:p>
        </p:txBody>
      </p:sp>
      <p:sp>
        <p:nvSpPr>
          <p:cNvPr id="10" name="Rectangle 9"/>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&lt;aside&gt; Element</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691963" y="1856026"/>
            <a:ext cx="5303180" cy="3400521"/>
            <a:chOff x="-1446376" y="-319428"/>
            <a:chExt cx="8495555" cy="6591529"/>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1194442" y="533337"/>
              <a:ext cx="5339857" cy="4116473"/>
            </a:xfrm>
            <a:prstGeom prst="rect">
              <a:avLst/>
            </a:prstGeom>
          </p:spPr>
          <p:txBody>
            <a:bodyPr wrap="square">
              <a:spAutoFit/>
            </a:bodyPr>
            <a:lstStyle/>
            <a:p>
              <a:r>
                <a:rPr lang="en-US" sz="1200" dirty="0"/>
                <a:t>&lt;html&gt;</a:t>
              </a:r>
            </a:p>
            <a:p>
              <a:r>
                <a:rPr lang="en-US" sz="1200" dirty="0"/>
                <a:t>&lt;body&gt;</a:t>
              </a:r>
            </a:p>
            <a:p>
              <a:r>
                <a:rPr lang="en-US" sz="1200" dirty="0"/>
                <a:t>&lt;p&gt;My friends and I love to play the Spanish guitar.&lt;/p&gt;</a:t>
              </a:r>
            </a:p>
            <a:p>
              <a:r>
                <a:rPr lang="en-US" sz="1200" dirty="0"/>
                <a:t>&lt;aside&gt;</a:t>
              </a:r>
            </a:p>
            <a:p>
              <a:r>
                <a:rPr lang="en-US" sz="1200" dirty="0"/>
                <a:t>  &lt;h4&gt; Spanish guitar &lt;/h4&gt;</a:t>
              </a:r>
            </a:p>
            <a:p>
              <a:r>
                <a:rPr lang="en-US" sz="1200" dirty="0"/>
                <a:t>  &lt;p&gt;The Spanish guitar is a wooden guitar which does not require electricity to be strummed.&lt;/p&gt;</a:t>
              </a:r>
            </a:p>
            <a:p>
              <a:r>
                <a:rPr lang="en-US" sz="1200" dirty="0"/>
                <a:t>&lt;/aside&gt;</a:t>
              </a:r>
            </a:p>
            <a:p>
              <a:r>
                <a:rPr lang="en-US" sz="1200" dirty="0"/>
                <a:t>&lt;/body&gt;</a:t>
              </a:r>
            </a:p>
            <a:p>
              <a:r>
                <a:rPr lang="en-US" sz="1200" dirty="0"/>
                <a:t>&lt;/html&gt;</a:t>
              </a:r>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7002790" y="2050642"/>
            <a:ext cx="3417425" cy="2086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Times New Roman" pitchFamily="18" charset="0"/>
                <a:cs typeface="Times New Roman" pitchFamily="18" charset="0"/>
              </a:rPr>
              <a:t>My friends and I love to play the Spanish guitar.</a:t>
            </a:r>
          </a:p>
          <a:p>
            <a:endParaRPr lang="en-US" sz="1600" b="1" dirty="0" smtClean="0">
              <a:solidFill>
                <a:schemeClr val="tx1"/>
              </a:solidFill>
              <a:latin typeface="Times New Roman" pitchFamily="18" charset="0"/>
              <a:cs typeface="Times New Roman" pitchFamily="18" charset="0"/>
            </a:endParaRPr>
          </a:p>
          <a:p>
            <a:r>
              <a:rPr lang="en-US" sz="1600" b="1" dirty="0" smtClean="0">
                <a:solidFill>
                  <a:schemeClr val="tx1"/>
                </a:solidFill>
                <a:latin typeface="Times New Roman" pitchFamily="18" charset="0"/>
                <a:cs typeface="Times New Roman" pitchFamily="18" charset="0"/>
              </a:rPr>
              <a:t>Spanish </a:t>
            </a:r>
            <a:r>
              <a:rPr lang="en-US" sz="1600" b="1" dirty="0">
                <a:solidFill>
                  <a:schemeClr val="tx1"/>
                </a:solidFill>
                <a:latin typeface="Times New Roman" pitchFamily="18" charset="0"/>
                <a:cs typeface="Times New Roman" pitchFamily="18" charset="0"/>
              </a:rPr>
              <a:t>Guitar</a:t>
            </a:r>
            <a:endParaRPr lang="en-US" sz="1600" b="1" i="1" dirty="0">
              <a:solidFill>
                <a:schemeClr val="tx1"/>
              </a:solidFill>
              <a:latin typeface="Times New Roman" pitchFamily="18" charset="0"/>
              <a:cs typeface="Times New Roman" pitchFamily="18" charset="0"/>
            </a:endParaRPr>
          </a:p>
          <a:p>
            <a:endParaRPr lang="en-US" sz="1600" dirty="0" smtClean="0">
              <a:solidFill>
                <a:schemeClr val="tx1"/>
              </a:solidFill>
              <a:latin typeface="Times New Roman" pitchFamily="18" charset="0"/>
              <a:cs typeface="Times New Roman" pitchFamily="18" charset="0"/>
            </a:endParaRPr>
          </a:p>
          <a:p>
            <a:r>
              <a:rPr lang="en-US" sz="1600" dirty="0" smtClean="0">
                <a:solidFill>
                  <a:schemeClr val="tx1"/>
                </a:solidFill>
                <a:latin typeface="Times New Roman" pitchFamily="18" charset="0"/>
                <a:cs typeface="Times New Roman" pitchFamily="18" charset="0"/>
              </a:rPr>
              <a:t>The </a:t>
            </a:r>
            <a:r>
              <a:rPr lang="en-US" sz="1600" dirty="0">
                <a:solidFill>
                  <a:schemeClr val="tx1"/>
                </a:solidFill>
                <a:latin typeface="Times New Roman" pitchFamily="18" charset="0"/>
                <a:cs typeface="Times New Roman" pitchFamily="18" charset="0"/>
              </a:rPr>
              <a:t>Spanish guitar is a wooden guitar which does not require electricity to be strummed.</a:t>
            </a:r>
            <a:endParaRPr lang="en-US" sz="1600" dirty="0">
              <a:solidFill>
                <a:schemeClr val="tx1"/>
              </a:solidFill>
              <a:effectLst/>
              <a:latin typeface="Times New Roman" pitchFamily="18" charset="0"/>
              <a:ea typeface="Times New Roman"/>
              <a:cs typeface="Times New Roman" pitchFamily="18" charset="0"/>
            </a:endParaRPr>
          </a:p>
        </p:txBody>
      </p:sp>
    </p:spTree>
    <p:extLst>
      <p:ext uri="{BB962C8B-B14F-4D97-AF65-F5344CB8AC3E}">
        <p14:creationId xmlns:p14="http://schemas.microsoft.com/office/powerpoint/2010/main" xmlns="" val="139734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p:cNvPicPr>
            <a:picLocks noChangeAspect="1" noChangeArrowheads="1"/>
          </p:cNvPicPr>
          <p:nvPr/>
        </p:nvPicPr>
        <p:blipFill>
          <a:blip r:embed="rId3" cstate="email">
            <a:extLst>
              <a:ext uri="{28A0092B-C50C-407E-A947-70E740481C1C}">
                <a14:useLocalDpi xmlns:a14="http://schemas.microsoft.com/office/drawing/2010/main" xmlns="" val="0"/>
              </a:ext>
            </a:extLst>
          </a:blip>
          <a:stretch>
            <a:fillRect/>
          </a:stretch>
        </p:blipFill>
        <p:spPr bwMode="auto">
          <a:xfrm>
            <a:off x="6951675" y="1509682"/>
            <a:ext cx="4729062" cy="414370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7085025" y="2024626"/>
            <a:ext cx="3760326" cy="2377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rPr>
              <a:t>The</a:t>
            </a:r>
            <a:r>
              <a:rPr lang="en-US" sz="1600" dirty="0">
                <a:solidFill>
                  <a:schemeClr val="tx1"/>
                </a:solidFill>
              </a:rPr>
              <a:t> classical guitar (or Spanish Guitar) is the member of the guitar family used in classical music. It is an acoustical wooden guitar with six classical guitar strings instead of the metal strings used in acoustic and electric guitars designed for popular music</a:t>
            </a:r>
            <a:r>
              <a:rPr lang="en-US" sz="1600" dirty="0" smtClean="0">
                <a:solidFill>
                  <a:schemeClr val="tx1"/>
                </a:solidFill>
              </a:rPr>
              <a:t>.</a:t>
            </a:r>
          </a:p>
          <a:p>
            <a:endParaRPr lang="en-US" sz="1600" dirty="0" smtClean="0">
              <a:solidFill>
                <a:schemeClr val="tx1"/>
              </a:solidFill>
            </a:endParaRPr>
          </a:p>
          <a:p>
            <a:r>
              <a:rPr lang="en-US" sz="1600" dirty="0" smtClean="0">
                <a:solidFill>
                  <a:schemeClr val="tx1"/>
                </a:solidFill>
              </a:rPr>
              <a:t>Fig.1 </a:t>
            </a:r>
            <a:r>
              <a:rPr lang="en-US" sz="1600" dirty="0">
                <a:solidFill>
                  <a:schemeClr val="tx1"/>
                </a:solidFill>
              </a:rPr>
              <a:t>- The Spanish Guitar</a:t>
            </a:r>
          </a:p>
        </p:txBody>
      </p:sp>
      <p:pic>
        <p:nvPicPr>
          <p:cNvPr id="9" name="Picture 8" descr="http://www.spanishguitar.com/images/slide6.jpg"/>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rot="5400000">
            <a:off x="10089719" y="4105410"/>
            <a:ext cx="1157676" cy="6956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FIGURE/FIGURECAPTION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&lt;figure&gt; and &lt;</a:t>
            </a:r>
            <a:r>
              <a:rPr lang="en-US" b="1" dirty="0" err="1">
                <a:solidFill>
                  <a:srgbClr val="191919"/>
                </a:solidFill>
              </a:rPr>
              <a:t>figcaption</a:t>
            </a:r>
            <a:r>
              <a:rPr lang="en-US" b="1" dirty="0">
                <a:solidFill>
                  <a:srgbClr val="191919"/>
                </a:solidFill>
              </a:rPr>
              <a:t>&gt; Elements</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423969" y="1498971"/>
            <a:ext cx="6416848" cy="4114630"/>
            <a:chOff x="-1446376" y="-319428"/>
            <a:chExt cx="8495555" cy="6591529"/>
          </a:xfrm>
        </p:grpSpPr>
        <p:pic>
          <p:nvPicPr>
            <p:cNvPr id="14"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1194441" y="533336"/>
              <a:ext cx="5339858" cy="4881194"/>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&lt;p&gt;The classical guitar (or Spanish Guitar) is the member of the guitar family used in classical music. It is an acoustical wooden guitar with six classical guitar strings instead of the metal strings used in acoustic and electric guitars designed for popular music.&lt;/p&gt;</a:t>
              </a:r>
            </a:p>
            <a:p>
              <a:r>
                <a:rPr lang="en-US" sz="1200" dirty="0"/>
                <a:t>&lt;figure&gt;</a:t>
              </a:r>
            </a:p>
            <a:p>
              <a:r>
                <a:rPr lang="en-US" sz="1200" dirty="0"/>
                <a:t>  &lt;</a:t>
              </a:r>
              <a:r>
                <a:rPr lang="en-US" sz="1200" dirty="0" err="1"/>
                <a:t>img</a:t>
              </a:r>
              <a:r>
                <a:rPr lang="en-US" sz="1200" dirty="0"/>
                <a:t> </a:t>
              </a:r>
              <a:r>
                <a:rPr lang="en-US" sz="1200" dirty="0" err="1"/>
                <a:t>src</a:t>
              </a:r>
              <a:r>
                <a:rPr lang="en-US" sz="1200" dirty="0"/>
                <a:t>="img_spanishguitar.jpg" alt="The Spanish Guitar" width="280" height="218"&gt;</a:t>
              </a:r>
            </a:p>
            <a:p>
              <a:r>
                <a:rPr lang="en-US" sz="1200" dirty="0"/>
                <a:t>  &lt;</a:t>
              </a:r>
              <a:r>
                <a:rPr lang="en-US" sz="1200" dirty="0" err="1"/>
                <a:t>figcaption</a:t>
              </a:r>
              <a:r>
                <a:rPr lang="en-US" sz="1200" dirty="0"/>
                <a:t>&gt;Fig.1 - The Spanish Guitar.&lt;/</a:t>
              </a:r>
              <a:r>
                <a:rPr lang="en-US" sz="1200" dirty="0" err="1"/>
                <a:t>figcaption</a:t>
              </a:r>
              <a:r>
                <a:rPr lang="en-US" sz="1200" dirty="0"/>
                <a:t>&gt;</a:t>
              </a:r>
            </a:p>
            <a:p>
              <a:r>
                <a:rPr lang="en-US" sz="1200" dirty="0"/>
                <a:t>&lt;/figure&gt;</a:t>
              </a:r>
            </a:p>
            <a:p>
              <a:r>
                <a:rPr lang="en-US" sz="1200" dirty="0"/>
                <a:t>&lt;/body&gt;</a:t>
              </a:r>
            </a:p>
            <a:p>
              <a:r>
                <a:rPr lang="en-US" sz="1200" dirty="0"/>
                <a:t>&lt;/html&gt;</a:t>
              </a:r>
            </a:p>
            <a:p>
              <a:endParaRPr lang="en-US" sz="1200" dirty="0">
                <a:solidFill>
                  <a:srgbClr val="3366FF"/>
                </a:solidFill>
              </a:endParaRPr>
            </a:p>
          </p:txBody>
        </p:sp>
      </p:grpSp>
    </p:spTree>
    <p:extLst>
      <p:ext uri="{BB962C8B-B14F-4D97-AF65-F5344CB8AC3E}">
        <p14:creationId xmlns:p14="http://schemas.microsoft.com/office/powerpoint/2010/main" xmlns="" val="197524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58495" y="1720960"/>
            <a:ext cx="2871547" cy="3233683"/>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a:t>
            </a:r>
            <a:r>
              <a:rPr lang="en-US" sz="3200" dirty="0" err="1">
                <a:solidFill>
                  <a:schemeClr val="bg1"/>
                </a:solidFill>
              </a:rPr>
              <a:t>datalist</a:t>
            </a:r>
            <a:r>
              <a:rPr lang="en-US" sz="3200" dirty="0">
                <a:solidFill>
                  <a:schemeClr val="bg1"/>
                </a:solidFill>
              </a:rPr>
              <a:t>&gt;</a:t>
            </a:r>
          </a:p>
        </p:txBody>
      </p:sp>
      <p:sp>
        <p:nvSpPr>
          <p:cNvPr id="6" name="Rectangle 5"/>
          <p:cNvSpPr/>
          <p:nvPr/>
        </p:nvSpPr>
        <p:spPr>
          <a:xfrm>
            <a:off x="4739146" y="1720959"/>
            <a:ext cx="2871547" cy="3233683"/>
          </a:xfrm>
          <a:prstGeom prst="rect">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a:t>
            </a:r>
            <a:r>
              <a:rPr lang="en-US" sz="3200" dirty="0" err="1">
                <a:solidFill>
                  <a:schemeClr val="bg1"/>
                </a:solidFill>
              </a:rPr>
              <a:t>keygen</a:t>
            </a:r>
            <a:r>
              <a:rPr lang="en-US" sz="3200" dirty="0">
                <a:solidFill>
                  <a:schemeClr val="bg1"/>
                </a:solidFill>
              </a:rPr>
              <a:t>&gt;</a:t>
            </a:r>
          </a:p>
        </p:txBody>
      </p:sp>
      <p:sp>
        <p:nvSpPr>
          <p:cNvPr id="8" name="Rectangle 7"/>
          <p:cNvSpPr/>
          <p:nvPr/>
        </p:nvSpPr>
        <p:spPr>
          <a:xfrm>
            <a:off x="7920496" y="1720959"/>
            <a:ext cx="2871547" cy="3233683"/>
          </a:xfrm>
          <a:prstGeom prst="rect">
            <a:avLst/>
          </a:prstGeom>
          <a:solidFill>
            <a:srgbClr val="70AD48"/>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r>
              <a:rPr lang="en-US" sz="3200" dirty="0">
                <a:solidFill>
                  <a:schemeClr val="bg1"/>
                </a:solidFill>
              </a:rPr>
              <a:t>&lt;output&gt;</a:t>
            </a:r>
          </a:p>
        </p:txBody>
      </p:sp>
      <p:sp>
        <p:nvSpPr>
          <p:cNvPr id="9" name="Rectangle 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NEW FORM ELEMENTS</a:t>
            </a:r>
          </a:p>
        </p:txBody>
      </p:sp>
      <p:sp>
        <p:nvSpPr>
          <p:cNvPr id="7" name="Rectangle 6"/>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New form elements in HTML5</a:t>
            </a:r>
          </a:p>
        </p:txBody>
      </p:sp>
      <p:sp>
        <p:nvSpPr>
          <p:cNvPr id="11" name="Isosceles Triangle 10"/>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72078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87705" y="1339780"/>
            <a:ext cx="8850776" cy="646331"/>
          </a:xfrm>
          <a:prstGeom prst="rect">
            <a:avLst/>
          </a:prstGeom>
        </p:spPr>
        <p:txBody>
          <a:bodyPr wrap="square">
            <a:spAutoFit/>
          </a:bodyPr>
          <a:lstStyle/>
          <a:p>
            <a:endParaRPr lang="en-US" dirty="0"/>
          </a:p>
          <a:p>
            <a:endParaRPr lang="en-US" dirty="0"/>
          </a:p>
        </p:txBody>
      </p:sp>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DATALIST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t>
            </a:r>
            <a:r>
              <a:rPr lang="en-US" b="1" dirty="0" err="1">
                <a:solidFill>
                  <a:srgbClr val="191919"/>
                </a:solidFill>
              </a:rPr>
              <a:t>datalist</a:t>
            </a:r>
            <a:r>
              <a:rPr lang="en-US" b="1" dirty="0">
                <a:solidFill>
                  <a:srgbClr val="191919"/>
                </a:solidFill>
              </a:rPr>
              <a:t>&gt; Element </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423969" y="1498971"/>
            <a:ext cx="6416848" cy="4133307"/>
            <a:chOff x="-1446376" y="-319428"/>
            <a:chExt cx="8495555" cy="6621449"/>
          </a:xfrm>
        </p:grpSpPr>
        <p:pic>
          <p:nvPicPr>
            <p:cNvPr id="14"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1194441" y="533336"/>
              <a:ext cx="5339858" cy="5768685"/>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&lt;form action="</a:t>
              </a:r>
              <a:r>
                <a:rPr lang="en-US" sz="1200" dirty="0" err="1"/>
                <a:t>action_page.php</a:t>
              </a:r>
              <a:r>
                <a:rPr lang="en-US" sz="1200" dirty="0"/>
                <a:t>"&gt;</a:t>
              </a:r>
            </a:p>
            <a:p>
              <a:r>
                <a:rPr lang="en-US" sz="1200" dirty="0"/>
                <a:t>&lt;input list="Hobbies" name="Hobbies"&gt;</a:t>
              </a:r>
            </a:p>
            <a:p>
              <a:r>
                <a:rPr lang="en-US" sz="1200" dirty="0"/>
                <a:t>&lt;</a:t>
              </a:r>
              <a:r>
                <a:rPr lang="en-US" sz="1200" dirty="0" err="1"/>
                <a:t>datalist</a:t>
              </a:r>
              <a:r>
                <a:rPr lang="en-US" sz="1200" dirty="0"/>
                <a:t> id="Hobbies"&gt;</a:t>
              </a:r>
            </a:p>
            <a:p>
              <a:r>
                <a:rPr lang="en-US" sz="1200" dirty="0"/>
                <a:t>  &lt;option value="Music"&gt;</a:t>
              </a:r>
            </a:p>
            <a:p>
              <a:r>
                <a:rPr lang="en-US" sz="1200" dirty="0"/>
                <a:t>  &lt;option value="Books"&gt;</a:t>
              </a:r>
            </a:p>
            <a:p>
              <a:r>
                <a:rPr lang="en-US" sz="1200" dirty="0"/>
                <a:t>  &lt;option value="Gardening"&gt;</a:t>
              </a:r>
            </a:p>
            <a:p>
              <a:r>
                <a:rPr lang="en-US" sz="1200" dirty="0"/>
                <a:t>  &lt;option value="Theater"&gt;</a:t>
              </a:r>
            </a:p>
            <a:p>
              <a:r>
                <a:rPr lang="en-US" sz="1200" dirty="0"/>
                <a:t>  &lt;option value="Cooking"&gt;</a:t>
              </a:r>
            </a:p>
            <a:p>
              <a:r>
                <a:rPr lang="en-US" sz="1200" dirty="0"/>
                <a:t>&lt;/</a:t>
              </a:r>
              <a:r>
                <a:rPr lang="en-US" sz="1200" dirty="0" err="1"/>
                <a:t>datalist</a:t>
              </a:r>
              <a:r>
                <a:rPr lang="en-US" sz="1200" dirty="0"/>
                <a:t>&gt;</a:t>
              </a:r>
            </a:p>
            <a:p>
              <a:r>
                <a:rPr lang="en-US" sz="1200" dirty="0"/>
                <a:t>&lt;input type="submit"&gt;</a:t>
              </a:r>
            </a:p>
            <a:p>
              <a:r>
                <a:rPr lang="en-US" sz="1200" dirty="0"/>
                <a:t>&lt;/form&gt;</a:t>
              </a:r>
            </a:p>
            <a:p>
              <a:r>
                <a:rPr lang="en-US" sz="1200" dirty="0"/>
                <a:t>&lt;p&gt;&lt;b&gt;Note:&lt;/b&gt;Several  hobbies are listed here. Choose your favorite.&lt;/p&gt;</a:t>
              </a:r>
            </a:p>
            <a:p>
              <a:r>
                <a:rPr lang="en-US" sz="1200" dirty="0"/>
                <a:t>&lt;/body&gt;</a:t>
              </a:r>
            </a:p>
            <a:p>
              <a:r>
                <a:rPr lang="en-US" sz="1200" dirty="0"/>
                <a:t>&lt;/html&gt;</a:t>
              </a:r>
            </a:p>
            <a:p>
              <a:endParaRPr lang="en-US" sz="1200" dirty="0"/>
            </a:p>
          </p:txBody>
        </p:sp>
      </p:grpSp>
      <p:pic>
        <p:nvPicPr>
          <p:cNvPr id="16" name="Picture 5"/>
          <p:cNvPicPr>
            <a:picLocks noChangeAspect="1" noChangeArrowheads="1"/>
          </p:cNvPicPr>
          <p:nvPr/>
        </p:nvPicPr>
        <p:blipFill>
          <a:blip r:embed="rId4" cstate="email">
            <a:extLst>
              <a:ext uri="{28A0092B-C50C-407E-A947-70E740481C1C}">
                <a14:useLocalDpi xmlns:a14="http://schemas.microsoft.com/office/drawing/2010/main" xmlns=""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xmlns="">
                <a:solidFill>
                  <a:srgbClr val="FFFFFF"/>
                </a:solidFill>
              </a14:hiddenFill>
            </a:ext>
          </a:extLst>
        </p:spPr>
      </p:pic>
      <p:pic>
        <p:nvPicPr>
          <p:cNvPr id="6146" name="Picture 2"/>
          <p:cNvPicPr>
            <a:picLocks noChangeAspect="1" noChangeArrowheads="1"/>
          </p:cNvPicPr>
          <p:nvPr/>
        </p:nvPicPr>
        <p:blipFill rotWithShape="1">
          <a:blip r:embed="rId5" cstate="email">
            <a:extLst>
              <a:ext uri="{28A0092B-C50C-407E-A947-70E740481C1C}">
                <a14:useLocalDpi xmlns:a14="http://schemas.microsoft.com/office/drawing/2010/main" xmlns="" val="0"/>
              </a:ext>
            </a:extLst>
          </a:blip>
          <a:srcRect r="42225"/>
          <a:stretch/>
        </p:blipFill>
        <p:spPr bwMode="auto">
          <a:xfrm>
            <a:off x="7133776" y="2082143"/>
            <a:ext cx="2905573" cy="11479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7733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p:cNvPicPr>
            <a:picLocks noChangeAspect="1" noChangeArrowheads="1"/>
          </p:cNvPicPr>
          <p:nvPr/>
        </p:nvPicPr>
        <p:blipFill>
          <a:blip r:embed="rId3" cstate="email">
            <a:extLst>
              <a:ext uri="{28A0092B-C50C-407E-A947-70E740481C1C}">
                <a14:useLocalDpi xmlns:a14="http://schemas.microsoft.com/office/drawing/2010/main" xmlns=""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987705" y="1339780"/>
            <a:ext cx="8850776" cy="646331"/>
          </a:xfrm>
          <a:prstGeom prst="rect">
            <a:avLst/>
          </a:prstGeom>
        </p:spPr>
        <p:txBody>
          <a:bodyPr wrap="square">
            <a:spAutoFit/>
          </a:bodyPr>
          <a:lstStyle/>
          <a:p>
            <a:endParaRPr lang="en-US" dirty="0"/>
          </a:p>
          <a:p>
            <a:endParaRPr lang="en-US" dirty="0"/>
          </a:p>
        </p:txBody>
      </p:sp>
      <p:pic>
        <p:nvPicPr>
          <p:cNvPr id="7170" name="Picture 2"/>
          <p:cNvPicPr>
            <a:picLocks noChangeAspect="1" noChangeArrowheads="1"/>
          </p:cNvPicPr>
          <p:nvPr/>
        </p:nvPicPr>
        <p:blipFill rotWithShape="1">
          <a:blip r:embed="rId4" cstate="email">
            <a:extLst>
              <a:ext uri="{28A0092B-C50C-407E-A947-70E740481C1C}">
                <a14:useLocalDpi xmlns:a14="http://schemas.microsoft.com/office/drawing/2010/main" xmlns="" val="0"/>
              </a:ext>
            </a:extLst>
          </a:blip>
          <a:srcRect r="37828"/>
          <a:stretch/>
        </p:blipFill>
        <p:spPr bwMode="auto">
          <a:xfrm>
            <a:off x="7088982" y="2110771"/>
            <a:ext cx="3124406" cy="16881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KEYGEN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a:t>
            </a:r>
            <a:r>
              <a:rPr lang="en-US" b="1" dirty="0" err="1">
                <a:solidFill>
                  <a:srgbClr val="191919"/>
                </a:solidFill>
              </a:rPr>
              <a:t>keygen</a:t>
            </a:r>
            <a:r>
              <a:rPr lang="en-US" b="1" dirty="0">
                <a:solidFill>
                  <a:srgbClr val="191919"/>
                </a:solidFill>
              </a:rPr>
              <a:t>&gt; Element </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p:cNvGrpSpPr/>
          <p:nvPr/>
        </p:nvGrpSpPr>
        <p:grpSpPr>
          <a:xfrm>
            <a:off x="423969" y="1498971"/>
            <a:ext cx="6416848" cy="4114630"/>
            <a:chOff x="-1446376" y="-319428"/>
            <a:chExt cx="8495555" cy="6591529"/>
          </a:xfrm>
        </p:grpSpPr>
        <p:pic>
          <p:nvPicPr>
            <p:cNvPr id="14"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Rectangle 14"/>
            <p:cNvSpPr/>
            <p:nvPr/>
          </p:nvSpPr>
          <p:spPr>
            <a:xfrm>
              <a:off x="-1194441" y="533336"/>
              <a:ext cx="5339858" cy="4881195"/>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&lt;form action="</a:t>
              </a:r>
              <a:r>
                <a:rPr lang="en-US" sz="1200" dirty="0" err="1"/>
                <a:t>action_page.php</a:t>
              </a:r>
              <a:r>
                <a:rPr lang="en-US" sz="1200" dirty="0"/>
                <a:t>"&gt;</a:t>
              </a:r>
            </a:p>
            <a:p>
              <a:r>
                <a:rPr lang="en-US" sz="1200" dirty="0"/>
                <a:t>Visitor name:</a:t>
              </a:r>
            </a:p>
            <a:p>
              <a:r>
                <a:rPr lang="en-US" sz="1200" dirty="0"/>
                <a:t>&lt;</a:t>
              </a:r>
              <a:r>
                <a:rPr lang="en-US" sz="1200" dirty="0" err="1"/>
                <a:t>br</a:t>
              </a:r>
              <a:r>
                <a:rPr lang="en-US" sz="1200" dirty="0"/>
                <a:t>&gt;</a:t>
              </a:r>
            </a:p>
            <a:p>
              <a:r>
                <a:rPr lang="en-US" sz="1200" dirty="0"/>
                <a:t>&lt;input type="text" name="Visitor "&gt;</a:t>
              </a:r>
            </a:p>
            <a:p>
              <a:r>
                <a:rPr lang="en-US" sz="1200" dirty="0"/>
                <a:t>&lt;</a:t>
              </a:r>
              <a:r>
                <a:rPr lang="en-US" sz="1200" dirty="0" err="1"/>
                <a:t>br</a:t>
              </a:r>
              <a:r>
                <a:rPr lang="en-US" sz="1200" dirty="0"/>
                <a:t>&gt;&lt;</a:t>
              </a:r>
              <a:r>
                <a:rPr lang="en-US" sz="1200" dirty="0" err="1"/>
                <a:t>br</a:t>
              </a:r>
              <a:r>
                <a:rPr lang="en-US" sz="1200" dirty="0"/>
                <a:t>&gt;</a:t>
              </a:r>
            </a:p>
            <a:p>
              <a:r>
                <a:rPr lang="en-US" sz="1200" dirty="0"/>
                <a:t>Security Number:</a:t>
              </a:r>
            </a:p>
            <a:p>
              <a:r>
                <a:rPr lang="en-US" sz="1200" dirty="0"/>
                <a:t>&lt;</a:t>
              </a:r>
              <a:r>
                <a:rPr lang="en-US" sz="1200" dirty="0" err="1"/>
                <a:t>br</a:t>
              </a:r>
              <a:r>
                <a:rPr lang="en-US" sz="1200" dirty="0"/>
                <a:t>&gt;</a:t>
              </a:r>
            </a:p>
            <a:p>
              <a:r>
                <a:rPr lang="en-US" sz="1200" dirty="0"/>
                <a:t>&lt;</a:t>
              </a:r>
              <a:r>
                <a:rPr lang="en-US" sz="1200" dirty="0" err="1"/>
                <a:t>keygen</a:t>
              </a:r>
              <a:r>
                <a:rPr lang="en-US" sz="1200" dirty="0"/>
                <a:t> name="Security"&gt;</a:t>
              </a:r>
            </a:p>
            <a:p>
              <a:r>
                <a:rPr lang="en-US" sz="1200" dirty="0"/>
                <a:t>&lt;</a:t>
              </a:r>
              <a:r>
                <a:rPr lang="en-US" sz="1200" dirty="0" err="1"/>
                <a:t>br</a:t>
              </a:r>
              <a:r>
                <a:rPr lang="en-US" sz="1200" dirty="0"/>
                <a:t>&gt;&lt;</a:t>
              </a:r>
              <a:r>
                <a:rPr lang="en-US" sz="1200" dirty="0" err="1"/>
                <a:t>br</a:t>
              </a:r>
              <a:r>
                <a:rPr lang="en-US" sz="1200" dirty="0"/>
                <a:t>&gt;</a:t>
              </a:r>
            </a:p>
            <a:p>
              <a:r>
                <a:rPr lang="en-US" sz="1200" dirty="0"/>
                <a:t>&lt;input type="Submit"&gt;</a:t>
              </a:r>
            </a:p>
            <a:p>
              <a:r>
                <a:rPr lang="en-US" sz="1200" dirty="0"/>
                <a:t>&lt;/form&gt;</a:t>
              </a:r>
            </a:p>
            <a:p>
              <a:r>
                <a:rPr lang="en-US" sz="1200" dirty="0"/>
                <a:t>&lt;/body&gt;</a:t>
              </a:r>
            </a:p>
            <a:p>
              <a:r>
                <a:rPr lang="en-US" sz="1200" dirty="0"/>
                <a:t>&lt;/html&gt;</a:t>
              </a:r>
            </a:p>
          </p:txBody>
        </p:sp>
      </p:grpSp>
    </p:spTree>
    <p:extLst>
      <p:ext uri="{BB962C8B-B14F-4D97-AF65-F5344CB8AC3E}">
        <p14:creationId xmlns:p14="http://schemas.microsoft.com/office/powerpoint/2010/main" xmlns="" val="10590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p:cNvPicPr>
            <a:picLocks noChangeAspect="1" noChangeArrowheads="1"/>
          </p:cNvPicPr>
          <p:nvPr/>
        </p:nvPicPr>
        <p:blipFill>
          <a:blip r:embed="rId3" cstate="email">
            <a:extLst>
              <a:ext uri="{28A0092B-C50C-407E-A947-70E740481C1C}">
                <a14:useLocalDpi xmlns:a14="http://schemas.microsoft.com/office/drawing/2010/main" xmlns="" val="0"/>
              </a:ext>
            </a:extLst>
          </a:blip>
          <a:stretch>
            <a:fillRect/>
          </a:stretch>
        </p:blipFill>
        <p:spPr bwMode="auto">
          <a:xfrm>
            <a:off x="6872163" y="1509682"/>
            <a:ext cx="4729062" cy="4143706"/>
          </a:xfrm>
          <a:prstGeom prst="rect">
            <a:avLst/>
          </a:prstGeom>
          <a:noFill/>
          <a:extLst>
            <a:ext uri="{909E8E84-426E-40DD-AFC4-6F175D3DCCD1}">
              <a14:hiddenFill xmlns:a14="http://schemas.microsoft.com/office/drawing/2010/main" xmlns="">
                <a:solidFill>
                  <a:srgbClr val="FFFFFF"/>
                </a:solidFill>
              </a14:hiddenFill>
            </a:ext>
          </a:extLst>
        </p:spPr>
      </p:pic>
      <p:pic>
        <p:nvPicPr>
          <p:cNvPr id="8194" name="Picture 2"/>
          <p:cNvPicPr>
            <a:picLocks noChangeAspect="1" noChangeArrowheads="1"/>
          </p:cNvPicPr>
          <p:nvPr/>
        </p:nvPicPr>
        <p:blipFill rotWithShape="1">
          <a:blip r:embed="rId4" cstate="email">
            <a:extLst>
              <a:ext uri="{28A0092B-C50C-407E-A947-70E740481C1C}">
                <a14:useLocalDpi xmlns:a14="http://schemas.microsoft.com/office/drawing/2010/main" xmlns="" val="0"/>
              </a:ext>
            </a:extLst>
          </a:blip>
          <a:srcRect r="28670"/>
          <a:stretch/>
        </p:blipFill>
        <p:spPr bwMode="auto">
          <a:xfrm>
            <a:off x="6973763" y="1918332"/>
            <a:ext cx="4392737" cy="22995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Rectangle 9"/>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OUTPUT ELEMENT</a:t>
            </a:r>
          </a:p>
        </p:txBody>
      </p:sp>
      <p:sp>
        <p:nvSpPr>
          <p:cNvPr id="12" name="Rectangle 11"/>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&lt;output&gt; Element</a:t>
            </a:r>
          </a:p>
        </p:txBody>
      </p:sp>
      <p:sp>
        <p:nvSpPr>
          <p:cNvPr id="13" name="Isosceles Triangle 12"/>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p:cNvGrpSpPr/>
          <p:nvPr/>
        </p:nvGrpSpPr>
        <p:grpSpPr>
          <a:xfrm>
            <a:off x="423969" y="1498971"/>
            <a:ext cx="6416848" cy="4114630"/>
            <a:chOff x="-1446376" y="-319428"/>
            <a:chExt cx="8495555" cy="6591529"/>
          </a:xfrm>
        </p:grpSpPr>
        <p:pic>
          <p:nvPicPr>
            <p:cNvPr id="15" name="Picture 2"/>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1446376" y="-319428"/>
              <a:ext cx="8495555" cy="6591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Rectangle 15"/>
            <p:cNvSpPr/>
            <p:nvPr/>
          </p:nvSpPr>
          <p:spPr>
            <a:xfrm>
              <a:off x="-1194441" y="533336"/>
              <a:ext cx="5339858" cy="5177025"/>
            </a:xfrm>
            <a:prstGeom prst="rect">
              <a:avLst/>
            </a:prstGeom>
          </p:spPr>
          <p:txBody>
            <a:bodyPr wrap="square">
              <a:spAutoFit/>
            </a:bodyPr>
            <a:lstStyle/>
            <a:p>
              <a:r>
                <a:rPr lang="en-US" sz="1200" dirty="0"/>
                <a:t>&lt;!DOCTYPE html&gt;</a:t>
              </a:r>
            </a:p>
            <a:p>
              <a:r>
                <a:rPr lang="en-US" sz="1200" dirty="0"/>
                <a:t>&lt;html&gt;</a:t>
              </a:r>
            </a:p>
            <a:p>
              <a:r>
                <a:rPr lang="en-US" sz="1200" dirty="0"/>
                <a:t>&lt;body&gt;</a:t>
              </a:r>
            </a:p>
            <a:p>
              <a:r>
                <a:rPr lang="en-US" sz="1200" dirty="0"/>
                <a:t>&lt;form action="</a:t>
              </a:r>
              <a:r>
                <a:rPr lang="en-US" sz="1200" dirty="0" err="1"/>
                <a:t>action_page.php</a:t>
              </a:r>
              <a:r>
                <a:rPr lang="en-US" sz="1200" dirty="0"/>
                <a:t>"</a:t>
              </a:r>
            </a:p>
            <a:p>
              <a:r>
                <a:rPr lang="en-US" sz="1200" dirty="0" err="1"/>
                <a:t>oninput</a:t>
              </a:r>
              <a:r>
                <a:rPr lang="en-US" sz="1200" dirty="0"/>
                <a:t>="</a:t>
              </a:r>
              <a:r>
                <a:rPr lang="en-US" sz="1200" dirty="0" err="1"/>
                <a:t>x.value</a:t>
              </a:r>
              <a:r>
                <a:rPr lang="en-US" sz="1200" dirty="0"/>
                <a:t>=</a:t>
              </a:r>
              <a:r>
                <a:rPr lang="en-US" sz="1200" dirty="0" err="1"/>
                <a:t>parseInt</a:t>
              </a:r>
              <a:r>
                <a:rPr lang="en-US" sz="1200" dirty="0"/>
                <a:t>(</a:t>
              </a:r>
              <a:r>
                <a:rPr lang="en-US" sz="1200" dirty="0" err="1"/>
                <a:t>a.value</a:t>
              </a:r>
              <a:r>
                <a:rPr lang="en-US" sz="1200" dirty="0"/>
                <a:t>)+</a:t>
              </a:r>
              <a:r>
                <a:rPr lang="en-US" sz="1200" dirty="0" err="1"/>
                <a:t>parseInt</a:t>
              </a:r>
              <a:r>
                <a:rPr lang="en-US" sz="1200" dirty="0"/>
                <a:t>(</a:t>
              </a:r>
              <a:r>
                <a:rPr lang="en-US" sz="1200" dirty="0" err="1"/>
                <a:t>b.value</a:t>
              </a:r>
              <a:r>
                <a:rPr lang="en-US" sz="1200" dirty="0"/>
                <a:t>)"&gt;</a:t>
              </a:r>
            </a:p>
            <a:p>
              <a:r>
                <a:rPr lang="en-US" sz="1200" dirty="0"/>
                <a:t>0</a:t>
              </a:r>
            </a:p>
            <a:p>
              <a:r>
                <a:rPr lang="en-US" sz="1200" dirty="0"/>
                <a:t>&lt;input type="range" id="a" name="a" value="40"&gt;</a:t>
              </a:r>
            </a:p>
            <a:p>
              <a:r>
                <a:rPr lang="en-US" sz="1200" dirty="0"/>
                <a:t>100 +</a:t>
              </a:r>
            </a:p>
            <a:p>
              <a:r>
                <a:rPr lang="en-US" sz="1200" dirty="0"/>
                <a:t>&lt;input type="number" id="b" name="b" value="40"&gt;</a:t>
              </a:r>
            </a:p>
            <a:p>
              <a:r>
                <a:rPr lang="en-US" sz="1200" dirty="0"/>
                <a:t>=</a:t>
              </a:r>
            </a:p>
            <a:p>
              <a:r>
                <a:rPr lang="en-US" sz="1200" dirty="0"/>
                <a:t>&lt;output name="x" for="a b"&gt;&lt;/output&gt;</a:t>
              </a:r>
            </a:p>
            <a:p>
              <a:r>
                <a:rPr lang="en-US" sz="1200" dirty="0"/>
                <a:t>&lt;</a:t>
              </a:r>
              <a:r>
                <a:rPr lang="en-US" sz="1200" dirty="0" err="1"/>
                <a:t>br</a:t>
              </a:r>
              <a:r>
                <a:rPr lang="en-US" sz="1200" dirty="0"/>
                <a:t>&gt;&lt;</a:t>
              </a:r>
              <a:r>
                <a:rPr lang="en-US" sz="1200" dirty="0" err="1"/>
                <a:t>br</a:t>
              </a:r>
              <a:r>
                <a:rPr lang="en-US" sz="1200" dirty="0"/>
                <a:t>&gt;</a:t>
              </a:r>
            </a:p>
            <a:p>
              <a:r>
                <a:rPr lang="en-US" sz="1200" dirty="0"/>
                <a:t>&lt;input type="Submit"&gt;</a:t>
              </a:r>
            </a:p>
            <a:p>
              <a:r>
                <a:rPr lang="en-US" sz="1200" dirty="0"/>
                <a:t>&lt;/form&gt;</a:t>
              </a:r>
            </a:p>
            <a:p>
              <a:r>
                <a:rPr lang="en-US" sz="1200" dirty="0"/>
                <a:t>&lt;/body&gt;</a:t>
              </a:r>
            </a:p>
            <a:p>
              <a:r>
                <a:rPr lang="en-US" sz="1200" dirty="0"/>
                <a:t>&lt;/html</a:t>
              </a:r>
              <a:r>
                <a:rPr lang="en-US" sz="1200" dirty="0" smtClean="0"/>
                <a:t>&gt;</a:t>
              </a:r>
            </a:p>
            <a:p>
              <a:endParaRPr lang="en-US" sz="1200" dirty="0"/>
            </a:p>
          </p:txBody>
        </p:sp>
      </p:grpSp>
    </p:spTree>
    <p:extLst>
      <p:ext uri="{BB962C8B-B14F-4D97-AF65-F5344CB8AC3E}">
        <p14:creationId xmlns:p14="http://schemas.microsoft.com/office/powerpoint/2010/main" xmlns="" val="231589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GRAPHIC ELEMENTS</a:t>
            </a:r>
          </a:p>
        </p:txBody>
      </p:sp>
      <p:grpSp>
        <p:nvGrpSpPr>
          <p:cNvPr id="2" name="Group 1"/>
          <p:cNvGrpSpPr/>
          <p:nvPr/>
        </p:nvGrpSpPr>
        <p:grpSpPr>
          <a:xfrm>
            <a:off x="2373086" y="1657350"/>
            <a:ext cx="3286515" cy="3309661"/>
            <a:chOff x="2373086" y="1657350"/>
            <a:chExt cx="3286515" cy="3309661"/>
          </a:xfrm>
        </p:grpSpPr>
        <p:sp>
          <p:nvSpPr>
            <p:cNvPr id="4" name="Oval 3"/>
            <p:cNvSpPr/>
            <p:nvPr/>
          </p:nvSpPr>
          <p:spPr>
            <a:xfrm>
              <a:off x="2373086" y="1657350"/>
              <a:ext cx="3281074" cy="3281074"/>
            </a:xfrm>
            <a:prstGeom prst="ellipse">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e 9"/>
            <p:cNvSpPr/>
            <p:nvPr/>
          </p:nvSpPr>
          <p:spPr>
            <a:xfrm>
              <a:off x="2374144" y="1809751"/>
              <a:ext cx="3285457" cy="3157260"/>
            </a:xfrm>
            <a:prstGeom prst="pie">
              <a:avLst>
                <a:gd name="adj1" fmla="val 0"/>
                <a:gd name="adj2" fmla="val 1079543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2670294" y="3603173"/>
              <a:ext cx="2693156" cy="1015663"/>
            </a:xfrm>
            <a:prstGeom prst="rect">
              <a:avLst/>
            </a:prstGeom>
            <a:noFill/>
          </p:spPr>
          <p:txBody>
            <a:bodyPr wrap="square" rtlCol="0">
              <a:spAutoFit/>
            </a:bodyPr>
            <a:lstStyle/>
            <a:p>
              <a:pPr algn="ctr"/>
              <a:r>
                <a:rPr lang="en-US" sz="2000" dirty="0">
                  <a:solidFill>
                    <a:schemeClr val="bg1"/>
                  </a:solidFill>
                </a:rPr>
                <a:t>&lt;canvas&gt;: Defines graphic drawing using JavaScript</a:t>
              </a:r>
            </a:p>
          </p:txBody>
        </p:sp>
      </p:grpSp>
      <p:grpSp>
        <p:nvGrpSpPr>
          <p:cNvPr id="3" name="Group 2"/>
          <p:cNvGrpSpPr/>
          <p:nvPr/>
        </p:nvGrpSpPr>
        <p:grpSpPr>
          <a:xfrm>
            <a:off x="6551646" y="1657350"/>
            <a:ext cx="3286515" cy="3325581"/>
            <a:chOff x="6551646" y="1657350"/>
            <a:chExt cx="3286515" cy="3325581"/>
          </a:xfrm>
        </p:grpSpPr>
        <p:sp>
          <p:nvSpPr>
            <p:cNvPr id="11" name="Oval 10"/>
            <p:cNvSpPr/>
            <p:nvPr/>
          </p:nvSpPr>
          <p:spPr>
            <a:xfrm>
              <a:off x="6551646" y="1657350"/>
              <a:ext cx="3281074" cy="3281074"/>
            </a:xfrm>
            <a:prstGeom prst="ellipse">
              <a:avLst/>
            </a:prstGeom>
            <a:solidFill>
              <a:srgbClr val="1199F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e 11"/>
            <p:cNvSpPr/>
            <p:nvPr/>
          </p:nvSpPr>
          <p:spPr>
            <a:xfrm>
              <a:off x="6552704" y="1825671"/>
              <a:ext cx="3285457" cy="3157260"/>
            </a:xfrm>
            <a:prstGeom prst="pie">
              <a:avLst>
                <a:gd name="adj1" fmla="val 0"/>
                <a:gd name="adj2" fmla="val 10795435"/>
              </a:avLst>
            </a:prstGeom>
            <a:solidFill>
              <a:srgbClr val="606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6857586" y="3595919"/>
              <a:ext cx="2693156" cy="707886"/>
            </a:xfrm>
            <a:prstGeom prst="rect">
              <a:avLst/>
            </a:prstGeom>
            <a:noFill/>
          </p:spPr>
          <p:txBody>
            <a:bodyPr wrap="square" rtlCol="0">
              <a:spAutoFit/>
            </a:bodyPr>
            <a:lstStyle/>
            <a:p>
              <a:pPr algn="ctr"/>
              <a:r>
                <a:rPr lang="en-US" sz="2000" dirty="0">
                  <a:solidFill>
                    <a:schemeClr val="bg1"/>
                  </a:solidFill>
                </a:rPr>
                <a:t>&lt;</a:t>
              </a:r>
              <a:r>
                <a:rPr lang="en-US" sz="2000" dirty="0" err="1">
                  <a:solidFill>
                    <a:schemeClr val="bg1"/>
                  </a:solidFill>
                </a:rPr>
                <a:t>svg</a:t>
              </a:r>
              <a:r>
                <a:rPr lang="en-US" sz="2000" dirty="0">
                  <a:solidFill>
                    <a:schemeClr val="bg1"/>
                  </a:solidFill>
                </a:rPr>
                <a:t>&gt;: Defines graphic drawing using SVG</a:t>
              </a:r>
            </a:p>
          </p:txBody>
        </p:sp>
      </p:grpSp>
      <p:sp>
        <p:nvSpPr>
          <p:cNvPr id="15" name="Rectangle 14"/>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New graphic elements in HTML5</a:t>
            </a:r>
          </a:p>
        </p:txBody>
      </p:sp>
      <p:sp>
        <p:nvSpPr>
          <p:cNvPr id="16" name="Isosceles Triangle 15"/>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8759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0"/>
            <a:ext cx="12192000" cy="5080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bg1"/>
                </a:solidFill>
                <a:cs typeface="Segoe UI Light" panose="020B0502040204020203" pitchFamily="34" charset="0"/>
              </a:rPr>
              <a:t>CANVAS ELEMENT</a:t>
            </a:r>
          </a:p>
        </p:txBody>
      </p:sp>
      <p:grpSp>
        <p:nvGrpSpPr>
          <p:cNvPr id="2" name="Group 1"/>
          <p:cNvGrpSpPr/>
          <p:nvPr/>
        </p:nvGrpSpPr>
        <p:grpSpPr>
          <a:xfrm>
            <a:off x="1229328" y="1935867"/>
            <a:ext cx="1963160" cy="2507045"/>
            <a:chOff x="1229328" y="1935867"/>
            <a:chExt cx="1963160" cy="2507045"/>
          </a:xfrm>
        </p:grpSpPr>
        <p:sp>
          <p:nvSpPr>
            <p:cNvPr id="25" name="Rectangle 24"/>
            <p:cNvSpPr/>
            <p:nvPr/>
          </p:nvSpPr>
          <p:spPr>
            <a:xfrm>
              <a:off x="1229328" y="1935867"/>
              <a:ext cx="1963160" cy="2431811"/>
            </a:xfrm>
            <a:prstGeom prst="rect">
              <a:avLst/>
            </a:prstGeom>
            <a:solidFill>
              <a:srgbClr val="FFC00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29" name="Rectangle 28"/>
            <p:cNvSpPr/>
            <p:nvPr/>
          </p:nvSpPr>
          <p:spPr>
            <a:xfrm>
              <a:off x="1229328" y="3829779"/>
              <a:ext cx="1963160" cy="582156"/>
            </a:xfrm>
            <a:prstGeom prst="rect">
              <a:avLst/>
            </a:prstGeom>
            <a:solidFill>
              <a:schemeClr val="tx1">
                <a:lumMod val="75000"/>
                <a:lumOff val="2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4" name="TextBox 3"/>
            <p:cNvSpPr txBox="1"/>
            <p:nvPr/>
          </p:nvSpPr>
          <p:spPr>
            <a:xfrm>
              <a:off x="1384858" y="3796581"/>
              <a:ext cx="1624803" cy="646331"/>
            </a:xfrm>
            <a:prstGeom prst="rect">
              <a:avLst/>
            </a:prstGeom>
            <a:noFill/>
          </p:spPr>
          <p:txBody>
            <a:bodyPr wrap="square" rtlCol="0">
              <a:spAutoFit/>
            </a:bodyPr>
            <a:lstStyle/>
            <a:p>
              <a:pPr algn="ctr"/>
              <a:r>
                <a:rPr lang="en-US" dirty="0">
                  <a:solidFill>
                    <a:schemeClr val="bg1"/>
                  </a:solidFill>
                </a:rPr>
                <a:t>Yellow </a:t>
              </a:r>
              <a:r>
                <a:rPr lang="en-US" dirty="0" smtClean="0">
                  <a:solidFill>
                    <a:schemeClr val="bg1"/>
                  </a:solidFill>
                </a:rPr>
                <a:t>Rectangle</a:t>
              </a:r>
              <a:endParaRPr lang="en-US" dirty="0">
                <a:solidFill>
                  <a:schemeClr val="bg1"/>
                </a:solidFill>
              </a:endParaRPr>
            </a:p>
          </p:txBody>
        </p:sp>
      </p:grpSp>
      <p:grpSp>
        <p:nvGrpSpPr>
          <p:cNvPr id="5" name="Group 4"/>
          <p:cNvGrpSpPr/>
          <p:nvPr/>
        </p:nvGrpSpPr>
        <p:grpSpPr>
          <a:xfrm>
            <a:off x="5737070" y="1925151"/>
            <a:ext cx="1963160" cy="2517761"/>
            <a:chOff x="5737070" y="1925151"/>
            <a:chExt cx="1963160" cy="2517761"/>
          </a:xfrm>
        </p:grpSpPr>
        <p:sp>
          <p:nvSpPr>
            <p:cNvPr id="24" name="Rectangle 23"/>
            <p:cNvSpPr/>
            <p:nvPr/>
          </p:nvSpPr>
          <p:spPr>
            <a:xfrm>
              <a:off x="5737070" y="1935868"/>
              <a:ext cx="1963160" cy="2431811"/>
            </a:xfrm>
            <a:prstGeom prst="rect">
              <a:avLst/>
            </a:prstGeom>
            <a:solidFill>
              <a:srgbClr val="606060"/>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27" name="Rectangle 26"/>
            <p:cNvSpPr/>
            <p:nvPr/>
          </p:nvSpPr>
          <p:spPr>
            <a:xfrm>
              <a:off x="5737070" y="3829780"/>
              <a:ext cx="1963160" cy="582156"/>
            </a:xfrm>
            <a:prstGeom prst="rect">
              <a:avLst/>
            </a:prstGeom>
            <a:solidFill>
              <a:schemeClr val="tx1">
                <a:lumMod val="75000"/>
                <a:lumOff val="2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30" name="TextBox 29"/>
            <p:cNvSpPr txBox="1"/>
            <p:nvPr/>
          </p:nvSpPr>
          <p:spPr>
            <a:xfrm>
              <a:off x="5904542" y="3796581"/>
              <a:ext cx="1624803" cy="646331"/>
            </a:xfrm>
            <a:prstGeom prst="rect">
              <a:avLst/>
            </a:prstGeom>
            <a:noFill/>
          </p:spPr>
          <p:txBody>
            <a:bodyPr wrap="square" rtlCol="0">
              <a:spAutoFit/>
            </a:bodyPr>
            <a:lstStyle/>
            <a:p>
              <a:pPr algn="ctr"/>
              <a:r>
                <a:rPr lang="en-US" dirty="0">
                  <a:solidFill>
                    <a:schemeClr val="bg1"/>
                  </a:solidFill>
                </a:rPr>
                <a:t>Multicolored Rectangle</a:t>
              </a:r>
            </a:p>
          </p:txBody>
        </p:sp>
        <p:sp>
          <p:nvSpPr>
            <p:cNvPr id="31" name="Rectangle 30"/>
            <p:cNvSpPr/>
            <p:nvPr/>
          </p:nvSpPr>
          <p:spPr>
            <a:xfrm>
              <a:off x="5748946" y="1925151"/>
              <a:ext cx="626929" cy="189463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7067081" y="1932510"/>
              <a:ext cx="626929" cy="189463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Rectangle 32"/>
            <p:cNvSpPr/>
            <p:nvPr/>
          </p:nvSpPr>
          <p:spPr>
            <a:xfrm>
              <a:off x="6394822" y="1932411"/>
              <a:ext cx="626929" cy="1894634"/>
            </a:xfrm>
            <a:prstGeom prst="rect">
              <a:avLst/>
            </a:prstGeom>
            <a:solidFill>
              <a:srgbClr val="70AD4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3" name="Group 2"/>
          <p:cNvGrpSpPr/>
          <p:nvPr/>
        </p:nvGrpSpPr>
        <p:grpSpPr>
          <a:xfrm>
            <a:off x="3489170" y="1935868"/>
            <a:ext cx="1963160" cy="2507044"/>
            <a:chOff x="3489170" y="1935868"/>
            <a:chExt cx="1963160" cy="2507044"/>
          </a:xfrm>
        </p:grpSpPr>
        <p:sp>
          <p:nvSpPr>
            <p:cNvPr id="23" name="Rectangle 22"/>
            <p:cNvSpPr/>
            <p:nvPr/>
          </p:nvSpPr>
          <p:spPr>
            <a:xfrm>
              <a:off x="3489170" y="1935868"/>
              <a:ext cx="1963160" cy="2431811"/>
            </a:xfrm>
            <a:prstGeom prst="rect">
              <a:avLst/>
            </a:prstGeom>
            <a:solidFill>
              <a:srgbClr val="ED7D3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26" name="Rectangle 25"/>
            <p:cNvSpPr/>
            <p:nvPr/>
          </p:nvSpPr>
          <p:spPr>
            <a:xfrm>
              <a:off x="3489170" y="3829780"/>
              <a:ext cx="1963160" cy="582156"/>
            </a:xfrm>
            <a:prstGeom prst="rect">
              <a:avLst/>
            </a:prstGeom>
            <a:solidFill>
              <a:schemeClr val="tx1">
                <a:lumMod val="50000"/>
                <a:lumOff val="50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28" name="TextBox 27"/>
            <p:cNvSpPr txBox="1"/>
            <p:nvPr/>
          </p:nvSpPr>
          <p:spPr>
            <a:xfrm>
              <a:off x="3644700" y="3796581"/>
              <a:ext cx="1624803" cy="646331"/>
            </a:xfrm>
            <a:prstGeom prst="rect">
              <a:avLst/>
            </a:prstGeom>
            <a:noFill/>
          </p:spPr>
          <p:txBody>
            <a:bodyPr wrap="square" rtlCol="0">
              <a:spAutoFit/>
            </a:bodyPr>
            <a:lstStyle/>
            <a:p>
              <a:pPr algn="ctr"/>
              <a:r>
                <a:rPr lang="en-US" dirty="0">
                  <a:solidFill>
                    <a:schemeClr val="bg1"/>
                  </a:solidFill>
                </a:rPr>
                <a:t>Gradient Rectangle</a:t>
              </a:r>
            </a:p>
          </p:txBody>
        </p:sp>
        <p:sp>
          <p:nvSpPr>
            <p:cNvPr id="14" name="Rectangle 13"/>
            <p:cNvSpPr/>
            <p:nvPr/>
          </p:nvSpPr>
          <p:spPr>
            <a:xfrm>
              <a:off x="3563439" y="2016531"/>
              <a:ext cx="1780229" cy="1733864"/>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6" name="Group 5"/>
          <p:cNvGrpSpPr/>
          <p:nvPr/>
        </p:nvGrpSpPr>
        <p:grpSpPr>
          <a:xfrm>
            <a:off x="7966615" y="1925150"/>
            <a:ext cx="2881517" cy="2508560"/>
            <a:chOff x="7966615" y="1925150"/>
            <a:chExt cx="2881517" cy="2508560"/>
          </a:xfrm>
        </p:grpSpPr>
        <p:sp>
          <p:nvSpPr>
            <p:cNvPr id="36" name="Rectangle 35"/>
            <p:cNvSpPr/>
            <p:nvPr/>
          </p:nvSpPr>
          <p:spPr>
            <a:xfrm>
              <a:off x="7966615" y="1925150"/>
              <a:ext cx="2874263" cy="1916679"/>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8" name="Rectangle 7"/>
            <p:cNvSpPr/>
            <p:nvPr/>
          </p:nvSpPr>
          <p:spPr>
            <a:xfrm>
              <a:off x="8154819" y="2874513"/>
              <a:ext cx="2560678" cy="671959"/>
            </a:xfrm>
            <a:prstGeom prst="rect">
              <a:avLst/>
            </a:prstGeom>
            <a:noFill/>
          </p:spPr>
          <p:txBody>
            <a:bodyPr wrap="none" lIns="91440" tIns="45720" rIns="91440" bIns="45720">
              <a:prstTxWarp prst="textChevronInverted">
                <a:avLst/>
              </a:prstTxWarp>
              <a:spAutoFit/>
            </a:bodyPr>
            <a:lstStyle/>
            <a:p>
              <a:pPr algn="ctr"/>
              <a:r>
                <a:rPr lang="en-US" sz="5400" b="1" cap="none" spc="0" dirty="0" smtClean="0">
                  <a:ln w="18000">
                    <a:solidFill>
                      <a:schemeClr val="accent2">
                        <a:satMod val="140000"/>
                      </a:schemeClr>
                    </a:solidFill>
                    <a:prstDash val="solid"/>
                    <a:miter lim="800000"/>
                  </a:ln>
                  <a:solidFill>
                    <a:srgbClr val="FFFF00"/>
                  </a:solidFill>
                  <a:effectLst>
                    <a:outerShdw blurRad="25500" dist="23000" dir="7020000" algn="tl">
                      <a:srgbClr val="000000">
                        <a:alpha val="50000"/>
                      </a:srgbClr>
                    </a:outerShdw>
                  </a:effectLst>
                </a:rPr>
                <a:t>HTML5</a:t>
              </a:r>
              <a:r>
                <a:rPr lang="en-US" sz="5400" b="1" cap="none" spc="0"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 </a:t>
              </a:r>
              <a:r>
                <a:rPr lang="en-US" sz="5400" b="1" cap="none" spc="0"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A</a:t>
              </a:r>
              <a:r>
                <a:rPr lang="en-US" sz="5400" b="1" cap="none" spc="0" dirty="0" smtClean="0">
                  <a:ln w="18000">
                    <a:solidFill>
                      <a:schemeClr val="accent2">
                        <a:satMod val="140000"/>
                      </a:schemeClr>
                    </a:solidFill>
                    <a:prstDash val="solid"/>
                    <a:miter lim="800000"/>
                  </a:ln>
                  <a:solidFill>
                    <a:srgbClr val="FF9999"/>
                  </a:solidFill>
                  <a:effectLst>
                    <a:outerShdw blurRad="25500" dist="23000" dir="7020000" algn="tl">
                      <a:srgbClr val="000000">
                        <a:alpha val="50000"/>
                      </a:srgbClr>
                    </a:outerShdw>
                  </a:effectLst>
                </a:rPr>
                <a:t>R</a:t>
              </a:r>
              <a:r>
                <a:rPr lang="en-US" sz="5400" b="1" cap="none" spc="0" dirty="0" smtClean="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rPr>
                <a:t>T</a:t>
              </a:r>
              <a:endParaRPr lang="en-US" sz="5400" b="1" cap="none" spc="0" dirty="0">
                <a:ln w="18000">
                  <a:solidFill>
                    <a:schemeClr val="accent2">
                      <a:satMod val="140000"/>
                    </a:schemeClr>
                  </a:solidFill>
                  <a:prstDash val="solid"/>
                  <a:miter lim="800000"/>
                </a:ln>
                <a:solidFill>
                  <a:srgbClr val="00B0F0"/>
                </a:solidFill>
                <a:effectLst>
                  <a:outerShdw blurRad="25500" dist="23000" dir="7020000" algn="tl">
                    <a:srgbClr val="000000">
                      <a:alpha val="50000"/>
                    </a:srgbClr>
                  </a:outerShdw>
                </a:effectLst>
              </a:endParaRPr>
            </a:p>
          </p:txBody>
        </p:sp>
        <p:sp>
          <p:nvSpPr>
            <p:cNvPr id="34" name="Rectangle 33"/>
            <p:cNvSpPr/>
            <p:nvPr/>
          </p:nvSpPr>
          <p:spPr>
            <a:xfrm>
              <a:off x="7973869" y="3851554"/>
              <a:ext cx="2874263" cy="582156"/>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2222500">
                <a:lnSpc>
                  <a:spcPct val="90000"/>
                </a:lnSpc>
                <a:spcBef>
                  <a:spcPct val="0"/>
                </a:spcBef>
                <a:spcAft>
                  <a:spcPct val="35000"/>
                </a:spcAft>
              </a:pPr>
              <a:endParaRPr lang="en-US" sz="3200" dirty="0">
                <a:solidFill>
                  <a:schemeClr val="bg1"/>
                </a:solidFill>
              </a:endParaRPr>
            </a:p>
          </p:txBody>
        </p:sp>
        <p:sp>
          <p:nvSpPr>
            <p:cNvPr id="35" name="TextBox 34"/>
            <p:cNvSpPr txBox="1"/>
            <p:nvPr/>
          </p:nvSpPr>
          <p:spPr>
            <a:xfrm>
              <a:off x="8562422" y="3934467"/>
              <a:ext cx="1624803" cy="369332"/>
            </a:xfrm>
            <a:prstGeom prst="rect">
              <a:avLst/>
            </a:prstGeom>
            <a:noFill/>
          </p:spPr>
          <p:txBody>
            <a:bodyPr wrap="square" rtlCol="0">
              <a:spAutoFit/>
            </a:bodyPr>
            <a:lstStyle/>
            <a:p>
              <a:pPr algn="ctr"/>
              <a:r>
                <a:rPr lang="en-US" dirty="0">
                  <a:solidFill>
                    <a:schemeClr val="bg1"/>
                  </a:solidFill>
                </a:rPr>
                <a:t>Multicolor Text</a:t>
              </a:r>
            </a:p>
          </p:txBody>
        </p:sp>
      </p:grpSp>
      <p:sp>
        <p:nvSpPr>
          <p:cNvPr id="21" name="Rectangle 20"/>
          <p:cNvSpPr/>
          <p:nvPr/>
        </p:nvSpPr>
        <p:spPr>
          <a:xfrm>
            <a:off x="0" y="516467"/>
            <a:ext cx="12192000"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solidFill>
                  <a:srgbClr val="191919"/>
                </a:solidFill>
              </a:rPr>
              <a:t>HTML5 Canvas Element</a:t>
            </a:r>
          </a:p>
        </p:txBody>
      </p:sp>
      <p:sp>
        <p:nvSpPr>
          <p:cNvPr id="37" name="Isosceles Triangle 36"/>
          <p:cNvSpPr/>
          <p:nvPr/>
        </p:nvSpPr>
        <p:spPr>
          <a:xfrm flipV="1">
            <a:off x="728133" y="448732"/>
            <a:ext cx="166962" cy="143933"/>
          </a:xfrm>
          <a:prstGeom prst="triangle">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96256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19946</TotalTime>
  <Words>7455</Words>
  <Application>Microsoft Office PowerPoint</Application>
  <PresentationFormat>Custom</PresentationFormat>
  <Paragraphs>1362</Paragraphs>
  <Slides>114</Slides>
  <Notes>112</Notes>
  <HiddenSlides>0</HiddenSlides>
  <MMClips>0</MMClips>
  <ScaleCrop>false</ScaleCrop>
  <HeadingPairs>
    <vt:vector size="4" baseType="variant">
      <vt:variant>
        <vt:lpstr>Theme</vt:lpstr>
      </vt:variant>
      <vt:variant>
        <vt:i4>2</vt:i4>
      </vt:variant>
      <vt:variant>
        <vt:lpstr>Slide Titles</vt:lpstr>
      </vt:variant>
      <vt:variant>
        <vt:i4>114</vt:i4>
      </vt:variant>
    </vt:vector>
  </HeadingPairs>
  <TitlesOfParts>
    <vt:vector size="116" baseType="lpstr">
      <vt:lpstr>Office Theme</vt:lpstr>
      <vt:lpstr>1_Office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Gnosis LMS</dc:title>
  <dc:creator>Sana</dc:creator>
  <cp:lastModifiedBy>Badhon</cp:lastModifiedBy>
  <cp:revision>1249</cp:revision>
  <dcterms:created xsi:type="dcterms:W3CDTF">2014-05-13T17:27:55Z</dcterms:created>
  <dcterms:modified xsi:type="dcterms:W3CDTF">2017-02-20T06:57:49Z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26526917</vt:lpwstr>
  </property>
  <property fmtid="{D5CDD505-2E9C-101B-9397-08002B2CF9AE}" pid="3" name="NXPowerLiteSettings">
    <vt:lpwstr>B74006B004C800</vt:lpwstr>
  </property>
  <property fmtid="{D5CDD505-2E9C-101B-9397-08002B2CF9AE}" pid="4" name="NXPowerLiteVersion">
    <vt:lpwstr>D6.2.4</vt:lpwstr>
  </property>
</Properties>
</file>